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1"/>
  </p:notesMasterIdLst>
  <p:sldIdLst>
    <p:sldId id="256" r:id="rId2"/>
    <p:sldId id="326" r:id="rId3"/>
    <p:sldId id="448" r:id="rId4"/>
    <p:sldId id="447" r:id="rId5"/>
    <p:sldId id="449" r:id="rId6"/>
    <p:sldId id="413" r:id="rId7"/>
    <p:sldId id="450" r:id="rId8"/>
    <p:sldId id="451" r:id="rId9"/>
    <p:sldId id="452" r:id="rId10"/>
    <p:sldId id="453" r:id="rId11"/>
    <p:sldId id="454" r:id="rId12"/>
    <p:sldId id="487" r:id="rId13"/>
    <p:sldId id="456" r:id="rId14"/>
    <p:sldId id="457" r:id="rId15"/>
    <p:sldId id="455" r:id="rId16"/>
    <p:sldId id="458" r:id="rId17"/>
    <p:sldId id="459" r:id="rId18"/>
    <p:sldId id="496" r:id="rId19"/>
    <p:sldId id="462" r:id="rId20"/>
    <p:sldId id="463" r:id="rId21"/>
    <p:sldId id="461" r:id="rId22"/>
    <p:sldId id="464" r:id="rId23"/>
    <p:sldId id="465" r:id="rId24"/>
    <p:sldId id="467" r:id="rId25"/>
    <p:sldId id="466" r:id="rId26"/>
    <p:sldId id="469" r:id="rId27"/>
    <p:sldId id="468" r:id="rId28"/>
    <p:sldId id="470" r:id="rId29"/>
    <p:sldId id="472" r:id="rId30"/>
    <p:sldId id="471" r:id="rId31"/>
    <p:sldId id="473" r:id="rId32"/>
    <p:sldId id="474" r:id="rId33"/>
    <p:sldId id="476" r:id="rId34"/>
    <p:sldId id="475" r:id="rId35"/>
    <p:sldId id="477" r:id="rId36"/>
    <p:sldId id="479" r:id="rId37"/>
    <p:sldId id="478" r:id="rId38"/>
    <p:sldId id="480" r:id="rId39"/>
    <p:sldId id="481" r:id="rId40"/>
    <p:sldId id="484" r:id="rId41"/>
    <p:sldId id="486" r:id="rId42"/>
    <p:sldId id="488" r:id="rId43"/>
    <p:sldId id="490" r:id="rId44"/>
    <p:sldId id="491" r:id="rId45"/>
    <p:sldId id="489" r:id="rId46"/>
    <p:sldId id="492" r:id="rId47"/>
    <p:sldId id="493" r:id="rId48"/>
    <p:sldId id="494" r:id="rId49"/>
    <p:sldId id="495" r:id="rId5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23BA"/>
    <a:srgbClr val="C54644"/>
    <a:srgbClr val="72E871"/>
    <a:srgbClr val="F79544"/>
    <a:srgbClr val="BD0000"/>
    <a:srgbClr val="5BB3CA"/>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039" autoAdjust="0"/>
    <p:restoredTop sz="88620" autoAdjust="0"/>
  </p:normalViewPr>
  <p:slideViewPr>
    <p:cSldViewPr snapToGrid="0">
      <p:cViewPr varScale="1">
        <p:scale>
          <a:sx n="59" d="100"/>
          <a:sy n="59" d="100"/>
        </p:scale>
        <p:origin x="9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noams\Dropbox\huji-teaching\psych-ma-research-methods\class-aux\class-5-aux\within-subject-demo.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noams\Dropbox\huji-teaching\psych-ma-research-methods\class-aux\class-5-aux\within-subject-demo.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'1'!$A$2</c:f>
              <c:strCache>
                <c:ptCount val="1"/>
                <c:pt idx="0">
                  <c:v>subj1</c:v>
                </c:pt>
              </c:strCache>
            </c:strRef>
          </c:tx>
          <c:marker>
            <c:symbol val="none"/>
          </c:marker>
          <c:cat>
            <c:strRef>
              <c:f>'1'!$B$1:$D$1</c:f>
              <c:strCache>
                <c:ptCount val="3"/>
                <c:pt idx="0">
                  <c:v>control</c:v>
                </c:pt>
                <c:pt idx="1">
                  <c:v>drug-1</c:v>
                </c:pt>
                <c:pt idx="2">
                  <c:v>drug-2</c:v>
                </c:pt>
              </c:strCache>
            </c:strRef>
          </c:cat>
          <c:val>
            <c:numRef>
              <c:f>'1'!$B$2:$D$2</c:f>
              <c:numCache>
                <c:formatCode>General</c:formatCode>
                <c:ptCount val="3"/>
                <c:pt idx="0">
                  <c:v>150</c:v>
                </c:pt>
                <c:pt idx="1">
                  <c:v>120</c:v>
                </c:pt>
                <c:pt idx="2">
                  <c:v>110</c:v>
                </c:pt>
              </c:numCache>
            </c:numRef>
          </c:val>
          <c:smooth val="0"/>
          <c:extLst>
            <c:ext xmlns:c16="http://schemas.microsoft.com/office/drawing/2014/chart" uri="{C3380CC4-5D6E-409C-BE32-E72D297353CC}">
              <c16:uniqueId val="{00000000-E526-4542-8A2B-7F6F5D9B0B71}"/>
            </c:ext>
          </c:extLst>
        </c:ser>
        <c:ser>
          <c:idx val="1"/>
          <c:order val="1"/>
          <c:tx>
            <c:strRef>
              <c:f>'1'!$A$3</c:f>
              <c:strCache>
                <c:ptCount val="1"/>
                <c:pt idx="0">
                  <c:v>subj2</c:v>
                </c:pt>
              </c:strCache>
            </c:strRef>
          </c:tx>
          <c:marker>
            <c:symbol val="none"/>
          </c:marker>
          <c:cat>
            <c:strRef>
              <c:f>'1'!$B$1:$D$1</c:f>
              <c:strCache>
                <c:ptCount val="3"/>
                <c:pt idx="0">
                  <c:v>control</c:v>
                </c:pt>
                <c:pt idx="1">
                  <c:v>drug-1</c:v>
                </c:pt>
                <c:pt idx="2">
                  <c:v>drug-2</c:v>
                </c:pt>
              </c:strCache>
            </c:strRef>
          </c:cat>
          <c:val>
            <c:numRef>
              <c:f>'1'!$B$3:$D$3</c:f>
              <c:numCache>
                <c:formatCode>General</c:formatCode>
                <c:ptCount val="3"/>
                <c:pt idx="0">
                  <c:v>100</c:v>
                </c:pt>
                <c:pt idx="1">
                  <c:v>80</c:v>
                </c:pt>
                <c:pt idx="2">
                  <c:v>70</c:v>
                </c:pt>
              </c:numCache>
            </c:numRef>
          </c:val>
          <c:smooth val="0"/>
          <c:extLst>
            <c:ext xmlns:c16="http://schemas.microsoft.com/office/drawing/2014/chart" uri="{C3380CC4-5D6E-409C-BE32-E72D297353CC}">
              <c16:uniqueId val="{00000001-E526-4542-8A2B-7F6F5D9B0B71}"/>
            </c:ext>
          </c:extLst>
        </c:ser>
        <c:ser>
          <c:idx val="2"/>
          <c:order val="2"/>
          <c:tx>
            <c:strRef>
              <c:f>'1'!$A$4</c:f>
              <c:strCache>
                <c:ptCount val="1"/>
                <c:pt idx="0">
                  <c:v>subj3</c:v>
                </c:pt>
              </c:strCache>
            </c:strRef>
          </c:tx>
          <c:marker>
            <c:symbol val="none"/>
          </c:marker>
          <c:cat>
            <c:strRef>
              <c:f>'1'!$B$1:$D$1</c:f>
              <c:strCache>
                <c:ptCount val="3"/>
                <c:pt idx="0">
                  <c:v>control</c:v>
                </c:pt>
                <c:pt idx="1">
                  <c:v>drug-1</c:v>
                </c:pt>
                <c:pt idx="2">
                  <c:v>drug-2</c:v>
                </c:pt>
              </c:strCache>
            </c:strRef>
          </c:cat>
          <c:val>
            <c:numRef>
              <c:f>'1'!$B$4:$D$4</c:f>
              <c:numCache>
                <c:formatCode>General</c:formatCode>
                <c:ptCount val="3"/>
                <c:pt idx="0">
                  <c:v>125</c:v>
                </c:pt>
                <c:pt idx="1">
                  <c:v>100</c:v>
                </c:pt>
                <c:pt idx="2">
                  <c:v>90</c:v>
                </c:pt>
              </c:numCache>
            </c:numRef>
          </c:val>
          <c:smooth val="0"/>
          <c:extLst>
            <c:ext xmlns:c16="http://schemas.microsoft.com/office/drawing/2014/chart" uri="{C3380CC4-5D6E-409C-BE32-E72D297353CC}">
              <c16:uniqueId val="{00000002-E526-4542-8A2B-7F6F5D9B0B71}"/>
            </c:ext>
          </c:extLst>
        </c:ser>
        <c:dLbls>
          <c:showLegendKey val="0"/>
          <c:showVal val="0"/>
          <c:showCatName val="0"/>
          <c:showSerName val="0"/>
          <c:showPercent val="0"/>
          <c:showBubbleSize val="0"/>
        </c:dLbls>
        <c:smooth val="0"/>
        <c:axId val="416173856"/>
        <c:axId val="416174240"/>
      </c:lineChart>
      <c:catAx>
        <c:axId val="416173856"/>
        <c:scaling>
          <c:orientation val="minMax"/>
        </c:scaling>
        <c:delete val="0"/>
        <c:axPos val="b"/>
        <c:numFmt formatCode="General" sourceLinked="0"/>
        <c:majorTickMark val="out"/>
        <c:minorTickMark val="none"/>
        <c:tickLblPos val="nextTo"/>
        <c:txPr>
          <a:bodyPr/>
          <a:lstStyle/>
          <a:p>
            <a:pPr>
              <a:defRPr sz="1400" b="1"/>
            </a:pPr>
            <a:endParaRPr lang="en-US"/>
          </a:p>
        </c:txPr>
        <c:crossAx val="416174240"/>
        <c:crosses val="autoZero"/>
        <c:auto val="1"/>
        <c:lblAlgn val="ctr"/>
        <c:lblOffset val="100"/>
        <c:noMultiLvlLbl val="0"/>
      </c:catAx>
      <c:valAx>
        <c:axId val="416174240"/>
        <c:scaling>
          <c:orientation val="minMax"/>
        </c:scaling>
        <c:delete val="0"/>
        <c:axPos val="l"/>
        <c:majorGridlines/>
        <c:numFmt formatCode="General" sourceLinked="1"/>
        <c:majorTickMark val="out"/>
        <c:minorTickMark val="none"/>
        <c:tickLblPos val="nextTo"/>
        <c:crossAx val="416173856"/>
        <c:crosses val="autoZero"/>
        <c:crossBetween val="between"/>
      </c:valAx>
    </c:plotArea>
    <c:legend>
      <c:legendPos val="l"/>
      <c:overlay val="0"/>
      <c:txPr>
        <a:bodyPr/>
        <a:lstStyle/>
        <a:p>
          <a:pPr>
            <a:defRPr sz="1400" b="1"/>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'2'!$A$2</c:f>
              <c:strCache>
                <c:ptCount val="1"/>
                <c:pt idx="0">
                  <c:v>subj1</c:v>
                </c:pt>
              </c:strCache>
            </c:strRef>
          </c:tx>
          <c:marker>
            <c:symbol val="none"/>
          </c:marker>
          <c:cat>
            <c:strRef>
              <c:f>'2'!$B$1:$D$1</c:f>
              <c:strCache>
                <c:ptCount val="3"/>
                <c:pt idx="0">
                  <c:v>control</c:v>
                </c:pt>
                <c:pt idx="1">
                  <c:v>drug-1</c:v>
                </c:pt>
                <c:pt idx="2">
                  <c:v>drug-2</c:v>
                </c:pt>
              </c:strCache>
            </c:strRef>
          </c:cat>
          <c:val>
            <c:numRef>
              <c:f>'2'!$B$2:$D$2</c:f>
              <c:numCache>
                <c:formatCode>General</c:formatCode>
                <c:ptCount val="3"/>
                <c:pt idx="0">
                  <c:v>150</c:v>
                </c:pt>
                <c:pt idx="1">
                  <c:v>100</c:v>
                </c:pt>
                <c:pt idx="2">
                  <c:v>100</c:v>
                </c:pt>
              </c:numCache>
            </c:numRef>
          </c:val>
          <c:smooth val="0"/>
          <c:extLst>
            <c:ext xmlns:c16="http://schemas.microsoft.com/office/drawing/2014/chart" uri="{C3380CC4-5D6E-409C-BE32-E72D297353CC}">
              <c16:uniqueId val="{00000000-EF0B-4540-A014-CAACDDC6E5FE}"/>
            </c:ext>
          </c:extLst>
        </c:ser>
        <c:ser>
          <c:idx val="1"/>
          <c:order val="1"/>
          <c:tx>
            <c:strRef>
              <c:f>'2'!$A$3</c:f>
              <c:strCache>
                <c:ptCount val="1"/>
                <c:pt idx="0">
                  <c:v>subj2</c:v>
                </c:pt>
              </c:strCache>
            </c:strRef>
          </c:tx>
          <c:marker>
            <c:symbol val="none"/>
          </c:marker>
          <c:cat>
            <c:strRef>
              <c:f>'2'!$B$1:$D$1</c:f>
              <c:strCache>
                <c:ptCount val="3"/>
                <c:pt idx="0">
                  <c:v>control</c:v>
                </c:pt>
                <c:pt idx="1">
                  <c:v>drug-1</c:v>
                </c:pt>
                <c:pt idx="2">
                  <c:v>drug-2</c:v>
                </c:pt>
              </c:strCache>
            </c:strRef>
          </c:cat>
          <c:val>
            <c:numRef>
              <c:f>'2'!$B$3:$D$3</c:f>
              <c:numCache>
                <c:formatCode>General</c:formatCode>
                <c:ptCount val="3"/>
                <c:pt idx="0">
                  <c:v>100</c:v>
                </c:pt>
                <c:pt idx="1">
                  <c:v>75</c:v>
                </c:pt>
                <c:pt idx="2">
                  <c:v>110</c:v>
                </c:pt>
              </c:numCache>
            </c:numRef>
          </c:val>
          <c:smooth val="0"/>
          <c:extLst>
            <c:ext xmlns:c16="http://schemas.microsoft.com/office/drawing/2014/chart" uri="{C3380CC4-5D6E-409C-BE32-E72D297353CC}">
              <c16:uniqueId val="{00000001-EF0B-4540-A014-CAACDDC6E5FE}"/>
            </c:ext>
          </c:extLst>
        </c:ser>
        <c:ser>
          <c:idx val="2"/>
          <c:order val="2"/>
          <c:tx>
            <c:strRef>
              <c:f>'2'!$A$4</c:f>
              <c:strCache>
                <c:ptCount val="1"/>
                <c:pt idx="0">
                  <c:v>subj3</c:v>
                </c:pt>
              </c:strCache>
            </c:strRef>
          </c:tx>
          <c:marker>
            <c:symbol val="none"/>
          </c:marker>
          <c:cat>
            <c:strRef>
              <c:f>'2'!$B$1:$D$1</c:f>
              <c:strCache>
                <c:ptCount val="3"/>
                <c:pt idx="0">
                  <c:v>control</c:v>
                </c:pt>
                <c:pt idx="1">
                  <c:v>drug-1</c:v>
                </c:pt>
                <c:pt idx="2">
                  <c:v>drug-2</c:v>
                </c:pt>
              </c:strCache>
            </c:strRef>
          </c:cat>
          <c:val>
            <c:numRef>
              <c:f>'2'!$B$4:$D$4</c:f>
              <c:numCache>
                <c:formatCode>General</c:formatCode>
                <c:ptCount val="3"/>
                <c:pt idx="0">
                  <c:v>125</c:v>
                </c:pt>
                <c:pt idx="1">
                  <c:v>125</c:v>
                </c:pt>
                <c:pt idx="2">
                  <c:v>60</c:v>
                </c:pt>
              </c:numCache>
            </c:numRef>
          </c:val>
          <c:smooth val="0"/>
          <c:extLst>
            <c:ext xmlns:c16="http://schemas.microsoft.com/office/drawing/2014/chart" uri="{C3380CC4-5D6E-409C-BE32-E72D297353CC}">
              <c16:uniqueId val="{00000002-EF0B-4540-A014-CAACDDC6E5FE}"/>
            </c:ext>
          </c:extLst>
        </c:ser>
        <c:dLbls>
          <c:showLegendKey val="0"/>
          <c:showVal val="0"/>
          <c:showCatName val="0"/>
          <c:showSerName val="0"/>
          <c:showPercent val="0"/>
          <c:showBubbleSize val="0"/>
        </c:dLbls>
        <c:smooth val="0"/>
        <c:axId val="215590424"/>
        <c:axId val="215590816"/>
      </c:lineChart>
      <c:catAx>
        <c:axId val="215590424"/>
        <c:scaling>
          <c:orientation val="minMax"/>
        </c:scaling>
        <c:delete val="0"/>
        <c:axPos val="b"/>
        <c:numFmt formatCode="General" sourceLinked="0"/>
        <c:majorTickMark val="out"/>
        <c:minorTickMark val="none"/>
        <c:tickLblPos val="nextTo"/>
        <c:txPr>
          <a:bodyPr/>
          <a:lstStyle/>
          <a:p>
            <a:pPr>
              <a:defRPr sz="1400" b="1"/>
            </a:pPr>
            <a:endParaRPr lang="en-US"/>
          </a:p>
        </c:txPr>
        <c:crossAx val="215590816"/>
        <c:crosses val="autoZero"/>
        <c:auto val="1"/>
        <c:lblAlgn val="ctr"/>
        <c:lblOffset val="100"/>
        <c:noMultiLvlLbl val="0"/>
      </c:catAx>
      <c:valAx>
        <c:axId val="215590816"/>
        <c:scaling>
          <c:orientation val="minMax"/>
        </c:scaling>
        <c:delete val="0"/>
        <c:axPos val="l"/>
        <c:majorGridlines/>
        <c:numFmt formatCode="General" sourceLinked="1"/>
        <c:majorTickMark val="out"/>
        <c:minorTickMark val="none"/>
        <c:tickLblPos val="nextTo"/>
        <c:crossAx val="215590424"/>
        <c:crosses val="autoZero"/>
        <c:crossBetween val="between"/>
      </c:valAx>
    </c:plotArea>
    <c:legend>
      <c:legendPos val="l"/>
      <c:overlay val="0"/>
      <c:txPr>
        <a:bodyPr/>
        <a:lstStyle/>
        <a:p>
          <a:pPr>
            <a:defRPr sz="1400" b="1"/>
          </a:pPr>
          <a:endParaRPr lang="en-US"/>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9DC9314-87DB-476A-8F10-414ADC6C8610}" type="datetimeFigureOut">
              <a:rPr lang="he-IL" smtClean="0"/>
              <a:t>ה'/כסלו/תשפ"ג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E8678561-68DC-494E-AB1E-45FF0B1D3520}" type="slidenum">
              <a:rPr lang="he-IL" smtClean="0"/>
              <a:t>‹#›</a:t>
            </a:fld>
            <a:endParaRPr lang="he-IL"/>
          </a:p>
        </p:txBody>
      </p:sp>
    </p:spTree>
    <p:extLst>
      <p:ext uri="{BB962C8B-B14F-4D97-AF65-F5344CB8AC3E}">
        <p14:creationId xmlns:p14="http://schemas.microsoft.com/office/powerpoint/2010/main" val="524807307"/>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Same means, but a key difference. In Result A, all participants react the same to the two drugs. In Result B, participants differ in how they react.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In a within-subject design, we take into account the difference between individuals in how they react to the manipulation. Lots of variation point to a less clear effect – lots of variable responses, noise, and unexplained variance. </a:t>
            </a:r>
          </a:p>
        </p:txBody>
      </p:sp>
      <p:sp>
        <p:nvSpPr>
          <p:cNvPr id="4" name="Slide Number Placeholder 3"/>
          <p:cNvSpPr>
            <a:spLocks noGrp="1"/>
          </p:cNvSpPr>
          <p:nvPr>
            <p:ph type="sldNum" sz="quarter" idx="5"/>
          </p:nvPr>
        </p:nvSpPr>
        <p:spPr/>
        <p:txBody>
          <a:bodyPr/>
          <a:lstStyle/>
          <a:p>
            <a:fld id="{E8678561-68DC-494E-AB1E-45FF0B1D3520}" type="slidenum">
              <a:rPr lang="he-IL" smtClean="0"/>
              <a:t>6</a:t>
            </a:fld>
            <a:endParaRPr lang="he-IL"/>
          </a:p>
        </p:txBody>
      </p:sp>
    </p:spTree>
    <p:extLst>
      <p:ext uri="{BB962C8B-B14F-4D97-AF65-F5344CB8AC3E}">
        <p14:creationId xmlns:p14="http://schemas.microsoft.com/office/powerpoint/2010/main" val="843158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30</a:t>
            </a:fld>
            <a:endParaRPr lang="he-IL"/>
          </a:p>
        </p:txBody>
      </p:sp>
    </p:spTree>
    <p:extLst>
      <p:ext uri="{BB962C8B-B14F-4D97-AF65-F5344CB8AC3E}">
        <p14:creationId xmlns:p14="http://schemas.microsoft.com/office/powerpoint/2010/main" val="3379111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31</a:t>
            </a:fld>
            <a:endParaRPr lang="he-IL"/>
          </a:p>
        </p:txBody>
      </p:sp>
    </p:spTree>
    <p:extLst>
      <p:ext uri="{BB962C8B-B14F-4D97-AF65-F5344CB8AC3E}">
        <p14:creationId xmlns:p14="http://schemas.microsoft.com/office/powerpoint/2010/main" val="1980932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32</a:t>
            </a:fld>
            <a:endParaRPr lang="he-IL"/>
          </a:p>
        </p:txBody>
      </p:sp>
    </p:spTree>
    <p:extLst>
      <p:ext uri="{BB962C8B-B14F-4D97-AF65-F5344CB8AC3E}">
        <p14:creationId xmlns:p14="http://schemas.microsoft.com/office/powerpoint/2010/main" val="257919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33</a:t>
            </a:fld>
            <a:endParaRPr lang="he-IL"/>
          </a:p>
        </p:txBody>
      </p:sp>
    </p:spTree>
    <p:extLst>
      <p:ext uri="{BB962C8B-B14F-4D97-AF65-F5344CB8AC3E}">
        <p14:creationId xmlns:p14="http://schemas.microsoft.com/office/powerpoint/2010/main" val="257744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34</a:t>
            </a:fld>
            <a:endParaRPr lang="he-IL"/>
          </a:p>
        </p:txBody>
      </p:sp>
    </p:spTree>
    <p:extLst>
      <p:ext uri="{BB962C8B-B14F-4D97-AF65-F5344CB8AC3E}">
        <p14:creationId xmlns:p14="http://schemas.microsoft.com/office/powerpoint/2010/main" val="356460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35</a:t>
            </a:fld>
            <a:endParaRPr lang="he-IL"/>
          </a:p>
        </p:txBody>
      </p:sp>
    </p:spTree>
    <p:extLst>
      <p:ext uri="{BB962C8B-B14F-4D97-AF65-F5344CB8AC3E}">
        <p14:creationId xmlns:p14="http://schemas.microsoft.com/office/powerpoint/2010/main" val="2937244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36</a:t>
            </a:fld>
            <a:endParaRPr lang="he-IL"/>
          </a:p>
        </p:txBody>
      </p:sp>
    </p:spTree>
    <p:extLst>
      <p:ext uri="{BB962C8B-B14F-4D97-AF65-F5344CB8AC3E}">
        <p14:creationId xmlns:p14="http://schemas.microsoft.com/office/powerpoint/2010/main" val="1818724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37</a:t>
            </a:fld>
            <a:endParaRPr lang="he-IL"/>
          </a:p>
        </p:txBody>
      </p:sp>
    </p:spTree>
    <p:extLst>
      <p:ext uri="{BB962C8B-B14F-4D97-AF65-F5344CB8AC3E}">
        <p14:creationId xmlns:p14="http://schemas.microsoft.com/office/powerpoint/2010/main" val="4087278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38</a:t>
            </a:fld>
            <a:endParaRPr lang="he-IL"/>
          </a:p>
        </p:txBody>
      </p:sp>
    </p:spTree>
    <p:extLst>
      <p:ext uri="{BB962C8B-B14F-4D97-AF65-F5344CB8AC3E}">
        <p14:creationId xmlns:p14="http://schemas.microsoft.com/office/powerpoint/2010/main" val="454998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39</a:t>
            </a:fld>
            <a:endParaRPr lang="he-IL"/>
          </a:p>
        </p:txBody>
      </p:sp>
    </p:spTree>
    <p:extLst>
      <p:ext uri="{BB962C8B-B14F-4D97-AF65-F5344CB8AC3E}">
        <p14:creationId xmlns:p14="http://schemas.microsoft.com/office/powerpoint/2010/main" val="4205711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9</a:t>
            </a:fld>
            <a:endParaRPr lang="he-IL"/>
          </a:p>
        </p:txBody>
      </p:sp>
    </p:spTree>
    <p:extLst>
      <p:ext uri="{BB962C8B-B14F-4D97-AF65-F5344CB8AC3E}">
        <p14:creationId xmlns:p14="http://schemas.microsoft.com/office/powerpoint/2010/main" val="1725267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40</a:t>
            </a:fld>
            <a:endParaRPr lang="he-IL"/>
          </a:p>
        </p:txBody>
      </p:sp>
    </p:spTree>
    <p:extLst>
      <p:ext uri="{BB962C8B-B14F-4D97-AF65-F5344CB8AC3E}">
        <p14:creationId xmlns:p14="http://schemas.microsoft.com/office/powerpoint/2010/main" val="38242714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41</a:t>
            </a:fld>
            <a:endParaRPr lang="he-IL"/>
          </a:p>
        </p:txBody>
      </p:sp>
    </p:spTree>
    <p:extLst>
      <p:ext uri="{BB962C8B-B14F-4D97-AF65-F5344CB8AC3E}">
        <p14:creationId xmlns:p14="http://schemas.microsoft.com/office/powerpoint/2010/main" val="6338205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 log example, more negative than positive residuals – a tail in the distribution.</a:t>
            </a:r>
          </a:p>
        </p:txBody>
      </p:sp>
      <p:sp>
        <p:nvSpPr>
          <p:cNvPr id="4" name="Slide Number Placeholder 3"/>
          <p:cNvSpPr>
            <a:spLocks noGrp="1"/>
          </p:cNvSpPr>
          <p:nvPr>
            <p:ph type="sldNum" sz="quarter" idx="5"/>
          </p:nvPr>
        </p:nvSpPr>
        <p:spPr/>
        <p:txBody>
          <a:bodyPr/>
          <a:lstStyle/>
          <a:p>
            <a:fld id="{E8678561-68DC-494E-AB1E-45FF0B1D3520}" type="slidenum">
              <a:rPr lang="he-IL" smtClean="0"/>
              <a:t>42</a:t>
            </a:fld>
            <a:endParaRPr lang="he-IL"/>
          </a:p>
        </p:txBody>
      </p:sp>
    </p:spTree>
    <p:extLst>
      <p:ext uri="{BB962C8B-B14F-4D97-AF65-F5344CB8AC3E}">
        <p14:creationId xmlns:p14="http://schemas.microsoft.com/office/powerpoint/2010/main" val="2571056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10</a:t>
            </a:fld>
            <a:endParaRPr lang="he-IL"/>
          </a:p>
        </p:txBody>
      </p:sp>
    </p:spTree>
    <p:extLst>
      <p:ext uri="{BB962C8B-B14F-4D97-AF65-F5344CB8AC3E}">
        <p14:creationId xmlns:p14="http://schemas.microsoft.com/office/powerpoint/2010/main" val="1372014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b="1" i="0" dirty="0">
                <a:solidFill>
                  <a:srgbClr val="202122"/>
                </a:solidFill>
                <a:effectLst/>
                <a:latin typeface="Arial" panose="020B0604020202020204" pitchFamily="34" charset="0"/>
              </a:rPr>
              <a:t>Covariance: </a:t>
            </a:r>
            <a:r>
              <a:rPr lang="en-US" b="0" i="0" dirty="0">
                <a:solidFill>
                  <a:srgbClr val="202122"/>
                </a:solidFill>
                <a:effectLst/>
                <a:latin typeface="Arial" panose="020B0604020202020204" pitchFamily="34" charset="0"/>
              </a:rPr>
              <a:t>If the greater values of one variable mainly correspond with the greater values of the other variable, and the same holds for the lesser values (that is, the variables tend to show similar behavior), the covariance is positive.</a:t>
            </a:r>
            <a:r>
              <a:rPr lang="en-US" b="0" i="0" u="none" strike="noStrike" baseline="30000" dirty="0">
                <a:solidFill>
                  <a:srgbClr val="0645AD"/>
                </a:solidFill>
                <a:effectLst/>
                <a:latin typeface="Arial" panose="020B0604020202020204" pitchFamily="34" charset="0"/>
              </a:rPr>
              <a:t> </a:t>
            </a:r>
            <a:r>
              <a:rPr lang="en-US" b="0" i="0" dirty="0">
                <a:solidFill>
                  <a:srgbClr val="202122"/>
                </a:solidFill>
                <a:effectLst/>
                <a:latin typeface="Arial" panose="020B0604020202020204" pitchFamily="34" charset="0"/>
              </a:rPr>
              <a:t>In the opposite case, when the greater values of one variable mainly correspond to the lesser values of the other, (that is, the variables tend to show opposite behavior), the covariance is negative.</a:t>
            </a:r>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20</a:t>
            </a:fld>
            <a:endParaRPr lang="he-IL"/>
          </a:p>
        </p:txBody>
      </p:sp>
    </p:spTree>
    <p:extLst>
      <p:ext uri="{BB962C8B-B14F-4D97-AF65-F5344CB8AC3E}">
        <p14:creationId xmlns:p14="http://schemas.microsoft.com/office/powerpoint/2010/main" val="652153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25</a:t>
            </a:fld>
            <a:endParaRPr lang="he-IL"/>
          </a:p>
        </p:txBody>
      </p:sp>
    </p:spTree>
    <p:extLst>
      <p:ext uri="{BB962C8B-B14F-4D97-AF65-F5344CB8AC3E}">
        <p14:creationId xmlns:p14="http://schemas.microsoft.com/office/powerpoint/2010/main" val="2024910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26</a:t>
            </a:fld>
            <a:endParaRPr lang="he-IL"/>
          </a:p>
        </p:txBody>
      </p:sp>
    </p:spTree>
    <p:extLst>
      <p:ext uri="{BB962C8B-B14F-4D97-AF65-F5344CB8AC3E}">
        <p14:creationId xmlns:p14="http://schemas.microsoft.com/office/powerpoint/2010/main" val="684363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27</a:t>
            </a:fld>
            <a:endParaRPr lang="he-IL"/>
          </a:p>
        </p:txBody>
      </p:sp>
    </p:spTree>
    <p:extLst>
      <p:ext uri="{BB962C8B-B14F-4D97-AF65-F5344CB8AC3E}">
        <p14:creationId xmlns:p14="http://schemas.microsoft.com/office/powerpoint/2010/main" val="2403706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Intuition about b0 – the mean of y, minus the slope multiplied by the mean of x. That is, after we know what the slope is, we take Mx steps back from My and get to the intercept.</a:t>
            </a:r>
          </a:p>
          <a:p>
            <a:pPr algn="l"/>
            <a:endParaRPr lang="en-US" dirty="0"/>
          </a:p>
          <a:p>
            <a:pPr algn="l"/>
            <a:r>
              <a:rPr lang="en-US" dirty="0"/>
              <a:t>The formula below is just a math transformation of the original formulas. We’ll use it in some of the next slides.</a:t>
            </a:r>
          </a:p>
        </p:txBody>
      </p:sp>
      <p:sp>
        <p:nvSpPr>
          <p:cNvPr id="4" name="Slide Number Placeholder 3"/>
          <p:cNvSpPr>
            <a:spLocks noGrp="1"/>
          </p:cNvSpPr>
          <p:nvPr>
            <p:ph type="sldNum" sz="quarter" idx="5"/>
          </p:nvPr>
        </p:nvSpPr>
        <p:spPr/>
        <p:txBody>
          <a:bodyPr/>
          <a:lstStyle/>
          <a:p>
            <a:fld id="{E8678561-68DC-494E-AB1E-45FF0B1D3520}" type="slidenum">
              <a:rPr lang="he-IL" smtClean="0"/>
              <a:t>28</a:t>
            </a:fld>
            <a:endParaRPr lang="he-IL"/>
          </a:p>
        </p:txBody>
      </p:sp>
    </p:spTree>
    <p:extLst>
      <p:ext uri="{BB962C8B-B14F-4D97-AF65-F5344CB8AC3E}">
        <p14:creationId xmlns:p14="http://schemas.microsoft.com/office/powerpoint/2010/main" val="742065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8678561-68DC-494E-AB1E-45FF0B1D3520}" type="slidenum">
              <a:rPr lang="he-IL" smtClean="0"/>
              <a:t>29</a:t>
            </a:fld>
            <a:endParaRPr lang="he-IL"/>
          </a:p>
        </p:txBody>
      </p:sp>
    </p:spTree>
    <p:extLst>
      <p:ext uri="{BB962C8B-B14F-4D97-AF65-F5344CB8AC3E}">
        <p14:creationId xmlns:p14="http://schemas.microsoft.com/office/powerpoint/2010/main" val="4042270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2366520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02536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2132198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074580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182319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21119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39574956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2214436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4281371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780890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BCC15E-413B-4920-89EC-754C55B17070}" type="datetimeFigureOut">
              <a:rPr lang="he-IL" smtClean="0"/>
              <a:t>ה'/כסלו/תשפ"ג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F0953BCB-9703-4A3B-B7F0-1F3176332ED4}" type="slidenum">
              <a:rPr lang="he-IL" smtClean="0"/>
              <a:t>‹#›</a:t>
            </a:fld>
            <a:endParaRPr lang="he-IL"/>
          </a:p>
        </p:txBody>
      </p:sp>
    </p:spTree>
    <p:extLst>
      <p:ext uri="{BB962C8B-B14F-4D97-AF65-F5344CB8AC3E}">
        <p14:creationId xmlns:p14="http://schemas.microsoft.com/office/powerpoint/2010/main" val="358471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D0BCC15E-413B-4920-89EC-754C55B17070}" type="datetimeFigureOut">
              <a:rPr lang="he-IL" smtClean="0"/>
              <a:t>ה'/כסלו/תשפ"ג</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0953BCB-9703-4A3B-B7F0-1F3176332ED4}" type="slidenum">
              <a:rPr lang="he-IL" smtClean="0"/>
              <a:t>‹#›</a:t>
            </a:fld>
            <a:endParaRPr lang="he-IL"/>
          </a:p>
        </p:txBody>
      </p:sp>
    </p:spTree>
    <p:extLst>
      <p:ext uri="{BB962C8B-B14F-4D97-AF65-F5344CB8AC3E}">
        <p14:creationId xmlns:p14="http://schemas.microsoft.com/office/powerpoint/2010/main" val="2614887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0.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ewnc1cXJmG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4.jpeg"/><Relationship Id="rId7" Type="http://schemas.openxmlformats.org/officeDocument/2006/relationships/image" Target="../media/image59.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jpeg"/><Relationship Id="rId5" Type="http://schemas.openxmlformats.org/officeDocument/2006/relationships/image" Target="../media/image57.png"/><Relationship Id="rId4" Type="http://schemas.openxmlformats.org/officeDocument/2006/relationships/image" Target="../media/image5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chart" Target="../charts/char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1743" y="1122363"/>
            <a:ext cx="10820400" cy="2387600"/>
          </a:xfrm>
        </p:spPr>
        <p:txBody>
          <a:bodyPr>
            <a:normAutofit/>
          </a:bodyPr>
          <a:lstStyle/>
          <a:p>
            <a:pPr rtl="0"/>
            <a:r>
              <a:rPr lang="en-US" sz="5400" dirty="0">
                <a:effectLst/>
                <a:latin typeface="Alef" panose="00000500000000000000" pitchFamily="2" charset="-79"/>
                <a:cs typeface="Alef" panose="00000500000000000000" pitchFamily="2" charset="-79"/>
              </a:rPr>
              <a:t>Statistics for Graduate Students:</a:t>
            </a:r>
            <a:br>
              <a:rPr lang="en-US" sz="5400" dirty="0">
                <a:effectLst/>
                <a:latin typeface="Alef" panose="00000500000000000000" pitchFamily="2" charset="-79"/>
                <a:cs typeface="Alef" panose="00000500000000000000" pitchFamily="2" charset="-79"/>
              </a:rPr>
            </a:br>
            <a:r>
              <a:rPr lang="en-US" sz="5400" dirty="0">
                <a:effectLst/>
                <a:latin typeface="Alef" panose="00000500000000000000" pitchFamily="2" charset="-79"/>
                <a:cs typeface="Alef" panose="00000500000000000000" pitchFamily="2" charset="-79"/>
              </a:rPr>
              <a:t>Lecture #5</a:t>
            </a:r>
            <a:endParaRPr lang="he-IL" sz="5400" dirty="0">
              <a:latin typeface="Alef" panose="00000500000000000000" pitchFamily="2" charset="-79"/>
              <a:cs typeface="Alef" panose="00000500000000000000" pitchFamily="2" charset="-79"/>
            </a:endParaRPr>
          </a:p>
        </p:txBody>
      </p:sp>
      <p:sp>
        <p:nvSpPr>
          <p:cNvPr id="3" name="Subtitle 2"/>
          <p:cNvSpPr>
            <a:spLocks noGrp="1"/>
          </p:cNvSpPr>
          <p:nvPr>
            <p:ph type="subTitle" idx="1"/>
          </p:nvPr>
        </p:nvSpPr>
        <p:spPr>
          <a:xfrm>
            <a:off x="1727200" y="3734118"/>
            <a:ext cx="9144000" cy="923340"/>
          </a:xfrm>
        </p:spPr>
        <p:txBody>
          <a:bodyPr>
            <a:normAutofit fontScale="85000" lnSpcReduction="20000"/>
          </a:bodyPr>
          <a:lstStyle/>
          <a:p>
            <a:pPr rtl="0"/>
            <a:r>
              <a:rPr lang="en-US" sz="2000" dirty="0">
                <a:latin typeface="Alef" panose="00000500000000000000" pitchFamily="2" charset="-79"/>
                <a:cs typeface="Alef" panose="00000500000000000000" pitchFamily="2" charset="-79"/>
              </a:rPr>
              <a:t>Repeated Measures ANOVA</a:t>
            </a:r>
            <a:endParaRPr lang="he-IL" sz="2000" dirty="0">
              <a:latin typeface="Alef" panose="00000500000000000000" pitchFamily="2" charset="-79"/>
              <a:cs typeface="Alef" panose="00000500000000000000" pitchFamily="2" charset="-79"/>
            </a:endParaRPr>
          </a:p>
          <a:p>
            <a:pPr rtl="0"/>
            <a:r>
              <a:rPr lang="en-US" sz="2000" dirty="0">
                <a:latin typeface="Alef" panose="00000500000000000000" pitchFamily="2" charset="-79"/>
                <a:cs typeface="Alef" panose="00000500000000000000" pitchFamily="2" charset="-79"/>
              </a:rPr>
              <a:t>Correlation and Simple Linear Regression</a:t>
            </a:r>
          </a:p>
          <a:p>
            <a:pPr rtl="0"/>
            <a:r>
              <a:rPr lang="en-US" sz="2000" dirty="0">
                <a:latin typeface="Alef" panose="00000500000000000000" pitchFamily="2" charset="-79"/>
                <a:cs typeface="Alef" panose="00000500000000000000" pitchFamily="2" charset="-79"/>
              </a:rPr>
              <a:t>Introduction to Multiple Regression</a:t>
            </a:r>
          </a:p>
        </p:txBody>
      </p:sp>
    </p:spTree>
    <p:extLst>
      <p:ext uri="{BB962C8B-B14F-4D97-AF65-F5344CB8AC3E}">
        <p14:creationId xmlns:p14="http://schemas.microsoft.com/office/powerpoint/2010/main" val="1896500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48" y="160026"/>
            <a:ext cx="11211560" cy="1325563"/>
          </a:xfrm>
        </p:spPr>
        <p:txBody>
          <a:bodyPr/>
          <a:lstStyle/>
          <a:p>
            <a:pPr algn="l" rtl="0"/>
            <a:r>
              <a:rPr lang="en-US" sz="4000" b="1" dirty="0">
                <a:latin typeface="Alef" panose="00000500000000000000" pitchFamily="2" charset="-79"/>
                <a:cs typeface="Alef" panose="00000500000000000000" pitchFamily="2" charset="-79"/>
              </a:rPr>
              <a:t>Finding estimates of variance</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29A9D3-3D45-E014-B3E8-96A945192A63}"/>
                  </a:ext>
                </a:extLst>
              </p:cNvPr>
              <p:cNvSpPr txBox="1"/>
              <p:nvPr/>
            </p:nvSpPr>
            <p:spPr>
              <a:xfrm>
                <a:off x="420785" y="1565893"/>
                <a:ext cx="5379577" cy="3726213"/>
              </a:xfrm>
              <a:prstGeom prst="rect">
                <a:avLst/>
              </a:prstGeom>
              <a:noFill/>
            </p:spPr>
            <p:txBody>
              <a:bodyPr wrap="square">
                <a:spAutoFit/>
              </a:bodyPr>
              <a:lstStyle/>
              <a:p>
                <a:pPr algn="l" rtl="0"/>
                <a:r>
                  <a:rPr lang="en-US" sz="2000" b="1" dirty="0">
                    <a:latin typeface="Alef" panose="00000500000000000000" pitchFamily="2" charset="-79"/>
                    <a:cs typeface="Alef" panose="00000500000000000000" pitchFamily="2" charset="-79"/>
                  </a:rPr>
                  <a:t>Dividing by </a:t>
                </a:r>
                <a:r>
                  <a:rPr lang="en-US" sz="2000" b="1" dirty="0" err="1">
                    <a:latin typeface="Alef" panose="00000500000000000000" pitchFamily="2" charset="-79"/>
                    <a:cs typeface="Alef" panose="00000500000000000000" pitchFamily="2" charset="-79"/>
                  </a:rPr>
                  <a:t>df’s</a:t>
                </a:r>
                <a:r>
                  <a:rPr lang="en-US" sz="2000" b="1" dirty="0">
                    <a:latin typeface="Alef" panose="00000500000000000000" pitchFamily="2" charset="-79"/>
                    <a:cs typeface="Alef" panose="00000500000000000000" pitchFamily="2" charset="-79"/>
                  </a:rPr>
                  <a:t> for MS:</a:t>
                </a:r>
              </a:p>
              <a:p>
                <a:pPr algn="l" rtl="0"/>
                <a:endParaRPr lang="en-US" sz="2000" b="1" dirty="0">
                  <a:latin typeface="Alef" panose="00000500000000000000" pitchFamily="2" charset="-79"/>
                  <a:cs typeface="Alef" panose="00000500000000000000" pitchFamily="2" charset="-79"/>
                </a:endParaRPr>
              </a:p>
              <a:p>
                <a:pPr algn="l" rtl="0"/>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cs typeface="Arial" panose="020B0604020202020204" pitchFamily="34" charset="0"/>
                        </a:rPr>
                        <m:t>M</m:t>
                      </m:r>
                      <m:r>
                        <m:rPr>
                          <m:sty m:val="p"/>
                        </m:rPr>
                        <a:rPr lang="en-US" sz="2000" b="0" i="0" smtClean="0">
                          <a:latin typeface="Cambria Math" panose="02040503050406030204" pitchFamily="18" charset="0"/>
                          <a:cs typeface="Arial" panose="020B0604020202020204" pitchFamily="34" charset="0"/>
                        </a:rPr>
                        <m:t>SB</m:t>
                      </m:r>
                      <m:r>
                        <a:rPr lang="en-US" sz="2000" b="0" i="0" smtClean="0">
                          <a:effectLst/>
                          <a:latin typeface="Cambria Math" panose="02040503050406030204" pitchFamily="18" charset="0"/>
                          <a:cs typeface="Arial" panose="020B0604020202020204" pitchFamily="34" charset="0"/>
                        </a:rPr>
                        <m:t>=</m:t>
                      </m:r>
                      <m:f>
                        <m:fPr>
                          <m:ctrlPr>
                            <a:rPr lang="en-US" sz="2000" i="1" smtClean="0">
                              <a:effectLst/>
                              <a:latin typeface="Cambria Math" panose="02040503050406030204" pitchFamily="18" charset="0"/>
                              <a:cs typeface="Arial" panose="020B0604020202020204" pitchFamily="34" charset="0"/>
                            </a:rPr>
                          </m:ctrlPr>
                        </m:fPr>
                        <m:num>
                          <m:r>
                            <a:rPr lang="en-US" sz="2000" b="0" i="1" smtClean="0">
                              <a:effectLst/>
                              <a:latin typeface="Cambria Math" panose="02040503050406030204" pitchFamily="18" charset="0"/>
                              <a:cs typeface="Arial" panose="020B0604020202020204" pitchFamily="34" charset="0"/>
                            </a:rPr>
                            <m:t>𝑆𝑆𝐵</m:t>
                          </m:r>
                        </m:num>
                        <m:den>
                          <m:r>
                            <a:rPr lang="en-US" sz="2000" b="0" i="1" smtClean="0">
                              <a:effectLst/>
                              <a:latin typeface="Cambria Math" panose="02040503050406030204" pitchFamily="18" charset="0"/>
                              <a:cs typeface="Arial" panose="020B0604020202020204" pitchFamily="34" charset="0"/>
                            </a:rPr>
                            <m:t>𝐾</m:t>
                          </m:r>
                          <m:r>
                            <a:rPr lang="en-US" sz="2000" b="0" i="1" smtClean="0">
                              <a:effectLst/>
                              <a:latin typeface="Cambria Math" panose="02040503050406030204" pitchFamily="18" charset="0"/>
                              <a:cs typeface="Arial" panose="020B0604020202020204" pitchFamily="34" charset="0"/>
                            </a:rPr>
                            <m:t>−</m:t>
                          </m:r>
                          <m:r>
                            <a:rPr lang="en-US" sz="2000" b="0" i="1" smtClean="0">
                              <a:effectLst/>
                              <a:latin typeface="Cambria Math" panose="02040503050406030204" pitchFamily="18" charset="0"/>
                              <a:cs typeface="Arial" panose="020B0604020202020204" pitchFamily="34" charset="0"/>
                            </a:rPr>
                            <m:t>1</m:t>
                          </m:r>
                        </m:den>
                      </m:f>
                    </m:oMath>
                  </m:oMathPara>
                </a14:m>
                <a:endParaRPr lang="en-US" sz="2000" i="1" dirty="0">
                  <a:effectLst/>
                  <a:latin typeface="Cambria Math" panose="02040503050406030204" pitchFamily="18" charset="0"/>
                  <a:cs typeface="Arial" panose="020B0604020202020204" pitchFamily="34" charset="0"/>
                </a:endParaRPr>
              </a:p>
              <a:p>
                <a:pPr algn="l" rtl="0"/>
                <a:endParaRPr lang="en-US" sz="2000" i="1" dirty="0">
                  <a:effectLst/>
                  <a:latin typeface="Cambria Math" panose="02040503050406030204" pitchFamily="18" charset="0"/>
                  <a:cs typeface="Arial" panose="020B0604020202020204" pitchFamily="34" charset="0"/>
                </a:endParaRPr>
              </a:p>
              <a:p>
                <a:pPr algn="l" rtl="0"/>
                <a14:m>
                  <m:oMathPara xmlns:m="http://schemas.openxmlformats.org/officeDocument/2006/math">
                    <m:oMathParaPr>
                      <m:jc m:val="centerGroup"/>
                    </m:oMathParaPr>
                    <m:oMath xmlns:m="http://schemas.openxmlformats.org/officeDocument/2006/math">
                      <m:r>
                        <m:rPr>
                          <m:sty m:val="p"/>
                        </m:rPr>
                        <a:rPr lang="en-US" sz="2000" b="0" i="0" smtClean="0">
                          <a:effectLst/>
                          <a:latin typeface="Cambria Math" panose="02040503050406030204" pitchFamily="18" charset="0"/>
                          <a:cs typeface="Arial" panose="020B0604020202020204" pitchFamily="34" charset="0"/>
                        </a:rPr>
                        <m:t>MSs</m:t>
                      </m:r>
                      <m:r>
                        <a:rPr lang="en-US" sz="2000" b="0" i="0" smtClean="0">
                          <a:effectLst/>
                          <a:latin typeface="Cambria Math" panose="02040503050406030204" pitchFamily="18" charset="0"/>
                          <a:cs typeface="Arial" panose="020B0604020202020204" pitchFamily="34" charset="0"/>
                        </a:rPr>
                        <m:t>=</m:t>
                      </m:r>
                      <m:f>
                        <m:fPr>
                          <m:ctrlPr>
                            <a:rPr lang="en-US" sz="2000" i="1" smtClean="0">
                              <a:effectLst/>
                              <a:latin typeface="Cambria Math" panose="02040503050406030204" pitchFamily="18" charset="0"/>
                              <a:cs typeface="Arial" panose="020B0604020202020204" pitchFamily="34" charset="0"/>
                            </a:rPr>
                          </m:ctrlPr>
                        </m:fPr>
                        <m:num>
                          <m:r>
                            <a:rPr lang="en-US" sz="2000" b="0" i="1" smtClean="0">
                              <a:effectLst/>
                              <a:latin typeface="Cambria Math" panose="02040503050406030204" pitchFamily="18" charset="0"/>
                              <a:cs typeface="Arial" panose="020B0604020202020204" pitchFamily="34" charset="0"/>
                            </a:rPr>
                            <m:t>𝑆𝑆𝑠</m:t>
                          </m:r>
                        </m:num>
                        <m:den>
                          <m:r>
                            <a:rPr lang="en-US" sz="2000" b="0" i="1" smtClean="0">
                              <a:effectLst/>
                              <a:latin typeface="Cambria Math" panose="02040503050406030204" pitchFamily="18" charset="0"/>
                              <a:cs typeface="Arial" panose="020B0604020202020204" pitchFamily="34" charset="0"/>
                            </a:rPr>
                            <m:t>𝑛</m:t>
                          </m:r>
                          <m:r>
                            <a:rPr lang="en-US" sz="2000" b="0" i="1" smtClean="0">
                              <a:effectLst/>
                              <a:latin typeface="Cambria Math" panose="02040503050406030204" pitchFamily="18" charset="0"/>
                              <a:cs typeface="Arial" panose="020B0604020202020204" pitchFamily="34" charset="0"/>
                            </a:rPr>
                            <m:t>−</m:t>
                          </m:r>
                          <m:r>
                            <a:rPr lang="en-US" sz="2000" b="0" i="1" smtClean="0">
                              <a:effectLst/>
                              <a:latin typeface="Cambria Math" panose="02040503050406030204" pitchFamily="18" charset="0"/>
                              <a:cs typeface="Arial" panose="020B0604020202020204" pitchFamily="34" charset="0"/>
                            </a:rPr>
                            <m:t>1</m:t>
                          </m:r>
                        </m:den>
                      </m:f>
                    </m:oMath>
                  </m:oMathPara>
                </a14:m>
                <a:endParaRPr lang="en-US" sz="2000" i="1" dirty="0">
                  <a:effectLst/>
                  <a:latin typeface="Cambria Math" panose="02040503050406030204" pitchFamily="18" charset="0"/>
                  <a:ea typeface="Calibri" panose="020F0502020204030204" pitchFamily="34" charset="0"/>
                  <a:cs typeface="Arial" panose="020B0604020202020204" pitchFamily="34" charset="0"/>
                </a:endParaRPr>
              </a:p>
              <a:p>
                <a:pPr algn="l" rtl="0"/>
                <a:endParaRPr lang="en-US" sz="2000" i="1" dirty="0">
                  <a:latin typeface="Cambria Math" panose="02040503050406030204" pitchFamily="18" charset="0"/>
                  <a:ea typeface="Calibri" panose="020F0502020204030204" pitchFamily="34" charset="0"/>
                  <a:cs typeface="Arial" panose="020B0604020202020204" pitchFamily="34" charset="0"/>
                </a:endParaRPr>
              </a:p>
              <a:p>
                <a:pPr algn="l" rtl="0"/>
                <a14:m>
                  <m:oMathPara xmlns:m="http://schemas.openxmlformats.org/officeDocument/2006/math">
                    <m:oMathParaPr>
                      <m:jc m:val="centerGroup"/>
                    </m:oMathParaPr>
                    <m:oMath xmlns:m="http://schemas.openxmlformats.org/officeDocument/2006/math">
                      <m:r>
                        <m:rPr>
                          <m:sty m:val="p"/>
                        </m:rPr>
                        <a:rPr lang="en-US" sz="2000" b="0" i="0" smtClean="0">
                          <a:effectLst/>
                          <a:latin typeface="Cambria Math" panose="02040503050406030204" pitchFamily="18" charset="0"/>
                          <a:cs typeface="Arial" panose="020B0604020202020204" pitchFamily="34" charset="0"/>
                        </a:rPr>
                        <m:t>MSint</m:t>
                      </m:r>
                      <m:r>
                        <a:rPr lang="en-US" sz="2000" b="0" i="0" smtClean="0">
                          <a:effectLst/>
                          <a:latin typeface="Cambria Math" panose="02040503050406030204" pitchFamily="18" charset="0"/>
                          <a:cs typeface="Arial" panose="020B0604020202020204" pitchFamily="34" charset="0"/>
                        </a:rPr>
                        <m:t>=</m:t>
                      </m:r>
                      <m:f>
                        <m:fPr>
                          <m:ctrlPr>
                            <a:rPr lang="en-US" sz="2000" i="1" smtClean="0">
                              <a:effectLst/>
                              <a:latin typeface="Cambria Math" panose="02040503050406030204" pitchFamily="18" charset="0"/>
                              <a:cs typeface="Arial" panose="020B0604020202020204" pitchFamily="34" charset="0"/>
                            </a:rPr>
                          </m:ctrlPr>
                        </m:fPr>
                        <m:num>
                          <m:r>
                            <a:rPr lang="en-US" sz="2000" b="0" i="1" smtClean="0">
                              <a:effectLst/>
                              <a:latin typeface="Cambria Math" panose="02040503050406030204" pitchFamily="18" charset="0"/>
                              <a:cs typeface="Arial" panose="020B0604020202020204" pitchFamily="34" charset="0"/>
                            </a:rPr>
                            <m:t>𝑆𝑆𝑖𝑛𝑡</m:t>
                          </m:r>
                        </m:num>
                        <m:den>
                          <m:d>
                            <m:dPr>
                              <m:ctrlPr>
                                <a:rPr lang="en-US" sz="2000" b="0" i="1" smtClean="0">
                                  <a:effectLst/>
                                  <a:latin typeface="Cambria Math" panose="02040503050406030204" pitchFamily="18" charset="0"/>
                                  <a:cs typeface="Arial" panose="020B0604020202020204" pitchFamily="34" charset="0"/>
                                </a:rPr>
                              </m:ctrlPr>
                            </m:dPr>
                            <m:e>
                              <m:r>
                                <a:rPr lang="en-US" sz="2000" b="0" i="1" smtClean="0">
                                  <a:effectLst/>
                                  <a:latin typeface="Cambria Math" panose="02040503050406030204" pitchFamily="18" charset="0"/>
                                  <a:cs typeface="Arial" panose="020B0604020202020204" pitchFamily="34" charset="0"/>
                                </a:rPr>
                                <m:t>𝐾</m:t>
                              </m:r>
                              <m:r>
                                <a:rPr lang="en-US" sz="2000" b="0" i="1" smtClean="0">
                                  <a:effectLst/>
                                  <a:latin typeface="Cambria Math" panose="02040503050406030204" pitchFamily="18" charset="0"/>
                                  <a:cs typeface="Arial" panose="020B0604020202020204" pitchFamily="34" charset="0"/>
                                </a:rPr>
                                <m:t>−</m:t>
                              </m:r>
                              <m:r>
                                <a:rPr lang="en-US" sz="2000" b="0" i="1" smtClean="0">
                                  <a:effectLst/>
                                  <a:latin typeface="Cambria Math" panose="02040503050406030204" pitchFamily="18" charset="0"/>
                                  <a:cs typeface="Arial" panose="020B0604020202020204" pitchFamily="34" charset="0"/>
                                </a:rPr>
                                <m:t>1</m:t>
                              </m:r>
                            </m:e>
                          </m:d>
                          <m:r>
                            <a:rPr lang="en-US" sz="2000" b="0" i="1" smtClean="0">
                              <a:effectLst/>
                              <a:latin typeface="Cambria Math" panose="02040503050406030204" pitchFamily="18" charset="0"/>
                              <a:cs typeface="Arial" panose="020B0604020202020204" pitchFamily="34" charset="0"/>
                            </a:rPr>
                            <m:t>∗(</m:t>
                          </m:r>
                          <m:r>
                            <a:rPr lang="en-US" sz="2000" b="0" i="1" smtClean="0">
                              <a:effectLst/>
                              <a:latin typeface="Cambria Math" panose="02040503050406030204" pitchFamily="18" charset="0"/>
                              <a:cs typeface="Arial" panose="020B0604020202020204" pitchFamily="34" charset="0"/>
                            </a:rPr>
                            <m:t>𝑛</m:t>
                          </m:r>
                          <m:r>
                            <a:rPr lang="en-US" sz="2000" b="0" i="1" smtClean="0">
                              <a:effectLst/>
                              <a:latin typeface="Cambria Math" panose="02040503050406030204" pitchFamily="18" charset="0"/>
                              <a:cs typeface="Arial" panose="020B0604020202020204" pitchFamily="34" charset="0"/>
                            </a:rPr>
                            <m:t>−</m:t>
                          </m:r>
                          <m:r>
                            <a:rPr lang="en-US" sz="2000" b="0" i="1" smtClean="0">
                              <a:effectLst/>
                              <a:latin typeface="Cambria Math" panose="02040503050406030204" pitchFamily="18" charset="0"/>
                              <a:cs typeface="Arial" panose="020B0604020202020204" pitchFamily="34" charset="0"/>
                            </a:rPr>
                            <m:t>1</m:t>
                          </m:r>
                          <m:r>
                            <a:rPr lang="en-US" sz="2000" b="0" i="1" smtClean="0">
                              <a:effectLst/>
                              <a:latin typeface="Cambria Math" panose="02040503050406030204" pitchFamily="18" charset="0"/>
                              <a:cs typeface="Arial" panose="020B0604020202020204" pitchFamily="34" charset="0"/>
                            </a:rPr>
                            <m:t>)</m:t>
                          </m:r>
                        </m:den>
                      </m:f>
                    </m:oMath>
                  </m:oMathPara>
                </a14:m>
                <a:endParaRPr lang="en-US" sz="2000" i="1" dirty="0">
                  <a:effectLst/>
                  <a:latin typeface="Cambria Math" panose="02040503050406030204" pitchFamily="18" charset="0"/>
                  <a:ea typeface="Calibri" panose="020F0502020204030204" pitchFamily="34" charset="0"/>
                  <a:cs typeface="Arial" panose="020B0604020202020204" pitchFamily="34" charset="0"/>
                </a:endParaRPr>
              </a:p>
              <a:p>
                <a:pPr algn="l" rtl="0"/>
                <a:endParaRPr lang="en-US" sz="2000" b="1" dirty="0">
                  <a:latin typeface="Alef" panose="00000500000000000000" pitchFamily="2" charset="-79"/>
                  <a:cs typeface="Alef" panose="00000500000000000000" pitchFamily="2" charset="-79"/>
                </a:endParaRPr>
              </a:p>
              <a:p>
                <a:pPr algn="l" rtl="0"/>
                <a:endParaRPr lang="en-US" sz="2000" dirty="0">
                  <a:latin typeface="Alef" panose="00000500000000000000" pitchFamily="2" charset="-79"/>
                  <a:cs typeface="Alef" panose="00000500000000000000" pitchFamily="2" charset="-79"/>
                </a:endParaRPr>
              </a:p>
            </p:txBody>
          </p:sp>
        </mc:Choice>
        <mc:Fallback xmlns="">
          <p:sp>
            <p:nvSpPr>
              <p:cNvPr id="9" name="TextBox 8">
                <a:extLst>
                  <a:ext uri="{FF2B5EF4-FFF2-40B4-BE49-F238E27FC236}">
                    <a16:creationId xmlns:a16="http://schemas.microsoft.com/office/drawing/2014/main" id="{8429A9D3-3D45-E014-B3E8-96A945192A63}"/>
                  </a:ext>
                </a:extLst>
              </p:cNvPr>
              <p:cNvSpPr txBox="1">
                <a:spLocks noRot="1" noChangeAspect="1" noMove="1" noResize="1" noEditPoints="1" noAdjustHandles="1" noChangeArrowheads="1" noChangeShapeType="1" noTextEdit="1"/>
              </p:cNvSpPr>
              <p:nvPr/>
            </p:nvSpPr>
            <p:spPr>
              <a:xfrm>
                <a:off x="420785" y="1565893"/>
                <a:ext cx="5379577" cy="3726213"/>
              </a:xfrm>
              <a:prstGeom prst="rect">
                <a:avLst/>
              </a:prstGeom>
              <a:blipFill>
                <a:blip r:embed="rId3"/>
                <a:stretch>
                  <a:fillRect l="-1133" t="-9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6DF952-CD21-86E2-EADA-02BC8E582E71}"/>
                  </a:ext>
                </a:extLst>
              </p:cNvPr>
              <p:cNvSpPr txBox="1"/>
              <p:nvPr/>
            </p:nvSpPr>
            <p:spPr>
              <a:xfrm>
                <a:off x="6096000" y="1485589"/>
                <a:ext cx="5379577" cy="1593962"/>
              </a:xfrm>
              <a:prstGeom prst="rect">
                <a:avLst/>
              </a:prstGeom>
              <a:noFill/>
            </p:spPr>
            <p:txBody>
              <a:bodyPr wrap="square">
                <a:spAutoFit/>
              </a:bodyPr>
              <a:lstStyle/>
              <a:p>
                <a:pPr algn="l" rtl="0"/>
                <a:r>
                  <a:rPr lang="en-US" sz="2000" b="1" dirty="0">
                    <a:latin typeface="Alef" panose="00000500000000000000" pitchFamily="2" charset="-79"/>
                    <a:cs typeface="Alef" panose="00000500000000000000" pitchFamily="2" charset="-79"/>
                  </a:rPr>
                  <a:t>The F-value:</a:t>
                </a:r>
              </a:p>
              <a:p>
                <a:pPr algn="l" rtl="0"/>
                <a:endParaRPr lang="en-US" sz="2000" b="1" dirty="0">
                  <a:latin typeface="Alef" panose="00000500000000000000" pitchFamily="2" charset="-79"/>
                  <a:cs typeface="Alef" panose="00000500000000000000" pitchFamily="2" charset="-79"/>
                </a:endParaRPr>
              </a:p>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𝑀𝑆𝐵</m:t>
                          </m:r>
                        </m:num>
                        <m:den>
                          <m:r>
                            <a:rPr lang="en-US" sz="2000" i="1">
                              <a:latin typeface="Cambria Math" panose="02040503050406030204" pitchFamily="18" charset="0"/>
                            </a:rPr>
                            <m:t>𝑀𝑆</m:t>
                          </m:r>
                          <m:r>
                            <a:rPr lang="en-US" sz="2000" b="0" i="1" smtClean="0">
                              <a:latin typeface="Cambria Math" panose="02040503050406030204" pitchFamily="18" charset="0"/>
                            </a:rPr>
                            <m:t>𝑖𝑛𝑡</m:t>
                          </m:r>
                        </m:den>
                      </m:f>
                      <m:limUpp>
                        <m:limUppPr>
                          <m:ctrlPr>
                            <a:rPr lang="en-US" sz="2000" i="1">
                              <a:latin typeface="Cambria Math" panose="02040503050406030204" pitchFamily="18" charset="0"/>
                            </a:rPr>
                          </m:ctrlPr>
                        </m:limUppPr>
                        <m:e>
                          <m:r>
                            <a:rPr lang="en-US" sz="2000" i="1">
                              <a:latin typeface="Cambria Math" panose="02040503050406030204" pitchFamily="18" charset="0"/>
                            </a:rPr>
                            <m:t>~</m:t>
                          </m:r>
                        </m:e>
                        <m:lim>
                          <m:sSub>
                            <m:sSubPr>
                              <m:ctrlPr>
                                <a:rPr lang="en-US" sz="2000" i="1">
                                  <a:latin typeface="Cambria Math" panose="02040503050406030204" pitchFamily="18" charset="0"/>
                                </a:rPr>
                              </m:ctrlPr>
                            </m:sSubPr>
                            <m:e>
                              <m:r>
                                <a:rPr lang="en-US" sz="2000" i="1">
                                  <a:latin typeface="Cambria Math" panose="02040503050406030204" pitchFamily="18" charset="0"/>
                                </a:rPr>
                                <m:t>𝐻</m:t>
                              </m:r>
                            </m:e>
                            <m:sub>
                              <m:r>
                                <a:rPr lang="en-US" sz="2000" i="1">
                                  <a:latin typeface="Cambria Math" panose="02040503050406030204" pitchFamily="18" charset="0"/>
                                </a:rPr>
                                <m:t>0</m:t>
                              </m:r>
                            </m:sub>
                          </m:sSub>
                        </m:lim>
                      </m:limUpp>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m:t>
                          </m:r>
                          <m:r>
                            <a:rPr lang="en-US" sz="2000" i="1">
                              <a:latin typeface="Cambria Math" panose="02040503050406030204" pitchFamily="18" charset="0"/>
                            </a:rPr>
                            <m:t>𝐾</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r>
                            <a:rPr lang="en-US" sz="2000" i="1" smtClean="0">
                              <a:latin typeface="Cambria Math" panose="02040503050406030204" pitchFamily="18" charset="0"/>
                            </a:rPr>
                            <m:t>𝐾</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sub>
                      </m:sSub>
                    </m:oMath>
                  </m:oMathPara>
                </a14:m>
                <a:endParaRPr lang="en-US" sz="2000" dirty="0"/>
              </a:p>
              <a:p>
                <a:pPr algn="l" rtl="0"/>
                <a:endParaRPr lang="en-US" sz="2000" dirty="0">
                  <a:latin typeface="Alef" panose="00000500000000000000" pitchFamily="2" charset="-79"/>
                  <a:cs typeface="Alef" panose="00000500000000000000" pitchFamily="2" charset="-79"/>
                </a:endParaRPr>
              </a:p>
            </p:txBody>
          </p:sp>
        </mc:Choice>
        <mc:Fallback xmlns="">
          <p:sp>
            <p:nvSpPr>
              <p:cNvPr id="11" name="TextBox 10">
                <a:extLst>
                  <a:ext uri="{FF2B5EF4-FFF2-40B4-BE49-F238E27FC236}">
                    <a16:creationId xmlns:a16="http://schemas.microsoft.com/office/drawing/2014/main" id="{E96DF952-CD21-86E2-EADA-02BC8E582E71}"/>
                  </a:ext>
                </a:extLst>
              </p:cNvPr>
              <p:cNvSpPr txBox="1">
                <a:spLocks noRot="1" noChangeAspect="1" noMove="1" noResize="1" noEditPoints="1" noAdjustHandles="1" noChangeArrowheads="1" noChangeShapeType="1" noTextEdit="1"/>
              </p:cNvSpPr>
              <p:nvPr/>
            </p:nvSpPr>
            <p:spPr>
              <a:xfrm>
                <a:off x="6096000" y="1485589"/>
                <a:ext cx="5379577" cy="1593962"/>
              </a:xfrm>
              <a:prstGeom prst="rect">
                <a:avLst/>
              </a:prstGeom>
              <a:blipFill>
                <a:blip r:embed="rId4"/>
                <a:stretch>
                  <a:fillRect l="-1134" t="-22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0241A02-FDF6-0C0E-32AE-B674A6B47AC5}"/>
                  </a:ext>
                </a:extLst>
              </p:cNvPr>
              <p:cNvSpPr txBox="1"/>
              <p:nvPr/>
            </p:nvSpPr>
            <p:spPr>
              <a:xfrm>
                <a:off x="6095999" y="3869865"/>
                <a:ext cx="5379577" cy="2588914"/>
              </a:xfrm>
              <a:prstGeom prst="rect">
                <a:avLst/>
              </a:prstGeom>
              <a:noFill/>
              <a:ln w="38100">
                <a:solidFill>
                  <a:schemeClr val="accent1"/>
                </a:solidFill>
              </a:ln>
            </p:spPr>
            <p:txBody>
              <a:bodyPr wrap="square">
                <a:spAutoFit/>
              </a:bodyPr>
              <a:lstStyle/>
              <a:p>
                <a:pPr algn="l" rtl="0"/>
                <a:r>
                  <a:rPr lang="en-US" sz="2000" b="1" dirty="0">
                    <a:latin typeface="Alef" panose="00000500000000000000" pitchFamily="2" charset="-79"/>
                    <a:cs typeface="Alef" panose="00000500000000000000" pitchFamily="2" charset="-79"/>
                  </a:rPr>
                  <a:t>Sidenote: </a:t>
                </a:r>
                <a:r>
                  <a:rPr lang="en-US" sz="2000" dirty="0">
                    <a:latin typeface="Alef" panose="00000500000000000000" pitchFamily="2" charset="-79"/>
                    <a:cs typeface="Alef" panose="00000500000000000000" pitchFamily="2" charset="-79"/>
                  </a:rPr>
                  <a:t>What is the variance actually estimated by MSB and </a:t>
                </a:r>
                <a:r>
                  <a:rPr lang="en-US" sz="2000" dirty="0" err="1">
                    <a:latin typeface="Alef" panose="00000500000000000000" pitchFamily="2" charset="-79"/>
                    <a:cs typeface="Alef" panose="00000500000000000000" pitchFamily="2" charset="-79"/>
                  </a:rPr>
                  <a:t>MSint</a:t>
                </a:r>
                <a:r>
                  <a:rPr lang="en-US" sz="2000" dirty="0">
                    <a:latin typeface="Alef" panose="00000500000000000000" pitchFamily="2" charset="-79"/>
                    <a:cs typeface="Alef" panose="00000500000000000000" pitchFamily="2" charset="-79"/>
                  </a:rPr>
                  <a:t> (under H0)? </a:t>
                </a:r>
              </a:p>
              <a:p>
                <a:pPr algn="l" rtl="0"/>
                <a:endParaRPr lang="en-US" sz="2000" dirty="0">
                  <a:latin typeface="Alef" panose="00000500000000000000" pitchFamily="2" charset="-79"/>
                  <a:cs typeface="Alef" panose="00000500000000000000" pitchFamily="2" charset="-79"/>
                </a:endParaRPr>
              </a:p>
              <a:p>
                <a:pPr algn="l" rtl="0"/>
                <a:r>
                  <a:rPr lang="en-US" sz="2000" dirty="0">
                    <a:latin typeface="Alef" panose="00000500000000000000" pitchFamily="2" charset="-79"/>
                    <a:cs typeface="Alef" panose="00000500000000000000" pitchFamily="2" charset="-79"/>
                  </a:rPr>
                  <a:t>It can be shown that:</a:t>
                </a:r>
              </a:p>
              <a:p>
                <a:pPr algn="ctr" rt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lef" panose="00000500000000000000" pitchFamily="2" charset="-79"/>
                        </a:rPr>
                        <m:t>𝐸</m:t>
                      </m:r>
                      <m:d>
                        <m:dPr>
                          <m:ctrlPr>
                            <a:rPr lang="en-US" sz="2000" b="0" i="1" smtClean="0">
                              <a:latin typeface="Cambria Math" panose="02040503050406030204" pitchFamily="18" charset="0"/>
                              <a:cs typeface="Alef" panose="00000500000000000000" pitchFamily="2" charset="-79"/>
                            </a:rPr>
                          </m:ctrlPr>
                        </m:dPr>
                        <m:e>
                          <m:r>
                            <a:rPr lang="en-US" sz="2000" b="0" i="1" smtClean="0">
                              <a:latin typeface="Cambria Math" panose="02040503050406030204" pitchFamily="18" charset="0"/>
                              <a:cs typeface="Alef" panose="00000500000000000000" pitchFamily="2" charset="-79"/>
                            </a:rPr>
                            <m:t>𝑀𝑆𝑖𝑛𝑡</m:t>
                          </m:r>
                        </m:e>
                      </m:d>
                      <m:r>
                        <a:rPr lang="en-US" sz="2000" b="0" i="1" smtClean="0">
                          <a:latin typeface="Cambria Math" panose="02040503050406030204" pitchFamily="18" charset="0"/>
                          <a:cs typeface="Alef" panose="00000500000000000000" pitchFamily="2" charset="-79"/>
                        </a:rPr>
                        <m:t>=</m:t>
                      </m:r>
                      <m:sSubSup>
                        <m:sSubSupPr>
                          <m:ctrlPr>
                            <a:rPr lang="en-US" sz="2000" b="0" i="1" smtClean="0">
                              <a:latin typeface="Cambria Math" panose="02040503050406030204" pitchFamily="18" charset="0"/>
                              <a:cs typeface="Alef" panose="00000500000000000000" pitchFamily="2" charset="-79"/>
                            </a:rPr>
                          </m:ctrlPr>
                        </m:sSubSupPr>
                        <m:e>
                          <m:r>
                            <a:rPr lang="en-US" sz="2000" b="0" i="1" smtClean="0">
                              <a:latin typeface="Cambria Math" panose="02040503050406030204" pitchFamily="18" charset="0"/>
                              <a:ea typeface="Cambria Math" panose="02040503050406030204" pitchFamily="18" charset="0"/>
                              <a:cs typeface="Alef" panose="00000500000000000000" pitchFamily="2" charset="-79"/>
                            </a:rPr>
                            <m:t>𝜎</m:t>
                          </m:r>
                        </m:e>
                        <m:sub>
                          <m:r>
                            <a:rPr lang="en-US" sz="2000" b="0" i="1" smtClean="0">
                              <a:latin typeface="Cambria Math" panose="02040503050406030204" pitchFamily="18" charset="0"/>
                              <a:cs typeface="Alef" panose="00000500000000000000" pitchFamily="2" charset="-79"/>
                            </a:rPr>
                            <m:t>𝑒𝑟𝑟</m:t>
                          </m:r>
                        </m:sub>
                        <m:sup>
                          <m:r>
                            <a:rPr lang="en-US" sz="2000" b="0" i="1" smtClean="0">
                              <a:latin typeface="Cambria Math" panose="02040503050406030204" pitchFamily="18" charset="0"/>
                              <a:cs typeface="Alef" panose="00000500000000000000" pitchFamily="2" charset="-79"/>
                            </a:rPr>
                            <m:t>2</m:t>
                          </m:r>
                        </m:sup>
                      </m:sSubSup>
                      <m:r>
                        <a:rPr lang="en-US" sz="2000" b="0" i="1" smtClean="0">
                          <a:latin typeface="Cambria Math" panose="02040503050406030204" pitchFamily="18" charset="0"/>
                          <a:cs typeface="Alef" panose="00000500000000000000" pitchFamily="2" charset="-79"/>
                        </a:rPr>
                        <m:t>+</m:t>
                      </m:r>
                      <m:sSubSup>
                        <m:sSubSupPr>
                          <m:ctrlPr>
                            <a:rPr lang="en-US" sz="2000" i="1">
                              <a:latin typeface="Cambria Math" panose="02040503050406030204" pitchFamily="18" charset="0"/>
                              <a:cs typeface="Alef" panose="00000500000000000000" pitchFamily="2" charset="-79"/>
                            </a:rPr>
                          </m:ctrlPr>
                        </m:sSubSupPr>
                        <m:e>
                          <m:r>
                            <a:rPr lang="en-US" sz="2000" i="1">
                              <a:latin typeface="Cambria Math" panose="02040503050406030204" pitchFamily="18" charset="0"/>
                              <a:ea typeface="Cambria Math" panose="02040503050406030204" pitchFamily="18" charset="0"/>
                              <a:cs typeface="Alef" panose="00000500000000000000" pitchFamily="2" charset="-79"/>
                            </a:rPr>
                            <m:t>𝜎</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𝑠</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𝛼</m:t>
                          </m:r>
                        </m:sub>
                        <m:sup>
                          <m:r>
                            <a:rPr lang="en-US" sz="2000" i="1">
                              <a:latin typeface="Cambria Math" panose="02040503050406030204" pitchFamily="18" charset="0"/>
                              <a:cs typeface="Alef" panose="00000500000000000000" pitchFamily="2" charset="-79"/>
                            </a:rPr>
                            <m:t>2</m:t>
                          </m:r>
                        </m:sup>
                      </m:sSubSup>
                    </m:oMath>
                  </m:oMathPara>
                </a14:m>
                <a:endParaRPr lang="en-US" sz="2000" dirty="0">
                  <a:latin typeface="Alef" panose="00000500000000000000" pitchFamily="2" charset="-79"/>
                  <a:cs typeface="Alef" panose="00000500000000000000" pitchFamily="2" charset="-79"/>
                </a:endParaRPr>
              </a:p>
              <a:p>
                <a:pPr algn="ctr" rtl="0"/>
                <a:endParaRPr lang="en-US" sz="2000" dirty="0">
                  <a:latin typeface="Alef" panose="00000500000000000000" pitchFamily="2" charset="-79"/>
                  <a:cs typeface="Alef" panose="00000500000000000000" pitchFamily="2" charset="-79"/>
                </a:endParaRPr>
              </a:p>
              <a:p>
                <a:pPr algn="ctr" rt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lef" panose="00000500000000000000" pitchFamily="2" charset="-79"/>
                        </a:rPr>
                        <m:t>𝐸</m:t>
                      </m:r>
                      <m:d>
                        <m:dPr>
                          <m:ctrlPr>
                            <a:rPr lang="en-US" sz="2000" b="0" i="1" smtClean="0">
                              <a:latin typeface="Cambria Math" panose="02040503050406030204" pitchFamily="18" charset="0"/>
                              <a:cs typeface="Alef" panose="00000500000000000000" pitchFamily="2" charset="-79"/>
                            </a:rPr>
                          </m:ctrlPr>
                        </m:dPr>
                        <m:e>
                          <m:r>
                            <a:rPr lang="en-US" sz="2000" b="0" i="1" smtClean="0">
                              <a:latin typeface="Cambria Math" panose="02040503050406030204" pitchFamily="18" charset="0"/>
                              <a:cs typeface="Alef" panose="00000500000000000000" pitchFamily="2" charset="-79"/>
                            </a:rPr>
                            <m:t>𝑀𝑆𝐵</m:t>
                          </m:r>
                        </m:e>
                      </m:d>
                      <m:sSub>
                        <m:sSubPr>
                          <m:ctrlPr>
                            <a:rPr lang="en-US" sz="2000" b="0" i="1" smtClean="0">
                              <a:latin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cs typeface="Alef" panose="00000500000000000000" pitchFamily="2" charset="-79"/>
                            </a:rPr>
                            <m:t>=</m:t>
                          </m:r>
                        </m:e>
                        <m:sub>
                          <m:sSub>
                            <m:sSubPr>
                              <m:ctrlPr>
                                <a:rPr lang="en-US" sz="2000" b="0" i="1" smtClean="0">
                                  <a:latin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cs typeface="Alef" panose="00000500000000000000" pitchFamily="2" charset="-79"/>
                                </a:rPr>
                                <m:t>𝐻</m:t>
                              </m:r>
                            </m:e>
                            <m:sub>
                              <m:r>
                                <a:rPr lang="en-US" sz="2000" b="0" i="1" smtClean="0">
                                  <a:latin typeface="Cambria Math" panose="02040503050406030204" pitchFamily="18" charset="0"/>
                                  <a:cs typeface="Alef" panose="00000500000000000000" pitchFamily="2" charset="-79"/>
                                </a:rPr>
                                <m:t>0</m:t>
                              </m:r>
                            </m:sub>
                          </m:sSub>
                        </m:sub>
                      </m:sSub>
                      <m:sSubSup>
                        <m:sSubSupPr>
                          <m:ctrlPr>
                            <a:rPr lang="en-US" sz="2000" b="0" i="1" smtClean="0">
                              <a:latin typeface="Cambria Math" panose="02040503050406030204" pitchFamily="18" charset="0"/>
                              <a:cs typeface="Alef" panose="00000500000000000000" pitchFamily="2" charset="-79"/>
                            </a:rPr>
                          </m:ctrlPr>
                        </m:sSubSupPr>
                        <m:e>
                          <m:r>
                            <a:rPr lang="en-US" sz="2000" b="0" i="1" smtClean="0">
                              <a:latin typeface="Cambria Math" panose="02040503050406030204" pitchFamily="18" charset="0"/>
                              <a:ea typeface="Cambria Math" panose="02040503050406030204" pitchFamily="18" charset="0"/>
                              <a:cs typeface="Alef" panose="00000500000000000000" pitchFamily="2" charset="-79"/>
                            </a:rPr>
                            <m:t>𝜎</m:t>
                          </m:r>
                        </m:e>
                        <m:sub>
                          <m:r>
                            <a:rPr lang="en-US" sz="2000" b="0" i="1" smtClean="0">
                              <a:latin typeface="Cambria Math" panose="02040503050406030204" pitchFamily="18" charset="0"/>
                              <a:cs typeface="Alef" panose="00000500000000000000" pitchFamily="2" charset="-79"/>
                            </a:rPr>
                            <m:t>𝑒𝑟𝑟</m:t>
                          </m:r>
                        </m:sub>
                        <m:sup>
                          <m:r>
                            <a:rPr lang="en-US" sz="2000" b="0" i="1" smtClean="0">
                              <a:latin typeface="Cambria Math" panose="02040503050406030204" pitchFamily="18" charset="0"/>
                              <a:cs typeface="Alef" panose="00000500000000000000" pitchFamily="2" charset="-79"/>
                            </a:rPr>
                            <m:t>2</m:t>
                          </m:r>
                        </m:sup>
                      </m:sSubSup>
                      <m:r>
                        <a:rPr lang="en-US" sz="2000" b="0" i="1" smtClean="0">
                          <a:latin typeface="Cambria Math" panose="02040503050406030204" pitchFamily="18" charset="0"/>
                          <a:cs typeface="Alef" panose="00000500000000000000" pitchFamily="2" charset="-79"/>
                        </a:rPr>
                        <m:t>+</m:t>
                      </m:r>
                      <m:sSubSup>
                        <m:sSubSupPr>
                          <m:ctrlPr>
                            <a:rPr lang="en-US" sz="2000" i="1">
                              <a:latin typeface="Cambria Math" panose="02040503050406030204" pitchFamily="18" charset="0"/>
                              <a:cs typeface="Alef" panose="00000500000000000000" pitchFamily="2" charset="-79"/>
                            </a:rPr>
                          </m:ctrlPr>
                        </m:sSubSupPr>
                        <m:e>
                          <m:r>
                            <a:rPr lang="en-US" sz="2000" i="1">
                              <a:latin typeface="Cambria Math" panose="02040503050406030204" pitchFamily="18" charset="0"/>
                              <a:ea typeface="Cambria Math" panose="02040503050406030204" pitchFamily="18" charset="0"/>
                              <a:cs typeface="Alef" panose="00000500000000000000" pitchFamily="2" charset="-79"/>
                            </a:rPr>
                            <m:t>𝜎</m:t>
                          </m:r>
                        </m:e>
                        <m:sub>
                          <m:r>
                            <a:rPr lang="en-US" sz="2000" b="0" i="1" smtClean="0">
                              <a:latin typeface="Cambria Math" panose="02040503050406030204" pitchFamily="18" charset="0"/>
                              <a:ea typeface="Cambria Math" panose="02040503050406030204" pitchFamily="18" charset="0"/>
                              <a:cs typeface="Alef" panose="00000500000000000000" pitchFamily="2" charset="-79"/>
                            </a:rPr>
                            <m:t>𝑠</m:t>
                          </m:r>
                          <m:r>
                            <a:rPr lang="en-US" sz="2000" b="0" i="1" smtClean="0">
                              <a:latin typeface="Cambria Math" panose="02040503050406030204" pitchFamily="18" charset="0"/>
                              <a:ea typeface="Cambria Math" panose="02040503050406030204" pitchFamily="18" charset="0"/>
                              <a:cs typeface="Alef" panose="00000500000000000000" pitchFamily="2" charset="-79"/>
                            </a:rPr>
                            <m:t>∗</m:t>
                          </m:r>
                          <m:r>
                            <a:rPr lang="en-US" sz="2000" b="0" i="1" smtClean="0">
                              <a:latin typeface="Cambria Math" panose="02040503050406030204" pitchFamily="18" charset="0"/>
                              <a:ea typeface="Cambria Math" panose="02040503050406030204" pitchFamily="18" charset="0"/>
                              <a:cs typeface="Alef" panose="00000500000000000000" pitchFamily="2" charset="-79"/>
                            </a:rPr>
                            <m:t>𝛼</m:t>
                          </m:r>
                        </m:sub>
                        <m:sup>
                          <m:r>
                            <a:rPr lang="en-US" sz="2000" i="1">
                              <a:latin typeface="Cambria Math" panose="02040503050406030204" pitchFamily="18" charset="0"/>
                              <a:cs typeface="Alef" panose="00000500000000000000" pitchFamily="2" charset="-79"/>
                            </a:rPr>
                            <m:t>2</m:t>
                          </m:r>
                        </m:sup>
                      </m:sSubSup>
                    </m:oMath>
                  </m:oMathPara>
                </a14:m>
                <a:endParaRPr lang="en-US" sz="2000" dirty="0"/>
              </a:p>
              <a:p>
                <a:pPr algn="l" rtl="0"/>
                <a:endParaRPr lang="en-US" sz="2000" dirty="0">
                  <a:latin typeface="Alef" panose="00000500000000000000" pitchFamily="2" charset="-79"/>
                  <a:cs typeface="Alef" panose="00000500000000000000" pitchFamily="2" charset="-79"/>
                </a:endParaRPr>
              </a:p>
            </p:txBody>
          </p:sp>
        </mc:Choice>
        <mc:Fallback xmlns="">
          <p:sp>
            <p:nvSpPr>
              <p:cNvPr id="12" name="TextBox 11">
                <a:extLst>
                  <a:ext uri="{FF2B5EF4-FFF2-40B4-BE49-F238E27FC236}">
                    <a16:creationId xmlns:a16="http://schemas.microsoft.com/office/drawing/2014/main" id="{40241A02-FDF6-0C0E-32AE-B674A6B47AC5}"/>
                  </a:ext>
                </a:extLst>
              </p:cNvPr>
              <p:cNvSpPr txBox="1">
                <a:spLocks noRot="1" noChangeAspect="1" noMove="1" noResize="1" noEditPoints="1" noAdjustHandles="1" noChangeArrowheads="1" noChangeShapeType="1" noTextEdit="1"/>
              </p:cNvSpPr>
              <p:nvPr/>
            </p:nvSpPr>
            <p:spPr>
              <a:xfrm>
                <a:off x="6095999" y="3869865"/>
                <a:ext cx="5379577" cy="2588914"/>
              </a:xfrm>
              <a:prstGeom prst="rect">
                <a:avLst/>
              </a:prstGeom>
              <a:blipFill>
                <a:blip r:embed="rId5"/>
                <a:stretch>
                  <a:fillRect l="-788" t="-696"/>
                </a:stretch>
              </a:blipFill>
              <a:ln w="3810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38498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48" y="125843"/>
            <a:ext cx="11211560" cy="1325563"/>
          </a:xfrm>
        </p:spPr>
        <p:txBody>
          <a:bodyPr/>
          <a:lstStyle/>
          <a:p>
            <a:pPr algn="l" rtl="0"/>
            <a:r>
              <a:rPr lang="en-US" sz="4000" b="1" dirty="0">
                <a:latin typeface="Alef" panose="00000500000000000000" pitchFamily="2" charset="-79"/>
                <a:cs typeface="Alef" panose="00000500000000000000" pitchFamily="2" charset="-79"/>
              </a:rPr>
              <a:t>Back to our example…</a:t>
            </a:r>
            <a:endParaRPr lang="he-IL" sz="4000" dirty="0">
              <a:latin typeface="Alef" panose="00000500000000000000" pitchFamily="2" charset="-79"/>
              <a:cs typeface="Alef" panose="00000500000000000000" pitchFamily="2" charset="-79"/>
            </a:endParaRPr>
          </a:p>
        </p:txBody>
      </p:sp>
      <p:graphicFrame>
        <p:nvGraphicFramePr>
          <p:cNvPr id="6" name="Table 5">
            <a:extLst>
              <a:ext uri="{FF2B5EF4-FFF2-40B4-BE49-F238E27FC236}">
                <a16:creationId xmlns:a16="http://schemas.microsoft.com/office/drawing/2014/main" id="{25A0252D-9EA5-1912-1CD7-AE2F4457E872}"/>
              </a:ext>
            </a:extLst>
          </p:cNvPr>
          <p:cNvGraphicFramePr>
            <a:graphicFrameLocks noGrp="1"/>
          </p:cNvGraphicFramePr>
          <p:nvPr>
            <p:extLst>
              <p:ext uri="{D42A27DB-BD31-4B8C-83A1-F6EECF244321}">
                <p14:modId xmlns:p14="http://schemas.microsoft.com/office/powerpoint/2010/main" val="1204869087"/>
              </p:ext>
            </p:extLst>
          </p:nvPr>
        </p:nvGraphicFramePr>
        <p:xfrm>
          <a:off x="698232" y="1707815"/>
          <a:ext cx="4873626" cy="3577210"/>
        </p:xfrm>
        <a:graphic>
          <a:graphicData uri="http://schemas.openxmlformats.org/drawingml/2006/table">
            <a:tbl>
              <a:tblPr firstRow="1" firstCol="1" bandRow="1">
                <a:tableStyleId>{5940675A-B579-460E-94D1-54222C63F5DA}</a:tableStyleId>
              </a:tblPr>
              <a:tblGrid>
                <a:gridCol w="1218125">
                  <a:extLst>
                    <a:ext uri="{9D8B030D-6E8A-4147-A177-3AD203B41FA5}">
                      <a16:colId xmlns:a16="http://schemas.microsoft.com/office/drawing/2014/main" val="1644011471"/>
                    </a:ext>
                  </a:extLst>
                </a:gridCol>
                <a:gridCol w="1218125">
                  <a:extLst>
                    <a:ext uri="{9D8B030D-6E8A-4147-A177-3AD203B41FA5}">
                      <a16:colId xmlns:a16="http://schemas.microsoft.com/office/drawing/2014/main" val="3481621129"/>
                    </a:ext>
                  </a:extLst>
                </a:gridCol>
                <a:gridCol w="1218688">
                  <a:extLst>
                    <a:ext uri="{9D8B030D-6E8A-4147-A177-3AD203B41FA5}">
                      <a16:colId xmlns:a16="http://schemas.microsoft.com/office/drawing/2014/main" val="473962099"/>
                    </a:ext>
                  </a:extLst>
                </a:gridCol>
                <a:gridCol w="1218688">
                  <a:extLst>
                    <a:ext uri="{9D8B030D-6E8A-4147-A177-3AD203B41FA5}">
                      <a16:colId xmlns:a16="http://schemas.microsoft.com/office/drawing/2014/main" val="3991743829"/>
                    </a:ext>
                  </a:extLst>
                </a:gridCol>
              </a:tblGrid>
              <a:tr h="342425">
                <a:tc>
                  <a:txBody>
                    <a:bodyPr/>
                    <a:lstStyle/>
                    <a:p>
                      <a:pPr marL="0" marR="0" algn="ctr" rtl="0">
                        <a:lnSpc>
                          <a:spcPct val="107000"/>
                        </a:lnSpc>
                        <a:spcBef>
                          <a:spcPts val="0"/>
                        </a:spcBef>
                        <a:spcAft>
                          <a:spcPts val="0"/>
                        </a:spcAft>
                      </a:pPr>
                      <a:r>
                        <a:rPr lang="en-US" sz="1600" dirty="0">
                          <a:effectLst/>
                        </a:rPr>
                        <a:t>Subject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b="1" dirty="0">
                          <a:effectLst/>
                        </a:rPr>
                        <a:t>RT avg nouns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b="1" dirty="0">
                          <a:effectLst/>
                        </a:rPr>
                        <a:t>RT avg verbs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b="1" dirty="0">
                          <a:effectLst/>
                        </a:rPr>
                        <a:t>RT avg adjectives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33066540"/>
                  </a:ext>
                </a:extLst>
              </a:tr>
              <a:tr h="206036">
                <a:tc>
                  <a:txBody>
                    <a:bodyPr/>
                    <a:lstStyle/>
                    <a:p>
                      <a:pPr marL="0" marR="0" algn="ctr" rtl="0">
                        <a:lnSpc>
                          <a:spcPct val="107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600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800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750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52301276"/>
                  </a:ext>
                </a:extLst>
              </a:tr>
              <a:tr h="206036">
                <a:tc>
                  <a:txBody>
                    <a:bodyPr/>
                    <a:lstStyle/>
                    <a:p>
                      <a:pPr marL="0" marR="0" algn="ctr" rtl="0">
                        <a:lnSpc>
                          <a:spcPct val="107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530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520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3744165"/>
                  </a:ext>
                </a:extLst>
              </a:tr>
              <a:tr h="206036">
                <a:tc>
                  <a:txBody>
                    <a:bodyPr/>
                    <a:lstStyle/>
                    <a:p>
                      <a:pPr marL="0" marR="0" algn="ctr" rtl="0">
                        <a:lnSpc>
                          <a:spcPct val="107000"/>
                        </a:lnSpc>
                        <a:spcBef>
                          <a:spcPts val="0"/>
                        </a:spcBef>
                        <a:spcAft>
                          <a:spcPts val="0"/>
                        </a:spcAft>
                      </a:pPr>
                      <a:r>
                        <a:rPr lang="en-US" sz="1600">
                          <a:effectLst/>
                        </a:rPr>
                        <a:t>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580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700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680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93922156"/>
                  </a:ext>
                </a:extLst>
              </a:tr>
              <a:tr h="206036">
                <a:tc>
                  <a:txBody>
                    <a:bodyPr/>
                    <a:lstStyle/>
                    <a:p>
                      <a:pPr marL="0" marR="0" algn="ctr" rtl="0">
                        <a:lnSpc>
                          <a:spcPct val="107000"/>
                        </a:lnSpc>
                        <a:spcBef>
                          <a:spcPts val="0"/>
                        </a:spcBef>
                        <a:spcAft>
                          <a:spcPts val="0"/>
                        </a:spcAft>
                      </a:pPr>
                      <a:r>
                        <a:rPr lang="en-US" sz="1600">
                          <a:effectLst/>
                        </a:rPr>
                        <a:t>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620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91762568"/>
                  </a:ext>
                </a:extLst>
              </a:tr>
              <a:tr h="206036">
                <a:tc>
                  <a:txBody>
                    <a:bodyPr/>
                    <a:lstStyle/>
                    <a:p>
                      <a:pPr marL="0" marR="0" algn="ctr" rtl="0">
                        <a:lnSpc>
                          <a:spcPct val="107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0194506"/>
                  </a:ext>
                </a:extLst>
              </a:tr>
              <a:tr h="206036">
                <a:tc>
                  <a:txBody>
                    <a:bodyPr/>
                    <a:lstStyle/>
                    <a:p>
                      <a:pPr marL="0" marR="0" algn="ctr" rtl="0">
                        <a:lnSpc>
                          <a:spcPct val="107000"/>
                        </a:lnSpc>
                        <a:spcBef>
                          <a:spcPts val="0"/>
                        </a:spcBef>
                        <a:spcAft>
                          <a:spcPts val="0"/>
                        </a:spcAft>
                      </a:pPr>
                      <a:r>
                        <a:rPr lang="en-US" sz="1600">
                          <a:effectLst/>
                        </a:rPr>
                        <a:t>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620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44498162"/>
                  </a:ext>
                </a:extLst>
              </a:tr>
              <a:tr h="206036">
                <a:tc>
                  <a:txBody>
                    <a:bodyPr/>
                    <a:lstStyle/>
                    <a:p>
                      <a:pPr marL="0" marR="0" algn="ctr" rtl="0">
                        <a:lnSpc>
                          <a:spcPct val="107000"/>
                        </a:lnSpc>
                        <a:spcBef>
                          <a:spcPts val="0"/>
                        </a:spcBef>
                        <a:spcAft>
                          <a:spcPts val="0"/>
                        </a:spcAft>
                      </a:pPr>
                      <a:r>
                        <a:rPr lang="en-US" sz="1600">
                          <a:effectLst/>
                        </a:rPr>
                        <a:t>7</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450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480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377793"/>
                  </a:ext>
                </a:extLst>
              </a:tr>
              <a:tr h="206036">
                <a:tc>
                  <a:txBody>
                    <a:bodyPr/>
                    <a:lstStyle/>
                    <a:p>
                      <a:pPr marL="0" marR="0" algn="ctr" rtl="0">
                        <a:lnSpc>
                          <a:spcPct val="107000"/>
                        </a:lnSpc>
                        <a:spcBef>
                          <a:spcPts val="0"/>
                        </a:spcBef>
                        <a:spcAft>
                          <a:spcPts val="0"/>
                        </a:spcAft>
                      </a:pPr>
                      <a:r>
                        <a:rPr lang="en-US" sz="1600">
                          <a:effectLst/>
                        </a:rPr>
                        <a:t>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850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700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58180072"/>
                  </a:ext>
                </a:extLst>
              </a:tr>
              <a:tr h="206036">
                <a:tc>
                  <a:txBody>
                    <a:bodyPr/>
                    <a:lstStyle/>
                    <a:p>
                      <a:pPr marL="0" marR="0" algn="ctr" rtl="0">
                        <a:lnSpc>
                          <a:spcPct val="107000"/>
                        </a:lnSpc>
                        <a:spcBef>
                          <a:spcPts val="0"/>
                        </a:spcBef>
                        <a:spcAft>
                          <a:spcPts val="0"/>
                        </a:spcAft>
                      </a:pPr>
                      <a:r>
                        <a:rPr lang="en-US" sz="1600">
                          <a:effectLst/>
                        </a:rPr>
                        <a:t>9</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590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630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45050530"/>
                  </a:ext>
                </a:extLst>
              </a:tr>
              <a:tr h="206036">
                <a:tc>
                  <a:txBody>
                    <a:bodyPr/>
                    <a:lstStyle/>
                    <a:p>
                      <a:pPr marL="0" marR="0" algn="ctr" rtl="0">
                        <a:lnSpc>
                          <a:spcPct val="107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630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630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20196207"/>
                  </a:ext>
                </a:extLst>
              </a:tr>
              <a:tr h="435763">
                <a:tc>
                  <a:txBody>
                    <a:bodyPr/>
                    <a:lstStyle/>
                    <a:p>
                      <a:pPr marL="0" marR="0" algn="ctr" rtl="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800" dirty="0">
                          <a:effectLst/>
                        </a:rPr>
                        <a:t>Avg nouns = 593</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800">
                          <a:effectLst/>
                        </a:rPr>
                        <a:t>Avg verbs = 655</a:t>
                      </a:r>
                      <a:endParaRPr lang="en-US"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800" dirty="0">
                          <a:effectLst/>
                        </a:rPr>
                        <a:t>Avg adj’s = 625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02280389"/>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29A9D3-3D45-E014-B3E8-96A945192A63}"/>
                  </a:ext>
                </a:extLst>
              </p:cNvPr>
              <p:cNvSpPr txBox="1"/>
              <p:nvPr/>
            </p:nvSpPr>
            <p:spPr>
              <a:xfrm>
                <a:off x="5863127" y="638063"/>
                <a:ext cx="6103284" cy="12143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lang="en-US" sz="2000" b="0" i="1" smtClean="0">
                          <a:effectLst/>
                          <a:latin typeface="Cambria Math" panose="02040503050406030204" pitchFamily="18" charset="0"/>
                          <a:ea typeface="Calibri" panose="020F0502020204030204" pitchFamily="34" charset="0"/>
                          <a:cs typeface="Arial" panose="020B0604020202020204" pitchFamily="34" charset="0"/>
                        </a:rPr>
                        <m:t>𝑆𝑆𝐵</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𝑛</m:t>
                      </m:r>
                      <m:nary>
                        <m:naryPr>
                          <m:chr m:val="∑"/>
                          <m:ctrlPr>
                            <a:rPr lang="en-US" sz="2000" i="1">
                              <a:effectLst/>
                              <a:latin typeface="Cambria Math" panose="02040503050406030204" pitchFamily="18" charset="0"/>
                              <a:cs typeface="Arial" panose="020B0604020202020204" pitchFamily="34" charset="0"/>
                            </a:rPr>
                          </m:ctrlPr>
                        </m:naryPr>
                        <m:sub>
                          <m:r>
                            <a:rPr lang="en-US" sz="2000" i="1">
                              <a:effectLst/>
                              <a:latin typeface="Cambria Math" panose="02040503050406030204" pitchFamily="18" charset="0"/>
                              <a:ea typeface="Calibri" panose="020F0502020204030204" pitchFamily="34" charset="0"/>
                              <a:cs typeface="Arial" panose="020B0604020202020204" pitchFamily="34" charset="0"/>
                            </a:rPr>
                            <m:t>𝑗</m:t>
                          </m:r>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1</m:t>
                          </m:r>
                        </m:sub>
                        <m:sup>
                          <m:r>
                            <a:rPr lang="en-US" sz="2000" i="1">
                              <a:effectLst/>
                              <a:latin typeface="Cambria Math" panose="02040503050406030204" pitchFamily="18" charset="0"/>
                              <a:ea typeface="Calibri" panose="020F0502020204030204" pitchFamily="34" charset="0"/>
                              <a:cs typeface="Arial" panose="020B0604020202020204" pitchFamily="34" charset="0"/>
                            </a:rPr>
                            <m:t>𝑘</m:t>
                          </m:r>
                        </m:sup>
                        <m:e>
                          <m:r>
                            <a:rPr lang="en-US" sz="20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000" i="1">
                                  <a:effectLst/>
                                  <a:latin typeface="Cambria Math" panose="02040503050406030204" pitchFamily="18" charset="0"/>
                                  <a:cs typeface="Arial" panose="020B0604020202020204" pitchFamily="34" charset="0"/>
                                </a:rPr>
                              </m:ctrlPr>
                            </m:sSubPr>
                            <m:e>
                              <m:acc>
                                <m:accPr>
                                  <m:chr m:val="̄"/>
                                  <m:ctrlPr>
                                    <a:rPr lang="en-US" sz="2000" i="1">
                                      <a:effectLst/>
                                      <a:latin typeface="Cambria Math" panose="02040503050406030204" pitchFamily="18" charset="0"/>
                                      <a:cs typeface="Arial" panose="020B0604020202020204" pitchFamily="34" charset="0"/>
                                    </a:rPr>
                                  </m:ctrlPr>
                                </m:accPr>
                                <m:e>
                                  <m:r>
                                    <a:rPr lang="en-US" sz="20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000" i="1">
                                  <a:effectLst/>
                                  <a:latin typeface="Cambria Math" panose="02040503050406030204" pitchFamily="18" charset="0"/>
                                  <a:ea typeface="Calibri" panose="020F0502020204030204" pitchFamily="34" charset="0"/>
                                  <a:cs typeface="Arial" panose="020B0604020202020204" pitchFamily="34" charset="0"/>
                                </a:rPr>
                                <m:t>.</m:t>
                              </m:r>
                              <m:r>
                                <a:rPr lang="en-US" sz="20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2000" i="1">
                              <a:effectLst/>
                              <a:latin typeface="Cambria Math" panose="02040503050406030204" pitchFamily="18" charset="0"/>
                              <a:ea typeface="Calibri" panose="020F0502020204030204" pitchFamily="34" charset="0"/>
                            </a:rPr>
                            <m:t>−</m:t>
                          </m:r>
                          <m:acc>
                            <m:accPr>
                              <m:chr m:val="̄"/>
                              <m:ctrlPr>
                                <a:rPr lang="en-US" sz="2000" i="1">
                                  <a:effectLst/>
                                  <a:latin typeface="Cambria Math" panose="02040503050406030204" pitchFamily="18" charset="0"/>
                                  <a:cs typeface="Arial" panose="020B0604020202020204" pitchFamily="34" charset="0"/>
                                </a:rPr>
                              </m:ctrlPr>
                            </m:accPr>
                            <m:e>
                              <m:r>
                                <a:rPr lang="en-US" sz="2000" i="1">
                                  <a:effectLst/>
                                  <a:latin typeface="Cambria Math" panose="02040503050406030204" pitchFamily="18" charset="0"/>
                                  <a:ea typeface="Calibri" panose="020F0502020204030204" pitchFamily="34" charset="0"/>
                                  <a:cs typeface="Arial" panose="020B0604020202020204" pitchFamily="34" charset="0"/>
                                </a:rPr>
                                <m:t>𝑦</m:t>
                              </m:r>
                            </m:e>
                          </m:acc>
                          <m:sSup>
                            <m:sSupPr>
                              <m:ctrlPr>
                                <a:rPr lang="en-US" sz="2000" i="1">
                                  <a:effectLst/>
                                  <a:latin typeface="Cambria Math" panose="02040503050406030204" pitchFamily="18" charset="0"/>
                                  <a:cs typeface="Arial" panose="020B0604020202020204" pitchFamily="34" charset="0"/>
                                </a:rPr>
                              </m:ctrlPr>
                            </m:sSupPr>
                            <m:e>
                              <m:r>
                                <a:rPr lang="en-US" sz="2000" i="1">
                                  <a:effectLst/>
                                  <a:latin typeface="Cambria Math" panose="02040503050406030204" pitchFamily="18" charset="0"/>
                                  <a:ea typeface="Calibri" panose="020F0502020204030204" pitchFamily="34" charset="0"/>
                                  <a:cs typeface="Arial" panose="020B0604020202020204" pitchFamily="34" charset="0"/>
                                </a:rPr>
                                <m:t>)</m:t>
                              </m:r>
                            </m:e>
                            <m:sup>
                              <m:r>
                                <a:rPr lang="en-US" sz="2000" i="1">
                                  <a:effectLst/>
                                  <a:latin typeface="Cambria Math" panose="02040503050406030204" pitchFamily="18" charset="0"/>
                                  <a:ea typeface="Calibri" panose="020F0502020204030204" pitchFamily="34" charset="0"/>
                                  <a:cs typeface="Arial" panose="020B0604020202020204" pitchFamily="34" charset="0"/>
                                </a:rPr>
                                <m:t>2</m:t>
                              </m:r>
                            </m:sup>
                          </m:sSup>
                        </m:e>
                      </m:nary>
                    </m:oMath>
                  </m:oMathPara>
                </a14:m>
                <a:endParaRPr lang="en-US" sz="2000" i="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lang="en-US" sz="1400" i="1" smtClean="0">
                          <a:effectLst/>
                          <a:latin typeface="Cambria Math" panose="02040503050406030204" pitchFamily="18" charset="0"/>
                          <a:ea typeface="Calibri" panose="020F0502020204030204" pitchFamily="34" charset="0"/>
                          <a:cs typeface="Arial" panose="020B0604020202020204" pitchFamily="34" charset="0"/>
                        </a:rPr>
                        <m:t>=</m:t>
                      </m:r>
                      <m:r>
                        <a:rPr lang="en-US" sz="1400" i="1" smtClean="0">
                          <a:effectLst/>
                          <a:latin typeface="Cambria Math" panose="02040503050406030204" pitchFamily="18" charset="0"/>
                          <a:ea typeface="Calibri" panose="020F0502020204030204" pitchFamily="34" charset="0"/>
                          <a:cs typeface="Arial" panose="020B0604020202020204" pitchFamily="34" charset="0"/>
                        </a:rPr>
                        <m:t>10</m:t>
                      </m:r>
                      <m:r>
                        <a:rPr lang="en-US" sz="1400" i="1" smtClean="0">
                          <a:effectLst/>
                          <a:latin typeface="Cambria Math" panose="02040503050406030204" pitchFamily="18" charset="0"/>
                          <a:ea typeface="Calibri" panose="020F0502020204030204" pitchFamily="34" charset="0"/>
                          <a:cs typeface="Arial" panose="020B0604020202020204" pitchFamily="34" charset="0"/>
                        </a:rPr>
                        <m:t>∗[(</m:t>
                      </m:r>
                      <m:r>
                        <a:rPr lang="en-US" sz="1400" i="1" smtClean="0">
                          <a:effectLst/>
                          <a:latin typeface="Cambria Math" panose="02040503050406030204" pitchFamily="18" charset="0"/>
                          <a:ea typeface="Calibri" panose="020F0502020204030204" pitchFamily="34" charset="0"/>
                          <a:cs typeface="Arial" panose="020B0604020202020204" pitchFamily="34" charset="0"/>
                        </a:rPr>
                        <m:t>593</m:t>
                      </m:r>
                      <m:r>
                        <a:rPr lang="en-US" sz="1400" i="1">
                          <a:effectLst/>
                          <a:latin typeface="Cambria Math" panose="02040503050406030204" pitchFamily="18" charset="0"/>
                          <a:ea typeface="Calibri" panose="020F050202020403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624</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33</m:t>
                      </m:r>
                      <m:sSup>
                        <m:sSupPr>
                          <m:ctrlPr>
                            <a:rPr lang="en-US" sz="1400" i="1">
                              <a:effectLst/>
                              <a:latin typeface="Cambria Math" panose="02040503050406030204" pitchFamily="18" charset="0"/>
                              <a:cs typeface="Arial" panose="020B0604020202020204" pitchFamily="34" charset="0"/>
                            </a:rPr>
                          </m:ctrlPr>
                        </m:sSupPr>
                        <m:e>
                          <m:r>
                            <a:rPr lang="en-US" sz="1400" i="1">
                              <a:effectLst/>
                              <a:latin typeface="Cambria Math" panose="02040503050406030204" pitchFamily="18" charset="0"/>
                              <a:ea typeface="Calibri" panose="020F0502020204030204" pitchFamily="34" charset="0"/>
                              <a:cs typeface="Arial" panose="020B0604020202020204" pitchFamily="34" charset="0"/>
                            </a:rPr>
                            <m:t>)</m:t>
                          </m:r>
                        </m:e>
                        <m:sup>
                          <m:r>
                            <a:rPr lang="en-US" sz="1400" i="1">
                              <a:effectLst/>
                              <a:latin typeface="Cambria Math" panose="02040503050406030204" pitchFamily="18" charset="0"/>
                              <a:ea typeface="Calibri" panose="020F0502020204030204" pitchFamily="34" charset="0"/>
                              <a:cs typeface="Arial" panose="020B0604020202020204" pitchFamily="34" charset="0"/>
                            </a:rPr>
                            <m:t>2</m:t>
                          </m:r>
                        </m:sup>
                      </m:sSup>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655</m:t>
                      </m:r>
                      <m:r>
                        <a:rPr lang="en-US" sz="1400" i="1">
                          <a:effectLst/>
                          <a:latin typeface="Cambria Math" panose="02040503050406030204" pitchFamily="18" charset="0"/>
                          <a:ea typeface="Calibri" panose="020F050202020403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624</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33</m:t>
                      </m:r>
                      <m:sSup>
                        <m:sSupPr>
                          <m:ctrlPr>
                            <a:rPr lang="en-US" sz="1400" i="1">
                              <a:effectLst/>
                              <a:latin typeface="Cambria Math" panose="02040503050406030204" pitchFamily="18" charset="0"/>
                              <a:cs typeface="Arial" panose="020B0604020202020204" pitchFamily="34" charset="0"/>
                            </a:rPr>
                          </m:ctrlPr>
                        </m:sSupPr>
                        <m:e>
                          <m:r>
                            <a:rPr lang="en-US" sz="1400" i="1">
                              <a:effectLst/>
                              <a:latin typeface="Cambria Math" panose="02040503050406030204" pitchFamily="18" charset="0"/>
                              <a:ea typeface="Calibri" panose="020F0502020204030204" pitchFamily="34" charset="0"/>
                              <a:cs typeface="Arial" panose="020B0604020202020204" pitchFamily="34" charset="0"/>
                            </a:rPr>
                            <m:t>)</m:t>
                          </m:r>
                        </m:e>
                        <m:sup>
                          <m:r>
                            <a:rPr lang="en-US" sz="1400" i="1">
                              <a:effectLst/>
                              <a:latin typeface="Cambria Math" panose="02040503050406030204" pitchFamily="18" charset="0"/>
                              <a:ea typeface="Calibri" panose="020F0502020204030204" pitchFamily="34" charset="0"/>
                              <a:cs typeface="Arial" panose="020B0604020202020204" pitchFamily="34" charset="0"/>
                            </a:rPr>
                            <m:t>2</m:t>
                          </m:r>
                        </m:sup>
                      </m:sSup>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625</m:t>
                      </m:r>
                      <m:r>
                        <a:rPr lang="en-US" sz="1400" i="1">
                          <a:effectLst/>
                          <a:latin typeface="Cambria Math" panose="02040503050406030204" pitchFamily="18" charset="0"/>
                          <a:ea typeface="Calibri" panose="020F050202020403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624</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33</m:t>
                      </m:r>
                      <m:sSup>
                        <m:sSupPr>
                          <m:ctrlPr>
                            <a:rPr lang="en-US" sz="1400" i="1">
                              <a:effectLst/>
                              <a:latin typeface="Cambria Math" panose="02040503050406030204" pitchFamily="18" charset="0"/>
                              <a:cs typeface="Arial" panose="020B0604020202020204" pitchFamily="34" charset="0"/>
                            </a:rPr>
                          </m:ctrlPr>
                        </m:sSupPr>
                        <m:e>
                          <m:r>
                            <a:rPr lang="en-US" sz="1400" i="1">
                              <a:effectLst/>
                              <a:latin typeface="Cambria Math" panose="02040503050406030204" pitchFamily="18" charset="0"/>
                              <a:ea typeface="Calibri" panose="020F0502020204030204" pitchFamily="34" charset="0"/>
                              <a:cs typeface="Arial" panose="020B0604020202020204" pitchFamily="34" charset="0"/>
                            </a:rPr>
                            <m:t>)</m:t>
                          </m:r>
                        </m:e>
                        <m:sup>
                          <m:r>
                            <a:rPr lang="en-US" sz="1400" i="1">
                              <a:effectLst/>
                              <a:latin typeface="Cambria Math" panose="02040503050406030204" pitchFamily="18" charset="0"/>
                              <a:ea typeface="Calibri" panose="020F0502020204030204" pitchFamily="34" charset="0"/>
                              <a:cs typeface="Arial" panose="020B0604020202020204" pitchFamily="34" charset="0"/>
                            </a:rPr>
                            <m:t>2</m:t>
                          </m:r>
                        </m:sup>
                      </m:sSup>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19226</m:t>
                      </m:r>
                      <m:r>
                        <a:rPr lang="en-US" sz="1400" i="1">
                          <a:effectLst/>
                          <a:latin typeface="Cambria Math" panose="02040503050406030204" pitchFamily="18" charset="0"/>
                          <a:ea typeface="Calibri" panose="020F0502020204030204" pitchFamily="34" charset="0"/>
                          <a:cs typeface="Arial" panose="020B0604020202020204" pitchFamily="34" charset="0"/>
                        </a:rPr>
                        <m:t>.</m:t>
                      </m:r>
                      <m:r>
                        <a:rPr lang="en-US" sz="1400" i="1">
                          <a:effectLst/>
                          <a:latin typeface="Cambria Math" panose="02040503050406030204" pitchFamily="18" charset="0"/>
                          <a:ea typeface="Calibri" panose="020F0502020204030204" pitchFamily="34" charset="0"/>
                          <a:cs typeface="Arial" panose="020B0604020202020204" pitchFamily="34" charset="0"/>
                        </a:rPr>
                        <m:t>67</m:t>
                      </m:r>
                    </m:oMath>
                  </m:oMathPara>
                </a14:m>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mc:Choice>
        <mc:Fallback xmlns="">
          <p:sp>
            <p:nvSpPr>
              <p:cNvPr id="9" name="TextBox 8">
                <a:extLst>
                  <a:ext uri="{FF2B5EF4-FFF2-40B4-BE49-F238E27FC236}">
                    <a16:creationId xmlns:a16="http://schemas.microsoft.com/office/drawing/2014/main" id="{8429A9D3-3D45-E014-B3E8-96A945192A63}"/>
                  </a:ext>
                </a:extLst>
              </p:cNvPr>
              <p:cNvSpPr txBox="1">
                <a:spLocks noRot="1" noChangeAspect="1" noMove="1" noResize="1" noEditPoints="1" noAdjustHandles="1" noChangeArrowheads="1" noChangeShapeType="1" noTextEdit="1"/>
              </p:cNvSpPr>
              <p:nvPr/>
            </p:nvSpPr>
            <p:spPr>
              <a:xfrm>
                <a:off x="5863127" y="638063"/>
                <a:ext cx="6103284" cy="1214307"/>
              </a:xfrm>
              <a:prstGeom prst="rect">
                <a:avLst/>
              </a:prstGeom>
              <a:blipFill>
                <a:blip r:embed="rId2"/>
                <a:stretch>
                  <a:fillRect b="-2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353FC16-43D6-0599-DCC5-B637033FCA83}"/>
                  </a:ext>
                </a:extLst>
              </p:cNvPr>
              <p:cNvSpPr txBox="1"/>
              <p:nvPr/>
            </p:nvSpPr>
            <p:spPr>
              <a:xfrm>
                <a:off x="6027633" y="2024099"/>
                <a:ext cx="5938778" cy="554960"/>
              </a:xfrm>
              <a:prstGeom prst="rect">
                <a:avLst/>
              </a:prstGeom>
              <a:noFill/>
            </p:spPr>
            <p:txBody>
              <a:bodyPr wrap="square">
                <a:spAutoFit/>
              </a:bodyPr>
              <a:lstStyle/>
              <a:p>
                <a:pPr lvl="0" algn="l" rtl="0"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𝑀𝑆𝐵</m:t>
                      </m:r>
                      <m:r>
                        <a:rPr lang="en-US" sz="160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𝑆𝑆𝐵</m:t>
                          </m:r>
                        </m:num>
                        <m:den>
                          <m:r>
                            <a:rPr lang="en-US" sz="1600" i="1">
                              <a:latin typeface="Cambria Math" panose="02040503050406030204" pitchFamily="18" charset="0"/>
                            </a:rPr>
                            <m:t>𝑘</m:t>
                          </m:r>
                          <m:r>
                            <a:rPr lang="en-US" sz="1600" i="1">
                              <a:latin typeface="Cambria Math" panose="02040503050406030204" pitchFamily="18" charset="0"/>
                            </a:rPr>
                            <m:t>−</m:t>
                          </m:r>
                          <m:r>
                            <a:rPr lang="en-US" sz="1600" i="1">
                              <a:latin typeface="Cambria Math" panose="02040503050406030204" pitchFamily="18" charset="0"/>
                            </a:rPr>
                            <m:t>1</m:t>
                          </m:r>
                        </m:den>
                      </m:f>
                      <m:r>
                        <a:rPr lang="en-US" sz="1600" i="1">
                          <a:latin typeface="Cambria Math" panose="02040503050406030204" pitchFamily="18" charset="0"/>
                        </a:rPr>
                        <m:t>=</m:t>
                      </m:r>
                      <m:r>
                        <a:rPr lang="en-US" sz="1600" i="1">
                          <a:latin typeface="Cambria Math" panose="02040503050406030204" pitchFamily="18" charset="0"/>
                        </a:rPr>
                        <m:t>19226</m:t>
                      </m:r>
                      <m:r>
                        <a:rPr lang="en-US" sz="1600" i="1">
                          <a:latin typeface="Cambria Math" panose="02040503050406030204" pitchFamily="18" charset="0"/>
                        </a:rPr>
                        <m:t>.</m:t>
                      </m:r>
                      <m:r>
                        <a:rPr lang="en-US" sz="1600" i="1">
                          <a:latin typeface="Cambria Math" panose="02040503050406030204" pitchFamily="18" charset="0"/>
                        </a:rPr>
                        <m:t>67</m:t>
                      </m:r>
                      <m:r>
                        <a:rPr lang="en-US" sz="1600" i="1">
                          <a:latin typeface="Cambria Math" panose="02040503050406030204" pitchFamily="18" charset="0"/>
                        </a:rPr>
                        <m:t>/</m:t>
                      </m:r>
                      <m:r>
                        <a:rPr lang="en-US" sz="1600" i="1">
                          <a:latin typeface="Cambria Math" panose="02040503050406030204" pitchFamily="18" charset="0"/>
                        </a:rPr>
                        <m:t>2</m:t>
                      </m:r>
                      <m:r>
                        <a:rPr lang="en-US" sz="1600" i="1">
                          <a:latin typeface="Cambria Math" panose="02040503050406030204" pitchFamily="18" charset="0"/>
                        </a:rPr>
                        <m:t>=</m:t>
                      </m:r>
                      <m:r>
                        <a:rPr lang="en-US" sz="1600" i="1">
                          <a:latin typeface="Cambria Math" panose="02040503050406030204" pitchFamily="18" charset="0"/>
                        </a:rPr>
                        <m:t>9613</m:t>
                      </m:r>
                      <m:r>
                        <a:rPr lang="en-US" sz="1600" i="1">
                          <a:latin typeface="Cambria Math" panose="02040503050406030204" pitchFamily="18" charset="0"/>
                        </a:rPr>
                        <m:t>.</m:t>
                      </m:r>
                      <m:r>
                        <a:rPr lang="en-US" sz="1600" i="1">
                          <a:latin typeface="Cambria Math" panose="02040503050406030204" pitchFamily="18" charset="0"/>
                        </a:rPr>
                        <m:t>3</m:t>
                      </m:r>
                    </m:oMath>
                  </m:oMathPara>
                </a14:m>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0" name="TextBox 9">
                <a:extLst>
                  <a:ext uri="{FF2B5EF4-FFF2-40B4-BE49-F238E27FC236}">
                    <a16:creationId xmlns:a16="http://schemas.microsoft.com/office/drawing/2014/main" id="{E353FC16-43D6-0599-DCC5-B637033FCA83}"/>
                  </a:ext>
                </a:extLst>
              </p:cNvPr>
              <p:cNvSpPr txBox="1">
                <a:spLocks noRot="1" noChangeAspect="1" noMove="1" noResize="1" noEditPoints="1" noAdjustHandles="1" noChangeArrowheads="1" noChangeShapeType="1" noTextEdit="1"/>
              </p:cNvSpPr>
              <p:nvPr/>
            </p:nvSpPr>
            <p:spPr>
              <a:xfrm>
                <a:off x="6027633" y="2024099"/>
                <a:ext cx="5938778" cy="55496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EAE90D-597A-1ADB-86D7-A3E902A7074D}"/>
                  </a:ext>
                </a:extLst>
              </p:cNvPr>
              <p:cNvSpPr txBox="1"/>
              <p:nvPr/>
            </p:nvSpPr>
            <p:spPr>
              <a:xfrm>
                <a:off x="5760303" y="3221093"/>
                <a:ext cx="6144426" cy="1387303"/>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𝑆</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𝐼𝑁𝑇</m:t>
                          </m:r>
                        </m:sub>
                      </m:sSub>
                      <m:r>
                        <a:rPr lang="en-US" sz="1600" i="0">
                          <a:latin typeface="Cambria Math" panose="02040503050406030204" pitchFamily="18" charset="0"/>
                        </a:rPr>
                        <m:t>=</m:t>
                      </m:r>
                      <m:nary>
                        <m:naryPr>
                          <m:chr m:val="∑"/>
                          <m:limLoc m:val="subSup"/>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m:t>
                          </m:r>
                          <m:r>
                            <a:rPr lang="en-US" sz="1600" i="0">
                              <a:latin typeface="Cambria Math" panose="02040503050406030204" pitchFamily="18" charset="0"/>
                            </a:rPr>
                            <m:t>1</m:t>
                          </m:r>
                        </m:sub>
                        <m:sup>
                          <m:r>
                            <a:rPr lang="en-US" sz="1600" i="1">
                              <a:latin typeface="Cambria Math" panose="02040503050406030204" pitchFamily="18" charset="0"/>
                            </a:rPr>
                            <m:t>𝑛</m:t>
                          </m:r>
                        </m:sup>
                        <m:e>
                          <m:nary>
                            <m:naryPr>
                              <m:chr m:val="∑"/>
                              <m:limLoc m:val="subSup"/>
                              <m:ctrlPr>
                                <a:rPr lang="en-US" sz="1600" i="1">
                                  <a:latin typeface="Cambria Math" panose="02040503050406030204" pitchFamily="18" charset="0"/>
                                </a:rPr>
                              </m:ctrlPr>
                            </m:naryPr>
                            <m:sub>
                              <m:r>
                                <a:rPr lang="en-US" sz="1600" i="1">
                                  <a:latin typeface="Cambria Math" panose="02040503050406030204" pitchFamily="18" charset="0"/>
                                </a:rPr>
                                <m:t>𝑗</m:t>
                              </m:r>
                              <m:r>
                                <a:rPr lang="en-US" sz="1600" i="0">
                                  <a:latin typeface="Cambria Math" panose="02040503050406030204" pitchFamily="18" charset="0"/>
                                </a:rPr>
                                <m:t>=</m:t>
                              </m:r>
                              <m:r>
                                <a:rPr lang="en-US" sz="1600" i="0">
                                  <a:latin typeface="Cambria Math" panose="02040503050406030204" pitchFamily="18" charset="0"/>
                                </a:rPr>
                                <m:t>1</m:t>
                              </m:r>
                            </m:sub>
                            <m:sup>
                              <m:r>
                                <a:rPr lang="en-US" sz="1600" i="1">
                                  <a:latin typeface="Cambria Math" panose="02040503050406030204" pitchFamily="18" charset="0"/>
                                </a:rPr>
                                <m:t>𝑘</m:t>
                              </m:r>
                            </m:sup>
                            <m:e>
                              <m:d>
                                <m:dPr>
                                  <m:endChr m:val=""/>
                                  <m:ctrlPr>
                                    <a:rPr lang="en-US" sz="1600" i="1">
                                      <a:latin typeface="Cambria Math" panose="02040503050406030204" pitchFamily="18" charset="0"/>
                                    </a:rPr>
                                  </m:ctrlPr>
                                </m:dPr>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𝑖𝑗</m:t>
                                      </m:r>
                                    </m:sub>
                                  </m:sSub>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r>
                                        <a:rPr lang="en-US" sz="1600" i="0">
                                          <a:latin typeface="Cambria Math" panose="02040503050406030204" pitchFamily="18" charset="0"/>
                                        </a:rPr>
                                        <m:t>.</m:t>
                                      </m:r>
                                    </m:sub>
                                  </m:sSub>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acc>
                                        <m:accPr>
                                          <m:chr m:val="̄"/>
                                          <m:ctrlPr>
                                            <a:rPr lang="en-US" sz="1600" i="1">
                                              <a:solidFill>
                                                <a:srgbClr val="836967"/>
                                              </a:solidFill>
                                              <a:latin typeface="Cambria Math" panose="02040503050406030204" pitchFamily="18" charset="0"/>
                                            </a:rPr>
                                          </m:ctrlPr>
                                        </m:accPr>
                                        <m:e>
                                          <m:r>
                                            <a:rPr lang="en-US" sz="1600" i="1">
                                              <a:latin typeface="Cambria Math" panose="02040503050406030204" pitchFamily="18" charset="0"/>
                                            </a:rPr>
                                            <m:t>𝑦</m:t>
                                          </m:r>
                                        </m:e>
                                      </m:acc>
                                    </m:e>
                                    <m:sub>
                                      <m:r>
                                        <a:rPr lang="en-US" sz="1600" i="0">
                                          <a:latin typeface="Cambria Math" panose="02040503050406030204" pitchFamily="18" charset="0"/>
                                        </a:rPr>
                                        <m:t>.</m:t>
                                      </m:r>
                                      <m:r>
                                        <a:rPr lang="en-US" sz="1600" i="1">
                                          <a:latin typeface="Cambria Math" panose="02040503050406030204" pitchFamily="18" charset="0"/>
                                        </a:rPr>
                                        <m:t>𝑗</m:t>
                                      </m:r>
                                    </m:sub>
                                  </m:sSub>
                                  <m:r>
                                    <a:rPr lang="en-US" sz="1600" i="0">
                                      <a:latin typeface="Cambria Math" panose="02040503050406030204" pitchFamily="18" charset="0"/>
                                    </a:rPr>
                                    <m:t>+</m:t>
                                  </m:r>
                                  <m:acc>
                                    <m:accPr>
                                      <m:chr m:val="̄"/>
                                      <m:ctrlPr>
                                        <a:rPr lang="en-US" sz="1600" i="1">
                                          <a:latin typeface="Cambria Math" panose="02040503050406030204" pitchFamily="18" charset="0"/>
                                          <a:ea typeface="Calibri" panose="020F0502020204030204" pitchFamily="34" charset="0"/>
                                          <a:cs typeface="Arial" panose="020B0604020202020204" pitchFamily="34" charset="0"/>
                                        </a:rPr>
                                      </m:ctrlPr>
                                    </m:accPr>
                                    <m:e>
                                      <m:r>
                                        <a:rPr lang="en-US" sz="1600" i="1">
                                          <a:latin typeface="Cambria Math" panose="02040503050406030204" pitchFamily="18" charset="0"/>
                                          <a:ea typeface="Calibri" panose="020F0502020204030204" pitchFamily="34" charset="0"/>
                                          <a:cs typeface="Arial" panose="020B0604020202020204" pitchFamily="34" charset="0"/>
                                        </a:rPr>
                                        <m:t>𝑦</m:t>
                                      </m:r>
                                    </m:e>
                                  </m:acc>
                                  <m:sSup>
                                    <m:sSupPr>
                                      <m:ctrlPr>
                                        <a:rPr lang="en-US" sz="1600" i="1">
                                          <a:latin typeface="Cambria Math" panose="02040503050406030204" pitchFamily="18" charset="0"/>
                                          <a:ea typeface="Calibri" panose="020F0502020204030204" pitchFamily="34" charset="0"/>
                                          <a:cs typeface="Arial" panose="020B0604020202020204" pitchFamily="34" charset="0"/>
                                        </a:rPr>
                                      </m:ctrlPr>
                                    </m:sSupPr>
                                    <m:e>
                                      <m:r>
                                        <a:rPr lang="en-US" sz="1600" i="1">
                                          <a:latin typeface="Cambria Math" panose="02040503050406030204" pitchFamily="18" charset="0"/>
                                          <a:ea typeface="Calibri" panose="020F0502020204030204" pitchFamily="34" charset="0"/>
                                          <a:cs typeface="Arial" panose="020B0604020202020204" pitchFamily="34" charset="0"/>
                                        </a:rPr>
                                        <m:t>)</m:t>
                                      </m:r>
                                    </m:e>
                                    <m:sup>
                                      <m:r>
                                        <a:rPr lang="en-US" sz="1600" i="1">
                                          <a:latin typeface="Cambria Math" panose="02040503050406030204" pitchFamily="18" charset="0"/>
                                          <a:ea typeface="Calibri" panose="020F0502020204030204" pitchFamily="34" charset="0"/>
                                          <a:cs typeface="Arial" panose="020B0604020202020204" pitchFamily="34" charset="0"/>
                                        </a:rPr>
                                        <m:t>2</m:t>
                                      </m:r>
                                    </m:sup>
                                  </m:sSup>
                                  <m:r>
                                    <a:rPr lang="en-US" sz="1600" i="0">
                                      <a:latin typeface="Cambria Math" panose="02040503050406030204" pitchFamily="18" charset="0"/>
                                    </a:rPr>
                                    <m:t>=</m:t>
                                  </m:r>
                                  <m:r>
                                    <a:rPr lang="en-US" sz="1600" i="0">
                                      <a:latin typeface="Cambria Math" panose="02040503050406030204" pitchFamily="18" charset="0"/>
                                    </a:rPr>
                                    <m:t>47440</m:t>
                                  </m:r>
                                </m:e>
                              </m:d>
                            </m:e>
                          </m:nary>
                        </m:e>
                      </m:nary>
                    </m:oMath>
                  </m:oMathPara>
                </a14:m>
                <a:endParaRPr lang="en-US" sz="1600" dirty="0"/>
              </a:p>
              <a:p>
                <a:pPr algn="l" rtl="0"/>
                <a14:m>
                  <m:oMathPara xmlns:m="http://schemas.openxmlformats.org/officeDocument/2006/math">
                    <m:oMathParaPr>
                      <m:jc m:val="centerGroup"/>
                    </m:oMathParaPr>
                    <m:oMath xmlns:m="http://schemas.openxmlformats.org/officeDocument/2006/math">
                      <m:r>
                        <a:rPr lang="en-US" sz="1600" i="1" smtClean="0">
                          <a:effectLst/>
                          <a:latin typeface="Cambria Math" panose="02040503050406030204" pitchFamily="18" charset="0"/>
                          <a:ea typeface="Calibri" panose="020F0502020204030204" pitchFamily="34" charset="0"/>
                          <a:cs typeface="Arial" panose="020B0604020202020204" pitchFamily="34" charset="0"/>
                        </a:rPr>
                        <m:t>𝑀</m:t>
                      </m:r>
                      <m:sSub>
                        <m:sSubPr>
                          <m:ctrlPr>
                            <a:rPr lang="en-US" sz="1600" i="1">
                              <a:effectLst/>
                              <a:latin typeface="Cambria Math" panose="02040503050406030204" pitchFamily="18" charset="0"/>
                              <a:ea typeface="Calibri" panose="020F0502020204030204" pitchFamily="34" charset="0"/>
                              <a:cs typeface="Arial" panose="020B0604020202020204" pitchFamily="34" charset="0"/>
                            </a:rPr>
                          </m:ctrlPr>
                        </m:sSubPr>
                        <m:e>
                          <m:r>
                            <a:rPr lang="en-US" sz="1600" i="1">
                              <a:effectLst/>
                              <a:latin typeface="Cambria Math" panose="02040503050406030204" pitchFamily="18" charset="0"/>
                              <a:ea typeface="Calibri" panose="020F0502020204030204" pitchFamily="34" charset="0"/>
                              <a:cs typeface="Arial" panose="020B0604020202020204" pitchFamily="34" charset="0"/>
                            </a:rPr>
                            <m:t>𝑆</m:t>
                          </m:r>
                        </m:e>
                        <m:sub>
                          <m:r>
                            <a:rPr lang="en-US" sz="1600" i="1">
                              <a:effectLst/>
                              <a:latin typeface="Cambria Math" panose="02040503050406030204" pitchFamily="18" charset="0"/>
                              <a:ea typeface="Calibri" panose="020F0502020204030204" pitchFamily="34" charset="0"/>
                              <a:cs typeface="Arial" panose="020B0604020202020204" pitchFamily="34" charset="0"/>
                            </a:rPr>
                            <m:t>𝐼𝑁𝑇</m:t>
                          </m:r>
                        </m:sub>
                      </m:sSub>
                      <m:r>
                        <a:rPr lang="en-US" sz="1600" i="1">
                          <a:effectLst/>
                          <a:latin typeface="Cambria Math" panose="02040503050406030204" pitchFamily="18" charset="0"/>
                          <a:ea typeface="Calibri" panose="020F0502020204030204" pitchFamily="34" charset="0"/>
                          <a:cs typeface="Arial" panose="020B0604020202020204" pitchFamily="34" charset="0"/>
                        </a:rPr>
                        <m:t>=</m:t>
                      </m:r>
                      <m:f>
                        <m:fPr>
                          <m:ctrlPr>
                            <a:rPr lang="en-US" sz="1600" i="1">
                              <a:effectLst/>
                              <a:latin typeface="Cambria Math" panose="02040503050406030204" pitchFamily="18" charset="0"/>
                              <a:ea typeface="Calibri" panose="020F0502020204030204" pitchFamily="34" charset="0"/>
                              <a:cs typeface="Arial" panose="020B0604020202020204" pitchFamily="34" charset="0"/>
                            </a:rPr>
                          </m:ctrlPr>
                        </m:fPr>
                        <m:num>
                          <m:r>
                            <a:rPr lang="en-US" sz="1600" i="1">
                              <a:effectLst/>
                              <a:latin typeface="Cambria Math" panose="02040503050406030204" pitchFamily="18" charset="0"/>
                              <a:ea typeface="Calibri" panose="020F0502020204030204" pitchFamily="34" charset="0"/>
                              <a:cs typeface="Arial" panose="020B0604020202020204" pitchFamily="34" charset="0"/>
                            </a:rPr>
                            <m:t>𝑆</m:t>
                          </m:r>
                          <m:sSub>
                            <m:sSubPr>
                              <m:ctrlPr>
                                <a:rPr lang="en-US" sz="1600" i="1">
                                  <a:effectLst/>
                                  <a:latin typeface="Cambria Math" panose="02040503050406030204" pitchFamily="18" charset="0"/>
                                  <a:ea typeface="Calibri" panose="020F0502020204030204" pitchFamily="34" charset="0"/>
                                  <a:cs typeface="Arial" panose="020B0604020202020204" pitchFamily="34" charset="0"/>
                                </a:rPr>
                              </m:ctrlPr>
                            </m:sSubPr>
                            <m:e>
                              <m:r>
                                <a:rPr lang="en-US" sz="1600" i="1">
                                  <a:effectLst/>
                                  <a:latin typeface="Cambria Math" panose="02040503050406030204" pitchFamily="18" charset="0"/>
                                  <a:ea typeface="Calibri" panose="020F0502020204030204" pitchFamily="34" charset="0"/>
                                  <a:cs typeface="Arial" panose="020B0604020202020204" pitchFamily="34" charset="0"/>
                                </a:rPr>
                                <m:t>𝑆</m:t>
                              </m:r>
                            </m:e>
                            <m:sub>
                              <m:r>
                                <a:rPr lang="en-US" sz="1600" i="1">
                                  <a:effectLst/>
                                  <a:latin typeface="Cambria Math" panose="02040503050406030204" pitchFamily="18" charset="0"/>
                                  <a:ea typeface="Calibri" panose="020F0502020204030204" pitchFamily="34" charset="0"/>
                                  <a:cs typeface="Arial" panose="020B0604020202020204" pitchFamily="34" charset="0"/>
                                </a:rPr>
                                <m:t>𝐼𝑁𝑇</m:t>
                              </m:r>
                            </m:sub>
                          </m:sSub>
                        </m:num>
                        <m:den>
                          <m:r>
                            <a:rPr lang="en-US" sz="1600" i="1">
                              <a:latin typeface="Cambria Math" panose="02040503050406030204" pitchFamily="18" charset="0"/>
                              <a:ea typeface="Calibri" panose="020F0502020204030204" pitchFamily="34" charset="0"/>
                              <a:cs typeface="Arial" panose="020B0604020202020204" pitchFamily="34" charset="0"/>
                            </a:rPr>
                            <m:t>(</m:t>
                          </m:r>
                          <m:r>
                            <a:rPr lang="en-US" sz="1600" i="1">
                              <a:latin typeface="Cambria Math" panose="02040503050406030204" pitchFamily="18" charset="0"/>
                              <a:ea typeface="Calibri" panose="020F0502020204030204" pitchFamily="34" charset="0"/>
                              <a:cs typeface="Arial" panose="020B0604020202020204" pitchFamily="34" charset="0"/>
                            </a:rPr>
                            <m:t>𝑘</m:t>
                          </m:r>
                          <m:r>
                            <a:rPr lang="en-US" sz="1600" i="1">
                              <a:latin typeface="Cambria Math" panose="02040503050406030204" pitchFamily="18" charset="0"/>
                              <a:ea typeface="Calibri" panose="020F0502020204030204" pitchFamily="34" charset="0"/>
                              <a:cs typeface="Arial" panose="020B0604020202020204" pitchFamily="34" charset="0"/>
                            </a:rPr>
                            <m:t>−</m:t>
                          </m:r>
                          <m:r>
                            <a:rPr lang="en-US" sz="1600" i="1">
                              <a:latin typeface="Cambria Math" panose="02040503050406030204" pitchFamily="18" charset="0"/>
                              <a:ea typeface="Calibri" panose="020F0502020204030204" pitchFamily="34" charset="0"/>
                              <a:cs typeface="Arial" panose="020B0604020202020204" pitchFamily="34" charset="0"/>
                            </a:rPr>
                            <m:t>1</m:t>
                          </m:r>
                          <m:r>
                            <a:rPr lang="en-US" sz="1600" i="1">
                              <a:latin typeface="Cambria Math" panose="02040503050406030204" pitchFamily="18" charset="0"/>
                              <a:ea typeface="Calibri" panose="020F0502020204030204" pitchFamily="34" charset="0"/>
                              <a:cs typeface="Arial" panose="020B0604020202020204" pitchFamily="34" charset="0"/>
                            </a:rPr>
                            <m:t>)(</m:t>
                          </m:r>
                          <m:r>
                            <a:rPr lang="en-US" sz="1600" i="1">
                              <a:latin typeface="Cambria Math" panose="02040503050406030204" pitchFamily="18" charset="0"/>
                              <a:ea typeface="Calibri" panose="020F0502020204030204" pitchFamily="34" charset="0"/>
                              <a:cs typeface="Arial" panose="020B0604020202020204" pitchFamily="34" charset="0"/>
                            </a:rPr>
                            <m:t>𝑛</m:t>
                          </m:r>
                          <m:r>
                            <a:rPr lang="en-US" sz="1600" i="1">
                              <a:latin typeface="Cambria Math" panose="02040503050406030204" pitchFamily="18" charset="0"/>
                              <a:ea typeface="Calibri" panose="020F0502020204030204" pitchFamily="34" charset="0"/>
                              <a:cs typeface="Arial" panose="020B0604020202020204" pitchFamily="34" charset="0"/>
                            </a:rPr>
                            <m:t>−</m:t>
                          </m:r>
                          <m:r>
                            <a:rPr lang="en-US" sz="1600" i="1">
                              <a:latin typeface="Cambria Math" panose="02040503050406030204" pitchFamily="18" charset="0"/>
                              <a:ea typeface="Calibri" panose="020F0502020204030204" pitchFamily="34" charset="0"/>
                              <a:cs typeface="Arial" panose="020B0604020202020204" pitchFamily="34" charset="0"/>
                            </a:rPr>
                            <m:t>1</m:t>
                          </m:r>
                          <m:r>
                            <a:rPr lang="en-US" sz="1600" i="1">
                              <a:latin typeface="Cambria Math" panose="02040503050406030204" pitchFamily="18" charset="0"/>
                              <a:ea typeface="Calibri" panose="020F0502020204030204" pitchFamily="34" charset="0"/>
                              <a:cs typeface="Arial" panose="020B0604020202020204" pitchFamily="34" charset="0"/>
                            </a:rPr>
                            <m:t>)</m:t>
                          </m:r>
                        </m:den>
                      </m:f>
                      <m:r>
                        <a:rPr lang="en-US" sz="1600" i="1">
                          <a:effectLst/>
                          <a:latin typeface="Cambria Math" panose="02040503050406030204" pitchFamily="18" charset="0"/>
                          <a:ea typeface="Calibri" panose="020F0502020204030204" pitchFamily="34" charset="0"/>
                          <a:cs typeface="Arial" panose="020B0604020202020204" pitchFamily="34" charset="0"/>
                        </a:rPr>
                        <m:t>=</m:t>
                      </m:r>
                      <m:r>
                        <a:rPr lang="en-US" sz="1600" i="1">
                          <a:effectLst/>
                          <a:latin typeface="Cambria Math" panose="02040503050406030204" pitchFamily="18" charset="0"/>
                          <a:ea typeface="Calibri" panose="020F0502020204030204" pitchFamily="34" charset="0"/>
                          <a:cs typeface="Arial" panose="020B0604020202020204" pitchFamily="34" charset="0"/>
                        </a:rPr>
                        <m:t>47440</m:t>
                      </m:r>
                      <m:r>
                        <a:rPr lang="en-US" sz="1600" i="1">
                          <a:effectLst/>
                          <a:latin typeface="Cambria Math" panose="02040503050406030204" pitchFamily="18" charset="0"/>
                          <a:ea typeface="Calibri" panose="020F0502020204030204" pitchFamily="34" charset="0"/>
                          <a:cs typeface="Arial" panose="020B0604020202020204" pitchFamily="34" charset="0"/>
                        </a:rPr>
                        <m:t>/</m:t>
                      </m:r>
                      <m:r>
                        <a:rPr lang="en-US" sz="1600" i="1">
                          <a:effectLst/>
                          <a:latin typeface="Cambria Math" panose="02040503050406030204" pitchFamily="18" charset="0"/>
                          <a:ea typeface="Calibri" panose="020F0502020204030204" pitchFamily="34" charset="0"/>
                          <a:cs typeface="Arial" panose="020B0604020202020204" pitchFamily="34" charset="0"/>
                        </a:rPr>
                        <m:t>18</m:t>
                      </m:r>
                      <m:r>
                        <a:rPr lang="en-US" sz="1600" i="1">
                          <a:effectLst/>
                          <a:latin typeface="Cambria Math" panose="02040503050406030204" pitchFamily="18" charset="0"/>
                          <a:ea typeface="Calibri" panose="020F0502020204030204" pitchFamily="34" charset="0"/>
                          <a:cs typeface="Arial" panose="020B0604020202020204" pitchFamily="34" charset="0"/>
                        </a:rPr>
                        <m:t>=</m:t>
                      </m:r>
                      <m:r>
                        <a:rPr lang="en-US" sz="1600" i="1">
                          <a:effectLst/>
                          <a:latin typeface="Cambria Math" panose="02040503050406030204" pitchFamily="18" charset="0"/>
                          <a:ea typeface="Calibri" panose="020F0502020204030204" pitchFamily="34" charset="0"/>
                          <a:cs typeface="Arial" panose="020B0604020202020204" pitchFamily="34" charset="0"/>
                        </a:rPr>
                        <m:t>2635</m:t>
                      </m:r>
                      <m:r>
                        <a:rPr lang="en-US" sz="1600" i="1">
                          <a:effectLst/>
                          <a:latin typeface="Cambria Math" panose="02040503050406030204" pitchFamily="18" charset="0"/>
                          <a:ea typeface="Calibri" panose="020F0502020204030204" pitchFamily="34" charset="0"/>
                          <a:cs typeface="Arial" panose="020B0604020202020204" pitchFamily="34" charset="0"/>
                        </a:rPr>
                        <m:t>.</m:t>
                      </m:r>
                      <m:r>
                        <a:rPr lang="en-US" sz="1600" i="1">
                          <a:effectLst/>
                          <a:latin typeface="Cambria Math" panose="02040503050406030204" pitchFamily="18" charset="0"/>
                          <a:ea typeface="Calibri" panose="020F0502020204030204" pitchFamily="34" charset="0"/>
                          <a:cs typeface="Arial" panose="020B0604020202020204" pitchFamily="34" charset="0"/>
                        </a:rPr>
                        <m:t>6</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gn="l" rtl="0"/>
                <a:endParaRPr lang="en-US" sz="1600" dirty="0"/>
              </a:p>
            </p:txBody>
          </p:sp>
        </mc:Choice>
        <mc:Fallback xmlns="">
          <p:sp>
            <p:nvSpPr>
              <p:cNvPr id="11" name="TextBox 10">
                <a:extLst>
                  <a:ext uri="{FF2B5EF4-FFF2-40B4-BE49-F238E27FC236}">
                    <a16:creationId xmlns:a16="http://schemas.microsoft.com/office/drawing/2014/main" id="{60EAE90D-597A-1ADB-86D7-A3E902A7074D}"/>
                  </a:ext>
                </a:extLst>
              </p:cNvPr>
              <p:cNvSpPr txBox="1">
                <a:spLocks noRot="1" noChangeAspect="1" noMove="1" noResize="1" noEditPoints="1" noAdjustHandles="1" noChangeArrowheads="1" noChangeShapeType="1" noTextEdit="1"/>
              </p:cNvSpPr>
              <p:nvPr/>
            </p:nvSpPr>
            <p:spPr>
              <a:xfrm>
                <a:off x="5760303" y="3221093"/>
                <a:ext cx="6144426" cy="138730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97D37EA-4B34-8364-6308-925CD081742C}"/>
                  </a:ext>
                </a:extLst>
              </p:cNvPr>
              <p:cNvSpPr txBox="1"/>
              <p:nvPr/>
            </p:nvSpPr>
            <p:spPr>
              <a:xfrm>
                <a:off x="5571858" y="4839536"/>
                <a:ext cx="6144426" cy="1166794"/>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𝐹</m:t>
                          </m:r>
                        </m:e>
                        <m:sub>
                          <m:d>
                            <m:dPr>
                              <m:ctrlPr>
                                <a:rPr lang="en-US" i="1">
                                  <a:latin typeface="Cambria Math" panose="02040503050406030204" pitchFamily="18" charset="0"/>
                                </a:rPr>
                              </m:ctrlPr>
                            </m:dPr>
                            <m:e>
                              <m:r>
                                <a:rPr lang="en-US" i="0">
                                  <a:latin typeface="Cambria Math" panose="02040503050406030204" pitchFamily="18" charset="0"/>
                                </a:rPr>
                                <m:t>2</m:t>
                              </m:r>
                              <m:r>
                                <a:rPr lang="en-US" i="0">
                                  <a:latin typeface="Cambria Math" panose="02040503050406030204" pitchFamily="18" charset="0"/>
                                </a:rPr>
                                <m:t>,</m:t>
                              </m:r>
                              <m:r>
                                <a:rPr lang="en-US" i="0">
                                  <a:latin typeface="Cambria Math" panose="02040503050406030204" pitchFamily="18" charset="0"/>
                                </a:rPr>
                                <m:t>18</m:t>
                              </m:r>
                            </m:e>
                          </m:d>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𝑀𝑆𝐵</m:t>
                          </m:r>
                        </m:num>
                        <m:den>
                          <m:r>
                            <a:rPr lang="en-US" i="1">
                              <a:latin typeface="Cambria Math" panose="02040503050406030204" pitchFamily="18" charset="0"/>
                            </a:rPr>
                            <m:t>𝑀𝑆</m:t>
                          </m:r>
                          <m:r>
                            <a:rPr lang="en-US" b="0" i="1" smtClean="0">
                              <a:latin typeface="Cambria Math" panose="02040503050406030204" pitchFamily="18" charset="0"/>
                            </a:rPr>
                            <m:t>𝑖𝑛𝑡</m:t>
                          </m:r>
                        </m:den>
                      </m:f>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9613</m:t>
                          </m:r>
                          <m:r>
                            <a:rPr lang="en-US" i="0">
                              <a:latin typeface="Cambria Math" panose="02040503050406030204" pitchFamily="18" charset="0"/>
                            </a:rPr>
                            <m:t>.</m:t>
                          </m:r>
                          <m:r>
                            <a:rPr lang="en-US" i="0">
                              <a:latin typeface="Cambria Math" panose="02040503050406030204" pitchFamily="18" charset="0"/>
                            </a:rPr>
                            <m:t>3</m:t>
                          </m:r>
                        </m:num>
                        <m:den>
                          <m:r>
                            <a:rPr lang="en-US" i="0">
                              <a:latin typeface="Cambria Math" panose="02040503050406030204" pitchFamily="18" charset="0"/>
                            </a:rPr>
                            <m:t>2635</m:t>
                          </m:r>
                          <m:r>
                            <a:rPr lang="en-US" b="0" i="0" smtClean="0">
                              <a:latin typeface="Cambria Math" panose="02040503050406030204" pitchFamily="18" charset="0"/>
                            </a:rPr>
                            <m:t>.</m:t>
                          </m:r>
                          <m:r>
                            <a:rPr lang="en-US" b="0" i="0" smtClean="0">
                              <a:latin typeface="Cambria Math" panose="02040503050406030204" pitchFamily="18" charset="0"/>
                            </a:rPr>
                            <m:t>6</m:t>
                          </m:r>
                        </m:den>
                      </m:f>
                      <m:r>
                        <a:rPr lang="en-US" i="0">
                          <a:latin typeface="Cambria Math" panose="02040503050406030204" pitchFamily="18" charset="0"/>
                        </a:rPr>
                        <m:t>=</m:t>
                      </m:r>
                      <m:r>
                        <a:rPr lang="en-US" i="0">
                          <a:latin typeface="Cambria Math" panose="02040503050406030204" pitchFamily="18" charset="0"/>
                        </a:rPr>
                        <m:t>3</m:t>
                      </m:r>
                      <m:r>
                        <a:rPr lang="en-US" i="0">
                          <a:latin typeface="Cambria Math" panose="02040503050406030204" pitchFamily="18" charset="0"/>
                        </a:rPr>
                        <m:t>.</m:t>
                      </m:r>
                      <m:r>
                        <a:rPr lang="en-US" i="0">
                          <a:latin typeface="Cambria Math" panose="02040503050406030204" pitchFamily="18" charset="0"/>
                        </a:rPr>
                        <m:t>648</m:t>
                      </m:r>
                    </m:oMath>
                  </m:oMathPara>
                </a14:m>
                <a:endParaRPr lang="en-US" dirty="0">
                  <a:latin typeface="Alef" panose="00000500000000000000" pitchFamily="2" charset="-79"/>
                  <a:cs typeface="Alef" panose="00000500000000000000" pitchFamily="2" charset="-79"/>
                </a:endParaRPr>
              </a:p>
              <a:p>
                <a:pPr algn="ctr" rtl="0"/>
                <a:endParaRPr lang="en-US" dirty="0">
                  <a:latin typeface="Alef" panose="00000500000000000000" pitchFamily="2" charset="-79"/>
                  <a:cs typeface="Alef" panose="00000500000000000000" pitchFamily="2" charset="-79"/>
                </a:endParaRPr>
              </a:p>
              <a:p>
                <a:pPr algn="ctr" rtl="0"/>
                <a:r>
                  <a:rPr lang="en-US" dirty="0">
                    <a:latin typeface="Alef" panose="00000500000000000000" pitchFamily="2" charset="-79"/>
                    <a:cs typeface="Alef" panose="00000500000000000000" pitchFamily="2" charset="-79"/>
                  </a:rPr>
                  <a:t>p-value of: 0.0468</a:t>
                </a:r>
              </a:p>
            </p:txBody>
          </p:sp>
        </mc:Choice>
        <mc:Fallback xmlns="">
          <p:sp>
            <p:nvSpPr>
              <p:cNvPr id="15" name="TextBox 14">
                <a:extLst>
                  <a:ext uri="{FF2B5EF4-FFF2-40B4-BE49-F238E27FC236}">
                    <a16:creationId xmlns:a16="http://schemas.microsoft.com/office/drawing/2014/main" id="{097D37EA-4B34-8364-6308-925CD081742C}"/>
                  </a:ext>
                </a:extLst>
              </p:cNvPr>
              <p:cNvSpPr txBox="1">
                <a:spLocks noRot="1" noChangeAspect="1" noMove="1" noResize="1" noEditPoints="1" noAdjustHandles="1" noChangeArrowheads="1" noChangeShapeType="1" noTextEdit="1"/>
              </p:cNvSpPr>
              <p:nvPr/>
            </p:nvSpPr>
            <p:spPr>
              <a:xfrm>
                <a:off x="5571858" y="4839536"/>
                <a:ext cx="6144426" cy="1166794"/>
              </a:xfrm>
              <a:prstGeom prst="rect">
                <a:avLst/>
              </a:prstGeom>
              <a:blipFill>
                <a:blip r:embed="rId5"/>
                <a:stretch>
                  <a:fillRect b="-78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3C790C1-1F50-585F-B821-4F11B7C17C19}"/>
                  </a:ext>
                </a:extLst>
              </p:cNvPr>
              <p:cNvSpPr txBox="1"/>
              <p:nvPr/>
            </p:nvSpPr>
            <p:spPr>
              <a:xfrm>
                <a:off x="4412487" y="5392654"/>
                <a:ext cx="1170257" cy="400110"/>
              </a:xfrm>
              <a:prstGeom prst="rect">
                <a:avLst/>
              </a:prstGeom>
              <a:noFill/>
            </p:spPr>
            <p:txBody>
              <a:bodyPr wrap="none" rtlCol="0">
                <a:spAutoFit/>
              </a:bodyPr>
              <a:lstStyle/>
              <a:p>
                <a14:m>
                  <m:oMath xmlns:m="http://schemas.openxmlformats.org/officeDocument/2006/math">
                    <m:acc>
                      <m:accPr>
                        <m:chr m:val="̅"/>
                        <m:ctrlPr>
                          <a:rPr lang="en-US" sz="2000" i="1" smtClean="0">
                            <a:solidFill>
                              <a:srgbClr val="836967"/>
                            </a:solidFill>
                            <a:latin typeface="Cambria Math" panose="02040503050406030204" pitchFamily="18" charset="0"/>
                          </a:rPr>
                        </m:ctrlPr>
                      </m:accPr>
                      <m:e>
                        <m:r>
                          <a:rPr lang="en-US" sz="2000" i="1">
                            <a:latin typeface="Cambria Math" panose="02040503050406030204" pitchFamily="18" charset="0"/>
                          </a:rPr>
                          <m:t>𝑥</m:t>
                        </m:r>
                      </m:e>
                    </m:acc>
                  </m:oMath>
                </a14:m>
                <a:r>
                  <a:rPr lang="en-US" sz="2000" dirty="0"/>
                  <a:t>=624.33</a:t>
                </a:r>
              </a:p>
            </p:txBody>
          </p:sp>
        </mc:Choice>
        <mc:Fallback xmlns="">
          <p:sp>
            <p:nvSpPr>
              <p:cNvPr id="3" name="TextBox 2">
                <a:extLst>
                  <a:ext uri="{FF2B5EF4-FFF2-40B4-BE49-F238E27FC236}">
                    <a16:creationId xmlns:a16="http://schemas.microsoft.com/office/drawing/2014/main" id="{63C790C1-1F50-585F-B821-4F11B7C17C19}"/>
                  </a:ext>
                </a:extLst>
              </p:cNvPr>
              <p:cNvSpPr txBox="1">
                <a:spLocks noRot="1" noChangeAspect="1" noMove="1" noResize="1" noEditPoints="1" noAdjustHandles="1" noChangeArrowheads="1" noChangeShapeType="1" noTextEdit="1"/>
              </p:cNvSpPr>
              <p:nvPr/>
            </p:nvSpPr>
            <p:spPr>
              <a:xfrm>
                <a:off x="4412487" y="5392654"/>
                <a:ext cx="1170257" cy="400110"/>
              </a:xfrm>
              <a:prstGeom prst="rect">
                <a:avLst/>
              </a:prstGeom>
              <a:blipFill>
                <a:blip r:embed="rId6"/>
                <a:stretch>
                  <a:fillRect t="-9231" r="-5729" b="-27692"/>
                </a:stretch>
              </a:blipFill>
            </p:spPr>
            <p:txBody>
              <a:bodyPr/>
              <a:lstStyle/>
              <a:p>
                <a:r>
                  <a:rPr lang="en-US">
                    <a:noFill/>
                  </a:rPr>
                  <a:t> </a:t>
                </a:r>
              </a:p>
            </p:txBody>
          </p:sp>
        </mc:Fallback>
      </mc:AlternateContent>
    </p:spTree>
    <p:extLst>
      <p:ext uri="{BB962C8B-B14F-4D97-AF65-F5344CB8AC3E}">
        <p14:creationId xmlns:p14="http://schemas.microsoft.com/office/powerpoint/2010/main" val="4107014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48" y="125843"/>
            <a:ext cx="11211560" cy="1325563"/>
          </a:xfrm>
        </p:spPr>
        <p:txBody>
          <a:bodyPr/>
          <a:lstStyle/>
          <a:p>
            <a:pPr algn="l" rtl="0"/>
            <a:r>
              <a:rPr lang="en-US" sz="4000" b="1" dirty="0">
                <a:latin typeface="Alef" panose="00000500000000000000" pitchFamily="2" charset="-79"/>
                <a:cs typeface="Alef" panose="00000500000000000000" pitchFamily="2" charset="-79"/>
              </a:rPr>
              <a:t>Repeated measures ANOVA in R</a:t>
            </a:r>
            <a:endParaRPr lang="he-IL" sz="4000" dirty="0">
              <a:latin typeface="Alef" panose="00000500000000000000" pitchFamily="2" charset="-79"/>
              <a:cs typeface="Alef" panose="00000500000000000000" pitchFamily="2" charset="-79"/>
            </a:endParaRPr>
          </a:p>
        </p:txBody>
      </p:sp>
      <p:pic>
        <p:nvPicPr>
          <p:cNvPr id="8" name="Picture 7">
            <a:extLst>
              <a:ext uri="{FF2B5EF4-FFF2-40B4-BE49-F238E27FC236}">
                <a16:creationId xmlns:a16="http://schemas.microsoft.com/office/drawing/2014/main" id="{152E9EF1-32F7-B4A3-7284-6CAB0E27ED79}"/>
              </a:ext>
            </a:extLst>
          </p:cNvPr>
          <p:cNvPicPr>
            <a:picLocks noChangeAspect="1"/>
          </p:cNvPicPr>
          <p:nvPr/>
        </p:nvPicPr>
        <p:blipFill rotWithShape="1">
          <a:blip r:embed="rId2"/>
          <a:srcRect l="1010" t="11313" r="79798" b="53805"/>
          <a:stretch/>
        </p:blipFill>
        <p:spPr>
          <a:xfrm>
            <a:off x="8312727" y="788624"/>
            <a:ext cx="3592946" cy="4081460"/>
          </a:xfrm>
          <a:prstGeom prst="rect">
            <a:avLst/>
          </a:prstGeom>
        </p:spPr>
      </p:pic>
      <p:pic>
        <p:nvPicPr>
          <p:cNvPr id="10" name="Picture 9">
            <a:extLst>
              <a:ext uri="{FF2B5EF4-FFF2-40B4-BE49-F238E27FC236}">
                <a16:creationId xmlns:a16="http://schemas.microsoft.com/office/drawing/2014/main" id="{BBA2F758-132E-0678-7F35-DF88E5567F97}"/>
              </a:ext>
            </a:extLst>
          </p:cNvPr>
          <p:cNvPicPr>
            <a:picLocks noChangeAspect="1"/>
          </p:cNvPicPr>
          <p:nvPr/>
        </p:nvPicPr>
        <p:blipFill rotWithShape="1">
          <a:blip r:embed="rId3"/>
          <a:srcRect l="674" t="72997" r="60606" b="6262"/>
          <a:stretch/>
        </p:blipFill>
        <p:spPr>
          <a:xfrm>
            <a:off x="555504" y="3786909"/>
            <a:ext cx="7515077" cy="2515919"/>
          </a:xfrm>
          <a:prstGeom prst="rect">
            <a:avLst/>
          </a:prstGeom>
        </p:spPr>
      </p:pic>
      <p:sp>
        <p:nvSpPr>
          <p:cNvPr id="11" name="Content Placeholder 2">
            <a:extLst>
              <a:ext uri="{FF2B5EF4-FFF2-40B4-BE49-F238E27FC236}">
                <a16:creationId xmlns:a16="http://schemas.microsoft.com/office/drawing/2014/main" id="{503C15B4-B9AD-D5B7-B9DB-61110814AEFC}"/>
              </a:ext>
            </a:extLst>
          </p:cNvPr>
          <p:cNvSpPr>
            <a:spLocks noGrp="1"/>
          </p:cNvSpPr>
          <p:nvPr>
            <p:ph idx="1"/>
          </p:nvPr>
        </p:nvSpPr>
        <p:spPr>
          <a:xfrm>
            <a:off x="77584" y="1325563"/>
            <a:ext cx="7666177" cy="1745527"/>
          </a:xfrm>
        </p:spPr>
        <p:txBody>
          <a:bodyPr>
            <a:normAutofit/>
          </a:bodyPr>
          <a:lstStyle/>
          <a:p>
            <a:pPr algn="l" rtl="0"/>
            <a:r>
              <a:rPr lang="en-US" sz="2400" dirty="0">
                <a:latin typeface="Alef" panose="00000500000000000000" pitchFamily="2" charset="-79"/>
                <a:cs typeface="Alef" panose="00000500000000000000" pitchFamily="2" charset="-79"/>
              </a:rPr>
              <a:t>Bring data to </a:t>
            </a:r>
            <a:r>
              <a:rPr lang="en-US" sz="2400" b="1" dirty="0">
                <a:latin typeface="Alef" panose="00000500000000000000" pitchFamily="2" charset="-79"/>
                <a:cs typeface="Alef" panose="00000500000000000000" pitchFamily="2" charset="-79"/>
              </a:rPr>
              <a:t>long format</a:t>
            </a:r>
            <a:r>
              <a:rPr lang="en-US" sz="2400" dirty="0">
                <a:latin typeface="Alef" panose="00000500000000000000" pitchFamily="2" charset="-79"/>
                <a:cs typeface="Alef" panose="00000500000000000000" pitchFamily="2" charset="-79"/>
              </a:rPr>
              <a:t> (each </a:t>
            </a:r>
            <a:r>
              <a:rPr lang="en-US" sz="2400" i="1" dirty="0">
                <a:latin typeface="Alef" panose="00000500000000000000" pitchFamily="2" charset="-79"/>
                <a:cs typeface="Alef" panose="00000500000000000000" pitchFamily="2" charset="-79"/>
              </a:rPr>
              <a:t>observation</a:t>
            </a:r>
            <a:r>
              <a:rPr lang="en-US" sz="2400" dirty="0">
                <a:latin typeface="Alef" panose="00000500000000000000" pitchFamily="2" charset="-79"/>
                <a:cs typeface="Alef" panose="00000500000000000000" pitchFamily="2" charset="-79"/>
              </a:rPr>
              <a:t> - one row):</a:t>
            </a:r>
          </a:p>
          <a:p>
            <a:pPr lvl="1" algn="l" rtl="0"/>
            <a:r>
              <a:rPr lang="en-US" sz="1800" dirty="0">
                <a:latin typeface="Alef" panose="00000500000000000000" pitchFamily="2" charset="-79"/>
                <a:cs typeface="Alef" panose="00000500000000000000" pitchFamily="2" charset="-79"/>
              </a:rPr>
              <a:t>Dependent variable in one variable (as a numeric).</a:t>
            </a:r>
          </a:p>
          <a:p>
            <a:pPr lvl="1" algn="l" rtl="0"/>
            <a:r>
              <a:rPr lang="en-US" sz="1800" dirty="0">
                <a:latin typeface="Alef" panose="00000500000000000000" pitchFamily="2" charset="-79"/>
                <a:cs typeface="Alef" panose="00000500000000000000" pitchFamily="2" charset="-79"/>
              </a:rPr>
              <a:t>Independent variable in another (as a factor).</a:t>
            </a:r>
          </a:p>
          <a:p>
            <a:pPr lvl="1" algn="l" rtl="0"/>
            <a:r>
              <a:rPr lang="en-US" sz="1800" dirty="0">
                <a:latin typeface="Alef" panose="00000500000000000000" pitchFamily="2" charset="-79"/>
                <a:cs typeface="Alef" panose="00000500000000000000" pitchFamily="2" charset="-79"/>
              </a:rPr>
              <a:t>“grouping variable” (e.g., </a:t>
            </a:r>
            <a:r>
              <a:rPr lang="en-US" sz="1800" dirty="0" err="1">
                <a:latin typeface="Alef" panose="00000500000000000000" pitchFamily="2" charset="-79"/>
                <a:cs typeface="Alef" panose="00000500000000000000" pitchFamily="2" charset="-79"/>
              </a:rPr>
              <a:t>participant_id</a:t>
            </a:r>
            <a:r>
              <a:rPr lang="en-US" sz="1800" dirty="0">
                <a:latin typeface="Alef" panose="00000500000000000000" pitchFamily="2" charset="-79"/>
                <a:cs typeface="Alef" panose="00000500000000000000" pitchFamily="2" charset="-79"/>
              </a:rPr>
              <a:t>) in another (as a factor)</a:t>
            </a:r>
          </a:p>
          <a:p>
            <a:pPr marL="0" indent="0" algn="l" rtl="0">
              <a:buNone/>
            </a:pPr>
            <a:endParaRPr lang="en-US" sz="2400" b="1" dirty="0">
              <a:latin typeface="Alef" panose="00000500000000000000" pitchFamily="2" charset="-79"/>
              <a:cs typeface="Alef" panose="00000500000000000000" pitchFamily="2" charset="-79"/>
            </a:endParaRPr>
          </a:p>
          <a:p>
            <a:pPr algn="l" rtl="0"/>
            <a:endParaRPr lang="en-US" sz="2400" b="1" dirty="0">
              <a:latin typeface="Alef" panose="00000500000000000000" pitchFamily="2" charset="-79"/>
              <a:cs typeface="Alef" panose="00000500000000000000" pitchFamily="2" charset="-79"/>
            </a:endParaRPr>
          </a:p>
          <a:p>
            <a:pPr algn="l" rtl="0"/>
            <a:endParaRPr lang="en-US" sz="2400" b="1" dirty="0">
              <a:latin typeface="Alef" panose="00000500000000000000" pitchFamily="2" charset="-79"/>
              <a:cs typeface="Alef" panose="00000500000000000000" pitchFamily="2" charset="-79"/>
            </a:endParaRPr>
          </a:p>
          <a:p>
            <a:pPr marL="0" indent="0" algn="l" rtl="0">
              <a:buNone/>
            </a:pPr>
            <a:endParaRPr lang="en-US" sz="24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41936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968" y="74569"/>
            <a:ext cx="11211560" cy="737282"/>
          </a:xfrm>
        </p:spPr>
        <p:txBody>
          <a:bodyPr/>
          <a:lstStyle/>
          <a:p>
            <a:pPr algn="l" rtl="0"/>
            <a:r>
              <a:rPr lang="en-US" sz="4000" dirty="0">
                <a:latin typeface="Alef" panose="00000500000000000000" pitchFamily="2" charset="-79"/>
                <a:cs typeface="Alef" panose="00000500000000000000" pitchFamily="2" charset="-79"/>
              </a:rPr>
              <a:t>ANOVA: between- vs. within-subject designs</a:t>
            </a:r>
            <a:endParaRPr lang="he-IL" sz="4000" dirty="0">
              <a:latin typeface="Alef" panose="00000500000000000000" pitchFamily="2" charset="-79"/>
              <a:cs typeface="Alef" panose="00000500000000000000" pitchFamily="2" charset="-79"/>
            </a:endParaRPr>
          </a:p>
        </p:txBody>
      </p:sp>
      <p:graphicFrame>
        <p:nvGraphicFramePr>
          <p:cNvPr id="5" name="Table 4">
            <a:extLst>
              <a:ext uri="{FF2B5EF4-FFF2-40B4-BE49-F238E27FC236}">
                <a16:creationId xmlns:a16="http://schemas.microsoft.com/office/drawing/2014/main" id="{37200C05-D307-C4ED-E416-9F07DB965753}"/>
              </a:ext>
            </a:extLst>
          </p:cNvPr>
          <p:cNvGraphicFramePr>
            <a:graphicFrameLocks noGrp="1"/>
          </p:cNvGraphicFramePr>
          <p:nvPr>
            <p:extLst>
              <p:ext uri="{D42A27DB-BD31-4B8C-83A1-F6EECF244321}">
                <p14:modId xmlns:p14="http://schemas.microsoft.com/office/powerpoint/2010/main" val="1036780336"/>
              </p:ext>
            </p:extLst>
          </p:nvPr>
        </p:nvGraphicFramePr>
        <p:xfrm>
          <a:off x="195066" y="1673505"/>
          <a:ext cx="3985048" cy="3513456"/>
        </p:xfrm>
        <a:graphic>
          <a:graphicData uri="http://schemas.openxmlformats.org/drawingml/2006/table">
            <a:tbl>
              <a:tblPr firstRow="1" firstCol="1" bandRow="1">
                <a:tableStyleId>{5940675A-B579-460E-94D1-54222C63F5DA}</a:tableStyleId>
              </a:tblPr>
              <a:tblGrid>
                <a:gridCol w="1327940">
                  <a:extLst>
                    <a:ext uri="{9D8B030D-6E8A-4147-A177-3AD203B41FA5}">
                      <a16:colId xmlns:a16="http://schemas.microsoft.com/office/drawing/2014/main" val="3481621129"/>
                    </a:ext>
                  </a:extLst>
                </a:gridCol>
                <a:gridCol w="1328554">
                  <a:extLst>
                    <a:ext uri="{9D8B030D-6E8A-4147-A177-3AD203B41FA5}">
                      <a16:colId xmlns:a16="http://schemas.microsoft.com/office/drawing/2014/main" val="473962099"/>
                    </a:ext>
                  </a:extLst>
                </a:gridCol>
                <a:gridCol w="1328554">
                  <a:extLst>
                    <a:ext uri="{9D8B030D-6E8A-4147-A177-3AD203B41FA5}">
                      <a16:colId xmlns:a16="http://schemas.microsoft.com/office/drawing/2014/main" val="3991743829"/>
                    </a:ext>
                  </a:extLst>
                </a:gridCol>
              </a:tblGrid>
              <a:tr h="342425">
                <a:tc>
                  <a:txBody>
                    <a:bodyPr/>
                    <a:lstStyle/>
                    <a:p>
                      <a:pPr marL="0" marR="0" algn="ctr" rtl="0">
                        <a:lnSpc>
                          <a:spcPct val="107000"/>
                        </a:lnSpc>
                        <a:spcBef>
                          <a:spcPts val="0"/>
                        </a:spcBef>
                        <a:spcAft>
                          <a:spcPts val="0"/>
                        </a:spcAft>
                      </a:pPr>
                      <a:r>
                        <a:rPr lang="en-US" sz="1600" b="1" dirty="0">
                          <a:effectLst/>
                        </a:rPr>
                        <a:t>RT avg nouns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b="1" dirty="0">
                          <a:effectLst/>
                        </a:rPr>
                        <a:t>RT avg verbs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b="1" dirty="0">
                          <a:effectLst/>
                        </a:rPr>
                        <a:t>RT avg adjectives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33066540"/>
                  </a:ext>
                </a:extLst>
              </a:tr>
              <a:tr h="206036">
                <a:tc>
                  <a:txBody>
                    <a:bodyPr/>
                    <a:lstStyle/>
                    <a:p>
                      <a:pPr marL="0" marR="0" algn="ctr" rtl="0">
                        <a:lnSpc>
                          <a:spcPct val="107000"/>
                        </a:lnSpc>
                        <a:spcBef>
                          <a:spcPts val="0"/>
                        </a:spcBef>
                        <a:spcAft>
                          <a:spcPts val="0"/>
                        </a:spcAft>
                      </a:pPr>
                      <a:r>
                        <a:rPr lang="en-US" sz="1600">
                          <a:effectLst/>
                        </a:rPr>
                        <a:t>600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800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750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52301276"/>
                  </a:ext>
                </a:extLst>
              </a:tr>
              <a:tr h="206036">
                <a:tc>
                  <a:txBody>
                    <a:bodyPr/>
                    <a:lstStyle/>
                    <a:p>
                      <a:pPr marL="0" marR="0" algn="ctr" rtl="0">
                        <a:lnSpc>
                          <a:spcPct val="107000"/>
                        </a:lnSpc>
                        <a:spcBef>
                          <a:spcPts val="0"/>
                        </a:spcBef>
                        <a:spcAft>
                          <a:spcPts val="0"/>
                        </a:spcAft>
                      </a:pPr>
                      <a:r>
                        <a:rPr lang="en-US" sz="1600">
                          <a:effectLst/>
                        </a:rPr>
                        <a:t>530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520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3744165"/>
                  </a:ext>
                </a:extLst>
              </a:tr>
              <a:tr h="206036">
                <a:tc>
                  <a:txBody>
                    <a:bodyPr/>
                    <a:lstStyle/>
                    <a:p>
                      <a:pPr marL="0" marR="0" algn="ctr" rtl="0">
                        <a:lnSpc>
                          <a:spcPct val="107000"/>
                        </a:lnSpc>
                        <a:spcBef>
                          <a:spcPts val="0"/>
                        </a:spcBef>
                        <a:spcAft>
                          <a:spcPts val="0"/>
                        </a:spcAft>
                      </a:pPr>
                      <a:r>
                        <a:rPr lang="en-US" sz="1600">
                          <a:effectLst/>
                        </a:rPr>
                        <a:t>580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700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680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93922156"/>
                  </a:ext>
                </a:extLst>
              </a:tr>
              <a:tr h="206036">
                <a:tc>
                  <a:txBody>
                    <a:bodyPr/>
                    <a:lstStyle/>
                    <a:p>
                      <a:pPr marL="0" marR="0" algn="ctr" rtl="0">
                        <a:lnSpc>
                          <a:spcPct val="107000"/>
                        </a:lnSpc>
                        <a:spcBef>
                          <a:spcPts val="0"/>
                        </a:spcBef>
                        <a:spcAft>
                          <a:spcPts val="0"/>
                        </a:spcAft>
                      </a:pPr>
                      <a:r>
                        <a:rPr lang="en-US" sz="1600">
                          <a:effectLst/>
                        </a:rPr>
                        <a:t>620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91762568"/>
                  </a:ext>
                </a:extLst>
              </a:tr>
              <a:tr h="206036">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600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0194506"/>
                  </a:ext>
                </a:extLst>
              </a:tr>
              <a:tr h="206036">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620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44498162"/>
                  </a:ext>
                </a:extLst>
              </a:tr>
              <a:tr h="206036">
                <a:tc>
                  <a:txBody>
                    <a:bodyPr/>
                    <a:lstStyle/>
                    <a:p>
                      <a:pPr marL="0" marR="0" algn="ctr" rtl="0">
                        <a:lnSpc>
                          <a:spcPct val="107000"/>
                        </a:lnSpc>
                        <a:spcBef>
                          <a:spcPts val="0"/>
                        </a:spcBef>
                        <a:spcAft>
                          <a:spcPts val="0"/>
                        </a:spcAft>
                      </a:pPr>
                      <a:r>
                        <a:rPr lang="en-US" sz="1600">
                          <a:effectLst/>
                        </a:rPr>
                        <a:t>500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450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480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377793"/>
                  </a:ext>
                </a:extLst>
              </a:tr>
              <a:tr h="206036">
                <a:tc>
                  <a:txBody>
                    <a:bodyPr/>
                    <a:lstStyle/>
                    <a:p>
                      <a:pPr marL="0" marR="0" algn="ctr" rtl="0">
                        <a:lnSpc>
                          <a:spcPct val="107000"/>
                        </a:lnSpc>
                        <a:spcBef>
                          <a:spcPts val="0"/>
                        </a:spcBef>
                        <a:spcAft>
                          <a:spcPts val="0"/>
                        </a:spcAft>
                      </a:pPr>
                      <a:r>
                        <a:rPr lang="en-US" sz="1600">
                          <a:effectLst/>
                        </a:rPr>
                        <a:t>610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850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700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58180072"/>
                  </a:ext>
                </a:extLst>
              </a:tr>
              <a:tr h="206036">
                <a:tc>
                  <a:txBody>
                    <a:bodyPr/>
                    <a:lstStyle/>
                    <a:p>
                      <a:pPr marL="0" marR="0" algn="ctr" rtl="0">
                        <a:lnSpc>
                          <a:spcPct val="107000"/>
                        </a:lnSpc>
                        <a:spcBef>
                          <a:spcPts val="0"/>
                        </a:spcBef>
                        <a:spcAft>
                          <a:spcPts val="0"/>
                        </a:spcAft>
                      </a:pPr>
                      <a:r>
                        <a:rPr lang="en-US" sz="1600">
                          <a:effectLst/>
                        </a:rPr>
                        <a:t>590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630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45050530"/>
                  </a:ext>
                </a:extLst>
              </a:tr>
              <a:tr h="206036">
                <a:tc>
                  <a:txBody>
                    <a:bodyPr/>
                    <a:lstStyle/>
                    <a:p>
                      <a:pPr marL="0" marR="0" algn="ctr" rtl="0">
                        <a:lnSpc>
                          <a:spcPct val="107000"/>
                        </a:lnSpc>
                        <a:spcBef>
                          <a:spcPts val="0"/>
                        </a:spcBef>
                        <a:spcAft>
                          <a:spcPts val="0"/>
                        </a:spcAft>
                      </a:pPr>
                      <a:r>
                        <a:rPr lang="en-US" sz="1600">
                          <a:effectLst/>
                        </a:rPr>
                        <a:t>600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630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630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20196207"/>
                  </a:ext>
                </a:extLst>
              </a:tr>
              <a:tr h="435763">
                <a:tc>
                  <a:txBody>
                    <a:bodyPr/>
                    <a:lstStyle/>
                    <a:p>
                      <a:pPr marL="0" marR="0" algn="ctr" rtl="0">
                        <a:lnSpc>
                          <a:spcPct val="107000"/>
                        </a:lnSpc>
                        <a:spcBef>
                          <a:spcPts val="0"/>
                        </a:spcBef>
                        <a:spcAft>
                          <a:spcPts val="0"/>
                        </a:spcAft>
                      </a:pPr>
                      <a:r>
                        <a:rPr lang="en-US" sz="1600" dirty="0">
                          <a:effectLst/>
                        </a:rPr>
                        <a:t>Avg nouns = 593</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Avg verbs = 655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Avg adj’s = 625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02280389"/>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A75B1CB-3DD7-3E3E-2501-49A0F490BB37}"/>
                  </a:ext>
                </a:extLst>
              </p:cNvPr>
              <p:cNvSpPr txBox="1"/>
              <p:nvPr/>
            </p:nvSpPr>
            <p:spPr>
              <a:xfrm>
                <a:off x="7953286" y="993148"/>
                <a:ext cx="3384822" cy="1782347"/>
              </a:xfrm>
              <a:prstGeom prst="rect">
                <a:avLst/>
              </a:prstGeom>
              <a:noFill/>
            </p:spPr>
            <p:txBody>
              <a:bodyPr wrap="square">
                <a:spAutoFit/>
              </a:bodyPr>
              <a:lstStyle/>
              <a:p>
                <a:pPr algn="l" rtl="0"/>
                <a:r>
                  <a:rPr lang="en-US" sz="2000" b="1" dirty="0">
                    <a:latin typeface="Alef" panose="00000500000000000000" pitchFamily="2" charset="-79"/>
                    <a:cs typeface="Alef" panose="00000500000000000000" pitchFamily="2" charset="-79"/>
                  </a:rPr>
                  <a:t>Within-subjects:</a:t>
                </a:r>
              </a:p>
              <a:p>
                <a:pPr algn="l" rtl="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𝐾</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𝐻</m:t>
                          </m:r>
                          <m:r>
                            <a:rPr lang="en-US" i="1">
                              <a:latin typeface="Cambria Math" panose="02040503050406030204" pitchFamily="18" charset="0"/>
                            </a:rPr>
                            <m:t>0</m:t>
                          </m:r>
                        </m:sub>
                      </m:sSub>
                      <m:f>
                        <m:fPr>
                          <m:ctrlPr>
                            <a:rPr lang="en-US" i="1">
                              <a:latin typeface="Cambria Math" panose="02040503050406030204" pitchFamily="18" charset="0"/>
                            </a:rPr>
                          </m:ctrlPr>
                        </m:fPr>
                        <m:num>
                          <m:r>
                            <a:rPr lang="en-US" i="1">
                              <a:latin typeface="Cambria Math" panose="02040503050406030204" pitchFamily="18" charset="0"/>
                            </a:rPr>
                            <m:t>𝑀𝑆𝐵</m:t>
                          </m:r>
                        </m:num>
                        <m:den>
                          <m:r>
                            <a:rPr lang="en-US" i="1">
                              <a:latin typeface="Cambria Math" panose="02040503050406030204" pitchFamily="18" charset="0"/>
                            </a:rPr>
                            <m:t>𝑀𝑆𝑖𝑛𝑡</m:t>
                          </m:r>
                        </m:den>
                      </m:f>
                    </m:oMath>
                  </m:oMathPara>
                </a14:m>
                <a:endParaRPr lang="en-US" i="1" dirty="0">
                  <a:latin typeface="Cambria Math" panose="02040503050406030204" pitchFamily="18" charset="0"/>
                </a:endParaRPr>
              </a:p>
              <a:p>
                <a:pPr algn="l" rtl="0"/>
                <a:endParaRPr lang="en-US" sz="2000" b="0" i="1" dirty="0">
                  <a:latin typeface="Cambria Math" panose="02040503050406030204" pitchFamily="18" charset="0"/>
                  <a:ea typeface="Calibri" panose="020F0502020204030204" pitchFamily="34" charset="0"/>
                  <a:cs typeface="Arial" panose="020B0604020202020204" pitchFamily="34" charset="0"/>
                </a:endParaRPr>
              </a:p>
              <a:p>
                <a:pPr algn="l" rt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libri" panose="020F0502020204030204" pitchFamily="34" charset="0"/>
                          <a:cs typeface="Arial" panose="020B0604020202020204" pitchFamily="34" charset="0"/>
                        </a:rPr>
                        <m:t>𝑆𝑆𝑇</m:t>
                      </m:r>
                      <m:r>
                        <a:rPr lang="en-US" sz="2000" b="0" i="1" smtClean="0">
                          <a:latin typeface="Cambria Math" panose="02040503050406030204" pitchFamily="18" charset="0"/>
                          <a:ea typeface="Calibri" panose="020F0502020204030204" pitchFamily="34" charset="0"/>
                          <a:cs typeface="Arial" panose="020B0604020202020204" pitchFamily="34" charset="0"/>
                        </a:rPr>
                        <m:t>=</m:t>
                      </m:r>
                      <m:r>
                        <a:rPr lang="en-US" sz="2000" b="0" i="1" smtClean="0">
                          <a:latin typeface="Cambria Math" panose="02040503050406030204" pitchFamily="18" charset="0"/>
                          <a:ea typeface="Calibri" panose="020F0502020204030204" pitchFamily="34" charset="0"/>
                          <a:cs typeface="Arial" panose="020B0604020202020204" pitchFamily="34" charset="0"/>
                        </a:rPr>
                        <m:t>𝑆𝑆𝐵</m:t>
                      </m:r>
                      <m:r>
                        <a:rPr lang="en-US" sz="2000" b="0" i="1" smtClean="0">
                          <a:latin typeface="Cambria Math" panose="02040503050406030204" pitchFamily="18" charset="0"/>
                          <a:ea typeface="Calibri" panose="020F0502020204030204" pitchFamily="34" charset="0"/>
                          <a:cs typeface="Arial" panose="020B0604020202020204" pitchFamily="34" charset="0"/>
                        </a:rPr>
                        <m:t>+</m:t>
                      </m:r>
                      <m:r>
                        <a:rPr lang="en-US" sz="2000" b="0" i="1" smtClean="0">
                          <a:latin typeface="Cambria Math" panose="02040503050406030204" pitchFamily="18" charset="0"/>
                          <a:ea typeface="Calibri" panose="020F0502020204030204" pitchFamily="34" charset="0"/>
                          <a:cs typeface="Arial" panose="020B0604020202020204" pitchFamily="34" charset="0"/>
                        </a:rPr>
                        <m:t>𝑆𝑆𝑠</m:t>
                      </m:r>
                      <m:r>
                        <a:rPr lang="en-US" sz="2000" b="0" i="1" smtClean="0">
                          <a:latin typeface="Cambria Math" panose="02040503050406030204" pitchFamily="18" charset="0"/>
                          <a:ea typeface="Calibri" panose="020F0502020204030204" pitchFamily="34" charset="0"/>
                          <a:cs typeface="Arial" panose="020B0604020202020204" pitchFamily="34" charset="0"/>
                        </a:rPr>
                        <m:t>+</m:t>
                      </m:r>
                      <m:r>
                        <a:rPr lang="en-US" sz="2000" b="0" i="1" smtClean="0">
                          <a:latin typeface="Cambria Math" panose="02040503050406030204" pitchFamily="18" charset="0"/>
                          <a:ea typeface="Calibri" panose="020F0502020204030204" pitchFamily="34" charset="0"/>
                          <a:cs typeface="Arial" panose="020B0604020202020204" pitchFamily="34" charset="0"/>
                        </a:rPr>
                        <m:t>𝑆𝑆𝑖𝑛𝑡</m:t>
                      </m:r>
                    </m:oMath>
                  </m:oMathPara>
                </a14:m>
                <a:endParaRPr lang="en-US" sz="2000" b="1" dirty="0">
                  <a:latin typeface="Alef" panose="00000500000000000000" pitchFamily="2" charset="-79"/>
                  <a:cs typeface="Alef" panose="00000500000000000000" pitchFamily="2" charset="-79"/>
                </a:endParaRPr>
              </a:p>
              <a:p>
                <a:pPr algn="l" rtl="0"/>
                <a:endParaRPr lang="en-US" sz="1600" b="1" dirty="0">
                  <a:latin typeface="Alef" panose="00000500000000000000" pitchFamily="2" charset="-79"/>
                  <a:cs typeface="Alef" panose="00000500000000000000" pitchFamily="2" charset="-79"/>
                </a:endParaRPr>
              </a:p>
            </p:txBody>
          </p:sp>
        </mc:Choice>
        <mc:Fallback xmlns="">
          <p:sp>
            <p:nvSpPr>
              <p:cNvPr id="6" name="TextBox 5">
                <a:extLst>
                  <a:ext uri="{FF2B5EF4-FFF2-40B4-BE49-F238E27FC236}">
                    <a16:creationId xmlns:a16="http://schemas.microsoft.com/office/drawing/2014/main" id="{8A75B1CB-3DD7-3E3E-2501-49A0F490BB37}"/>
                  </a:ext>
                </a:extLst>
              </p:cNvPr>
              <p:cNvSpPr txBox="1">
                <a:spLocks noRot="1" noChangeAspect="1" noMove="1" noResize="1" noEditPoints="1" noAdjustHandles="1" noChangeArrowheads="1" noChangeShapeType="1" noTextEdit="1"/>
              </p:cNvSpPr>
              <p:nvPr/>
            </p:nvSpPr>
            <p:spPr>
              <a:xfrm>
                <a:off x="7953286" y="993148"/>
                <a:ext cx="3384822" cy="1782347"/>
              </a:xfrm>
              <a:prstGeom prst="rect">
                <a:avLst/>
              </a:prstGeom>
              <a:blipFill>
                <a:blip r:embed="rId2"/>
                <a:stretch>
                  <a:fillRect l="-1982" t="-20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49C59C1-F546-F11F-3F85-44A02F17BF56}"/>
                  </a:ext>
                </a:extLst>
              </p:cNvPr>
              <p:cNvSpPr txBox="1"/>
              <p:nvPr/>
            </p:nvSpPr>
            <p:spPr>
              <a:xfrm>
                <a:off x="4704459" y="949605"/>
                <a:ext cx="3029485" cy="1840184"/>
              </a:xfrm>
              <a:prstGeom prst="rect">
                <a:avLst/>
              </a:prstGeom>
              <a:noFill/>
            </p:spPr>
            <p:txBody>
              <a:bodyPr wrap="square">
                <a:spAutoFit/>
              </a:bodyPr>
              <a:lstStyle/>
              <a:p>
                <a:pPr algn="l" rtl="0"/>
                <a:r>
                  <a:rPr lang="en-US" sz="2000" b="1" dirty="0">
                    <a:latin typeface="Alef" panose="00000500000000000000" pitchFamily="2" charset="-79"/>
                    <a:cs typeface="Alef" panose="00000500000000000000" pitchFamily="2" charset="-79"/>
                  </a:rPr>
                  <a:t>Between=subject:</a:t>
                </a:r>
                <a:endParaRPr lang="en-US" sz="1600" b="0" i="1" dirty="0">
                  <a:latin typeface="Cambria Math" panose="02040503050406030204" pitchFamily="18" charset="0"/>
                  <a:ea typeface="Calibri" panose="020F0502020204030204" pitchFamily="34" charset="0"/>
                  <a:cs typeface="Arial" panose="020B0604020202020204" pitchFamily="34" charset="0"/>
                </a:endParaRPr>
              </a:p>
              <a:p>
                <a:pPr algn="l" rtl="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b>
                      </m:sSub>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m:t>
                          </m:r>
                        </m:e>
                        <m:sub>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𝐻</m:t>
                              </m:r>
                            </m:e>
                            <m:sub>
                              <m:r>
                                <a:rPr lang="en-US" i="1">
                                  <a:latin typeface="Cambria Math" panose="02040503050406030204" pitchFamily="18" charset="0"/>
                                  <a:cs typeface="Alef" panose="00000500000000000000" pitchFamily="2" charset="-79"/>
                                </a:rPr>
                                <m:t>0</m:t>
                              </m:r>
                            </m:sub>
                          </m:sSub>
                        </m:sub>
                      </m:sSub>
                      <m:f>
                        <m:fPr>
                          <m:ctrlPr>
                            <a:rPr lang="en-US" i="1">
                              <a:latin typeface="Cambria Math" panose="02040503050406030204" pitchFamily="18" charset="0"/>
                            </a:rPr>
                          </m:ctrlPr>
                        </m:fPr>
                        <m:num>
                          <m:r>
                            <a:rPr lang="en-US" i="1">
                              <a:latin typeface="Cambria Math" panose="02040503050406030204" pitchFamily="18" charset="0"/>
                            </a:rPr>
                            <m:t>𝑀𝑆𝐵</m:t>
                          </m:r>
                        </m:num>
                        <m:den>
                          <m:r>
                            <a:rPr lang="en-US" i="1">
                              <a:latin typeface="Cambria Math" panose="02040503050406030204" pitchFamily="18" charset="0"/>
                            </a:rPr>
                            <m:t>𝑀𝑆𝑊</m:t>
                          </m:r>
                        </m:den>
                      </m:f>
                    </m:oMath>
                  </m:oMathPara>
                </a14:m>
                <a:endParaRPr lang="en-US" b="0" i="1" dirty="0">
                  <a:latin typeface="Cambria Math" panose="02040503050406030204" pitchFamily="18" charset="0"/>
                  <a:ea typeface="Calibri" panose="020F0502020204030204" pitchFamily="34" charset="0"/>
                  <a:cs typeface="Arial" panose="020B0604020202020204" pitchFamily="34" charset="0"/>
                </a:endParaRPr>
              </a:p>
              <a:p>
                <a:pPr algn="l" rtl="0"/>
                <a:endParaRPr lang="en-US" sz="2000" b="0" i="1" dirty="0">
                  <a:latin typeface="Cambria Math" panose="02040503050406030204" pitchFamily="18" charset="0"/>
                  <a:ea typeface="Calibri" panose="020F0502020204030204" pitchFamily="34" charset="0"/>
                  <a:cs typeface="Arial" panose="020B0604020202020204" pitchFamily="34" charset="0"/>
                </a:endParaRPr>
              </a:p>
              <a:p>
                <a:pPr algn="l" rt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libri" panose="020F0502020204030204" pitchFamily="34" charset="0"/>
                          <a:cs typeface="Arial" panose="020B0604020202020204" pitchFamily="34" charset="0"/>
                        </a:rPr>
                        <m:t>𝑆𝑆𝑇</m:t>
                      </m:r>
                      <m:r>
                        <a:rPr lang="en-US" sz="2000" b="0" i="1" smtClean="0">
                          <a:latin typeface="Cambria Math" panose="02040503050406030204" pitchFamily="18" charset="0"/>
                          <a:ea typeface="Calibri" panose="020F0502020204030204" pitchFamily="34" charset="0"/>
                          <a:cs typeface="Arial" panose="020B0604020202020204" pitchFamily="34" charset="0"/>
                        </a:rPr>
                        <m:t>=</m:t>
                      </m:r>
                      <m:r>
                        <a:rPr lang="en-US" sz="2000" b="0" i="1" smtClean="0">
                          <a:latin typeface="Cambria Math" panose="02040503050406030204" pitchFamily="18" charset="0"/>
                          <a:ea typeface="Calibri" panose="020F0502020204030204" pitchFamily="34" charset="0"/>
                          <a:cs typeface="Arial" panose="020B0604020202020204" pitchFamily="34" charset="0"/>
                        </a:rPr>
                        <m:t>𝑆𝑆𝐵</m:t>
                      </m:r>
                      <m:r>
                        <a:rPr lang="en-US" sz="2000" b="0" i="1" smtClean="0">
                          <a:latin typeface="Cambria Math" panose="02040503050406030204" pitchFamily="18" charset="0"/>
                          <a:ea typeface="Calibri" panose="020F0502020204030204" pitchFamily="34" charset="0"/>
                          <a:cs typeface="Arial" panose="020B0604020202020204" pitchFamily="34" charset="0"/>
                        </a:rPr>
                        <m:t>+</m:t>
                      </m:r>
                      <m:r>
                        <a:rPr lang="en-US" sz="2000" b="0" i="1" smtClean="0">
                          <a:latin typeface="Cambria Math" panose="02040503050406030204" pitchFamily="18" charset="0"/>
                          <a:ea typeface="Calibri" panose="020F0502020204030204" pitchFamily="34" charset="0"/>
                          <a:cs typeface="Arial" panose="020B0604020202020204" pitchFamily="34" charset="0"/>
                        </a:rPr>
                        <m:t>𝑆𝑆𝑊</m:t>
                      </m:r>
                    </m:oMath>
                  </m:oMathPara>
                </a14:m>
                <a:endParaRPr lang="en-US" sz="2000" b="1" dirty="0">
                  <a:latin typeface="Alef" panose="00000500000000000000" pitchFamily="2" charset="-79"/>
                  <a:cs typeface="Alef" panose="00000500000000000000" pitchFamily="2" charset="-79"/>
                </a:endParaRPr>
              </a:p>
              <a:p>
                <a:pPr algn="l" rtl="0"/>
                <a:endParaRPr lang="en-US" sz="1600" b="1" dirty="0">
                  <a:latin typeface="Alef" panose="00000500000000000000" pitchFamily="2" charset="-79"/>
                  <a:cs typeface="Alef" panose="00000500000000000000" pitchFamily="2" charset="-79"/>
                </a:endParaRPr>
              </a:p>
            </p:txBody>
          </p:sp>
        </mc:Choice>
        <mc:Fallback xmlns="">
          <p:sp>
            <p:nvSpPr>
              <p:cNvPr id="9" name="TextBox 8">
                <a:extLst>
                  <a:ext uri="{FF2B5EF4-FFF2-40B4-BE49-F238E27FC236}">
                    <a16:creationId xmlns:a16="http://schemas.microsoft.com/office/drawing/2014/main" id="{949C59C1-F546-F11F-3F85-44A02F17BF56}"/>
                  </a:ext>
                </a:extLst>
              </p:cNvPr>
              <p:cNvSpPr txBox="1">
                <a:spLocks noRot="1" noChangeAspect="1" noMove="1" noResize="1" noEditPoints="1" noAdjustHandles="1" noChangeArrowheads="1" noChangeShapeType="1" noTextEdit="1"/>
              </p:cNvSpPr>
              <p:nvPr/>
            </p:nvSpPr>
            <p:spPr>
              <a:xfrm>
                <a:off x="4704459" y="949605"/>
                <a:ext cx="3029485" cy="1840184"/>
              </a:xfrm>
              <a:prstGeom prst="rect">
                <a:avLst/>
              </a:prstGeom>
              <a:blipFill>
                <a:blip r:embed="rId3"/>
                <a:stretch>
                  <a:fillRect l="-2213" t="-16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0CEDBDB-E674-205F-EB52-05E538B26BAB}"/>
                  </a:ext>
                </a:extLst>
              </p:cNvPr>
              <p:cNvSpPr txBox="1"/>
              <p:nvPr/>
            </p:nvSpPr>
            <p:spPr>
              <a:xfrm>
                <a:off x="5608327" y="2753425"/>
                <a:ext cx="4541784" cy="1122423"/>
              </a:xfrm>
              <a:prstGeom prst="rect">
                <a:avLst/>
              </a:prstGeom>
              <a:noFill/>
            </p:spPr>
            <p:txBody>
              <a:bodyPr wrap="square">
                <a:spAutoFit/>
              </a:bodyPr>
              <a:lstStyle/>
              <a:p>
                <a:pPr algn="ctr" rtl="0"/>
                <a:r>
                  <a:rPr lang="en-US" sz="2400" b="1" dirty="0">
                    <a:latin typeface="Alef" panose="00000500000000000000" pitchFamily="2" charset="-79"/>
                    <a:cs typeface="Alef" panose="00000500000000000000" pitchFamily="2" charset="-79"/>
                  </a:rPr>
                  <a:t>SSB is the same </a:t>
                </a:r>
              </a:p>
              <a:p>
                <a:pPr algn="ctr" rtl="0"/>
                <a14:m>
                  <m:oMath xmlns:m="http://schemas.openxmlformats.org/officeDocument/2006/math">
                    <m:nary>
                      <m:naryPr>
                        <m:chr m:val="∑"/>
                        <m:ctrlPr>
                          <a:rPr lang="en-US" i="1">
                            <a:latin typeface="Cambria Math" panose="02040503050406030204" pitchFamily="18" charset="0"/>
                            <a:cs typeface="Alef" panose="00000500000000000000" pitchFamily="2" charset="-79"/>
                          </a:rPr>
                        </m:ctrlPr>
                      </m:naryPr>
                      <m:sub>
                        <m:r>
                          <m:rPr>
                            <m:brk m:alnAt="23"/>
                          </m:rPr>
                          <a:rPr lang="en-US" i="1">
                            <a:latin typeface="Cambria Math" panose="02040503050406030204" pitchFamily="18" charset="0"/>
                            <a:cs typeface="Alef" panose="00000500000000000000" pitchFamily="2" charset="-79"/>
                          </a:rPr>
                          <m:t>𝑗</m:t>
                        </m:r>
                        <m:r>
                          <a:rPr lang="en-US" i="1">
                            <a:latin typeface="Cambria Math" panose="02040503050406030204" pitchFamily="18" charset="0"/>
                            <a:cs typeface="Alef" panose="00000500000000000000" pitchFamily="2" charset="-79"/>
                          </a:rPr>
                          <m:t>=</m:t>
                        </m:r>
                        <m:r>
                          <m:rPr>
                            <m:brk m:alnAt="23"/>
                          </m:rPr>
                          <a:rPr lang="en-US" i="1">
                            <a:latin typeface="Cambria Math" panose="02040503050406030204" pitchFamily="18" charset="0"/>
                            <a:cs typeface="Alef" panose="00000500000000000000" pitchFamily="2" charset="-79"/>
                          </a:rPr>
                          <m:t>1</m:t>
                        </m:r>
                      </m:sub>
                      <m:sup>
                        <m:r>
                          <a:rPr lang="en-US" i="1">
                            <a:latin typeface="Cambria Math" panose="02040503050406030204" pitchFamily="18" charset="0"/>
                            <a:cs typeface="Alef" panose="00000500000000000000" pitchFamily="2" charset="-79"/>
                          </a:rPr>
                          <m:t>𝑘</m:t>
                        </m:r>
                      </m:sup>
                      <m:e>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𝑛</m:t>
                            </m:r>
                          </m:e>
                          <m:sub>
                            <m:r>
                              <a:rPr lang="en-US" i="1">
                                <a:latin typeface="Cambria Math" panose="02040503050406030204" pitchFamily="18" charset="0"/>
                                <a:cs typeface="Alef" panose="00000500000000000000" pitchFamily="2" charset="-79"/>
                              </a:rPr>
                              <m:t>𝑗</m:t>
                            </m:r>
                          </m:sub>
                        </m:sSub>
                      </m:e>
                    </m:nary>
                    <m:sSup>
                      <m:sSupPr>
                        <m:ctrlPr>
                          <a:rPr lang="en-US" i="1">
                            <a:latin typeface="Cambria Math" panose="02040503050406030204" pitchFamily="18" charset="0"/>
                            <a:cs typeface="Alef" panose="00000500000000000000" pitchFamily="2" charset="-79"/>
                          </a:rPr>
                        </m:ctrlPr>
                      </m:sSupPr>
                      <m:e>
                        <m:d>
                          <m:dPr>
                            <m:ctrlPr>
                              <a:rPr lang="en-US" i="1">
                                <a:latin typeface="Cambria Math" panose="02040503050406030204" pitchFamily="18" charset="0"/>
                                <a:cs typeface="Alef" panose="00000500000000000000" pitchFamily="2" charset="-79"/>
                              </a:rPr>
                            </m:ctrlPr>
                          </m:dPr>
                          <m:e>
                            <m:sSub>
                              <m:sSubPr>
                                <m:ctrlPr>
                                  <a:rPr lang="en-US" i="1">
                                    <a:latin typeface="Cambria Math" panose="02040503050406030204" pitchFamily="18" charset="0"/>
                                    <a:cs typeface="Alef" panose="00000500000000000000" pitchFamily="2" charset="-79"/>
                                  </a:rPr>
                                </m:ctrlPr>
                              </m:sSubPr>
                              <m:e>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𝑥</m:t>
                                    </m:r>
                                  </m:e>
                                </m:acc>
                              </m:e>
                              <m:sub>
                                <m:r>
                                  <a:rPr lang="en-US" b="0" i="1" smtClean="0">
                                    <a:latin typeface="Cambria Math" panose="02040503050406030204" pitchFamily="18" charset="0"/>
                                    <a:cs typeface="Alef" panose="00000500000000000000" pitchFamily="2" charset="-79"/>
                                  </a:rPr>
                                  <m:t>.</m:t>
                                </m:r>
                                <m:r>
                                  <a:rPr lang="en-US" i="1">
                                    <a:latin typeface="Cambria Math" panose="02040503050406030204" pitchFamily="18" charset="0"/>
                                    <a:cs typeface="Alef" panose="00000500000000000000" pitchFamily="2" charset="-79"/>
                                  </a:rPr>
                                  <m:t>𝑗</m:t>
                                </m:r>
                              </m:sub>
                            </m:sSub>
                            <m:r>
                              <a:rPr lang="en-US" i="1">
                                <a:latin typeface="Cambria Math" panose="02040503050406030204" pitchFamily="18" charset="0"/>
                                <a:cs typeface="Alef" panose="00000500000000000000" pitchFamily="2" charset="-79"/>
                              </a:rPr>
                              <m:t>−</m:t>
                            </m:r>
                            <m:acc>
                              <m:accPr>
                                <m:chr m:val="̅"/>
                                <m:ctrlPr>
                                  <a:rPr lang="en-US" i="1">
                                    <a:latin typeface="Cambria Math" panose="02040503050406030204" pitchFamily="18" charset="0"/>
                                    <a:cs typeface="Alef" panose="00000500000000000000" pitchFamily="2" charset="-79"/>
                                  </a:rPr>
                                </m:ctrlPr>
                              </m:accPr>
                              <m:e>
                                <m:r>
                                  <a:rPr lang="en-US" i="1">
                                    <a:latin typeface="Cambria Math" panose="02040503050406030204" pitchFamily="18" charset="0"/>
                                    <a:cs typeface="Alef" panose="00000500000000000000" pitchFamily="2" charset="-79"/>
                                  </a:rPr>
                                  <m:t>𝑥</m:t>
                                </m:r>
                              </m:e>
                            </m:acc>
                          </m:e>
                        </m:d>
                      </m:e>
                      <m:sup>
                        <m:r>
                          <a:rPr lang="en-US" i="1">
                            <a:latin typeface="Cambria Math" panose="02040503050406030204" pitchFamily="18" charset="0"/>
                            <a:cs typeface="Alef" panose="00000500000000000000" pitchFamily="2" charset="-79"/>
                          </a:rPr>
                          <m:t>2</m:t>
                        </m:r>
                      </m:sup>
                    </m:sSup>
                  </m:oMath>
                </a14:m>
                <a:r>
                  <a:rPr lang="en-US" dirty="0">
                    <a:latin typeface="Alef" panose="00000500000000000000" pitchFamily="2" charset="-79"/>
                    <a:cs typeface="Alef" panose="00000500000000000000" pitchFamily="2" charset="-79"/>
                  </a:rPr>
                  <a:t> same as </a:t>
                </a:r>
                <a14:m>
                  <m:oMath xmlns:m="http://schemas.openxmlformats.org/officeDocument/2006/math">
                    <m:r>
                      <a:rPr lang="en-US" i="1">
                        <a:latin typeface="Cambria Math" panose="02040503050406030204" pitchFamily="18" charset="0"/>
                        <a:ea typeface="Calibri" panose="020F0502020204030204" pitchFamily="34" charset="0"/>
                        <a:cs typeface="Arial" panose="020B0604020202020204" pitchFamily="34" charset="0"/>
                      </a:rPr>
                      <m:t>𝑛</m:t>
                    </m:r>
                    <m:nary>
                      <m:naryPr>
                        <m:chr m:val="∑"/>
                        <m:ctrlPr>
                          <a:rPr lang="en-US" sz="1600" i="1">
                            <a:latin typeface="Cambria Math" panose="02040503050406030204" pitchFamily="18" charset="0"/>
                            <a:cs typeface="Arial" panose="020B0604020202020204" pitchFamily="34" charset="0"/>
                          </a:rPr>
                        </m:ctrlPr>
                      </m:naryPr>
                      <m:sub>
                        <m:r>
                          <a:rPr lang="en-US" i="1">
                            <a:latin typeface="Cambria Math" panose="02040503050406030204" pitchFamily="18" charset="0"/>
                            <a:ea typeface="Calibri" panose="020F0502020204030204" pitchFamily="34" charset="0"/>
                            <a:cs typeface="Arial" panose="020B0604020202020204" pitchFamily="34" charset="0"/>
                          </a:rPr>
                          <m:t>𝑗</m:t>
                        </m:r>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1</m:t>
                        </m:r>
                      </m:sub>
                      <m:sup>
                        <m:r>
                          <a:rPr lang="en-US" i="1">
                            <a:latin typeface="Cambria Math" panose="02040503050406030204" pitchFamily="18" charset="0"/>
                            <a:ea typeface="Calibri" panose="020F0502020204030204" pitchFamily="34" charset="0"/>
                            <a:cs typeface="Arial" panose="020B0604020202020204" pitchFamily="34" charset="0"/>
                          </a:rPr>
                          <m:t>𝐾</m:t>
                        </m:r>
                      </m:sup>
                      <m:e>
                        <m:r>
                          <a:rPr lang="en-US" i="1">
                            <a:latin typeface="Cambria Math" panose="02040503050406030204" pitchFamily="18" charset="0"/>
                            <a:ea typeface="Calibri" panose="020F0502020204030204" pitchFamily="34" charset="0"/>
                            <a:cs typeface="Arial" panose="020B0604020202020204" pitchFamily="34" charset="0"/>
                          </a:rPr>
                          <m:t>(</m:t>
                        </m:r>
                        <m:sSub>
                          <m:sSubPr>
                            <m:ctrlPr>
                              <a:rPr lang="en-US" sz="1600" i="1">
                                <a:latin typeface="Cambria Math" panose="02040503050406030204" pitchFamily="18" charset="0"/>
                                <a:cs typeface="Arial" panose="020B0604020202020204" pitchFamily="34" charset="0"/>
                              </a:rPr>
                            </m:ctrlPr>
                          </m:sSubPr>
                          <m:e>
                            <m:acc>
                              <m:accPr>
                                <m:chr m:val="̄"/>
                                <m:ctrlPr>
                                  <a:rPr lang="en-US" sz="1600" i="1">
                                    <a:latin typeface="Cambria Math" panose="02040503050406030204" pitchFamily="18" charset="0"/>
                                    <a:cs typeface="Arial" panose="020B0604020202020204" pitchFamily="34" charset="0"/>
                                  </a:rPr>
                                </m:ctrlPr>
                              </m:accPr>
                              <m:e>
                                <m:r>
                                  <a:rPr lang="en-US" sz="1600" b="0" i="1" smtClean="0">
                                    <a:latin typeface="Cambria Math" panose="02040503050406030204" pitchFamily="18" charset="0"/>
                                    <a:cs typeface="Arial" panose="020B0604020202020204" pitchFamily="34" charset="0"/>
                                  </a:rPr>
                                  <m:t>𝑥</m:t>
                                </m:r>
                              </m:e>
                            </m:acc>
                          </m:e>
                          <m:sub>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𝑗</m:t>
                            </m:r>
                          </m:sub>
                        </m:sSub>
                        <m:r>
                          <a:rPr lang="en-US" i="1">
                            <a:latin typeface="Cambria Math" panose="02040503050406030204" pitchFamily="18" charset="0"/>
                            <a:ea typeface="Calibri" panose="020F0502020204030204" pitchFamily="34" charset="0"/>
                          </a:rPr>
                          <m:t>−</m:t>
                        </m:r>
                        <m:acc>
                          <m:accPr>
                            <m:chr m:val="̄"/>
                            <m:ctrlPr>
                              <a:rPr lang="en-US" sz="1600" i="1">
                                <a:latin typeface="Cambria Math" panose="02040503050406030204" pitchFamily="18" charset="0"/>
                                <a:cs typeface="Arial" panose="020B0604020202020204" pitchFamily="34" charset="0"/>
                              </a:rPr>
                            </m:ctrlPr>
                          </m:accPr>
                          <m:e>
                            <m:r>
                              <a:rPr lang="en-US" sz="1600" b="0" i="1" smtClean="0">
                                <a:latin typeface="Cambria Math" panose="02040503050406030204" pitchFamily="18" charset="0"/>
                                <a:cs typeface="Arial" panose="020B0604020202020204" pitchFamily="34" charset="0"/>
                              </a:rPr>
                              <m:t>𝑥</m:t>
                            </m:r>
                          </m:e>
                        </m:acc>
                        <m:sSup>
                          <m:sSupPr>
                            <m:ctrlPr>
                              <a:rPr lang="en-US" sz="1600" i="1">
                                <a:latin typeface="Cambria Math" panose="02040503050406030204" pitchFamily="18" charset="0"/>
                                <a:cs typeface="Arial" panose="020B0604020202020204" pitchFamily="34" charset="0"/>
                              </a:rPr>
                            </m:ctrlPr>
                          </m:sSupPr>
                          <m:e>
                            <m:r>
                              <a:rPr lang="en-US" i="1">
                                <a:latin typeface="Cambria Math" panose="02040503050406030204" pitchFamily="18" charset="0"/>
                                <a:ea typeface="Calibri" panose="020F0502020204030204" pitchFamily="34" charset="0"/>
                                <a:cs typeface="Arial" panose="020B0604020202020204" pitchFamily="34" charset="0"/>
                              </a:rPr>
                              <m:t>)</m:t>
                            </m:r>
                          </m:e>
                          <m:sup>
                            <m:r>
                              <a:rPr lang="en-US" i="1">
                                <a:latin typeface="Cambria Math" panose="02040503050406030204" pitchFamily="18" charset="0"/>
                                <a:ea typeface="Calibri" panose="020F0502020204030204" pitchFamily="34" charset="0"/>
                                <a:cs typeface="Arial" panose="020B0604020202020204" pitchFamily="34" charset="0"/>
                              </a:rPr>
                              <m:t>2</m:t>
                            </m:r>
                          </m:sup>
                        </m:sSup>
                      </m:e>
                    </m:nary>
                  </m:oMath>
                </a14:m>
                <a:endParaRPr lang="en-US" dirty="0">
                  <a:latin typeface="Alef" panose="00000500000000000000" pitchFamily="2" charset="-79"/>
                  <a:cs typeface="Alef" panose="00000500000000000000" pitchFamily="2" charset="-79"/>
                </a:endParaRPr>
              </a:p>
              <a:p>
                <a:pPr algn="ctr" rtl="0"/>
                <a:endParaRPr lang="en-US" b="1" dirty="0">
                  <a:latin typeface="Alef" panose="00000500000000000000" pitchFamily="2" charset="-79"/>
                  <a:cs typeface="Alef" panose="00000500000000000000" pitchFamily="2" charset="-79"/>
                </a:endParaRPr>
              </a:p>
            </p:txBody>
          </p:sp>
        </mc:Choice>
        <mc:Fallback xmlns="">
          <p:sp>
            <p:nvSpPr>
              <p:cNvPr id="10" name="TextBox 9">
                <a:extLst>
                  <a:ext uri="{FF2B5EF4-FFF2-40B4-BE49-F238E27FC236}">
                    <a16:creationId xmlns:a16="http://schemas.microsoft.com/office/drawing/2014/main" id="{E0CEDBDB-E674-205F-EB52-05E538B26BAB}"/>
                  </a:ext>
                </a:extLst>
              </p:cNvPr>
              <p:cNvSpPr txBox="1">
                <a:spLocks noRot="1" noChangeAspect="1" noMove="1" noResize="1" noEditPoints="1" noAdjustHandles="1" noChangeArrowheads="1" noChangeShapeType="1" noTextEdit="1"/>
              </p:cNvSpPr>
              <p:nvPr/>
            </p:nvSpPr>
            <p:spPr>
              <a:xfrm>
                <a:off x="5608327" y="2753425"/>
                <a:ext cx="4541784" cy="1122423"/>
              </a:xfrm>
              <a:prstGeom prst="rect">
                <a:avLst/>
              </a:prstGeom>
              <a:blipFill>
                <a:blip r:embed="rId4"/>
                <a:stretch>
                  <a:fillRect l="-5638" t="-4348" b="-3369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05C2FC08-07A1-A3B5-AFD8-8BA5581E63D3}"/>
              </a:ext>
            </a:extLst>
          </p:cNvPr>
          <p:cNvSpPr txBox="1"/>
          <p:nvPr/>
        </p:nvSpPr>
        <p:spPr>
          <a:xfrm>
            <a:off x="5067652" y="3732408"/>
            <a:ext cx="5883377" cy="1015663"/>
          </a:xfrm>
          <a:prstGeom prst="rect">
            <a:avLst/>
          </a:prstGeom>
          <a:noFill/>
        </p:spPr>
        <p:txBody>
          <a:bodyPr wrap="square">
            <a:spAutoFit/>
          </a:bodyPr>
          <a:lstStyle/>
          <a:p>
            <a:pPr algn="ctr" rtl="0"/>
            <a:r>
              <a:rPr lang="en-US" sz="2400" b="1" dirty="0">
                <a:latin typeface="Alef" panose="00000500000000000000" pitchFamily="2" charset="-79"/>
                <a:cs typeface="Alef" panose="00000500000000000000" pitchFamily="2" charset="-79"/>
              </a:rPr>
              <a:t>SSW = SSs + </a:t>
            </a:r>
            <a:r>
              <a:rPr lang="en-US" sz="2400" b="1" dirty="0" err="1">
                <a:latin typeface="Alef" panose="00000500000000000000" pitchFamily="2" charset="-79"/>
                <a:cs typeface="Alef" panose="00000500000000000000" pitchFamily="2" charset="-79"/>
              </a:rPr>
              <a:t>SSint</a:t>
            </a:r>
            <a:endParaRPr lang="en-US" b="1" dirty="0">
              <a:latin typeface="Alef" panose="00000500000000000000" pitchFamily="2" charset="-79"/>
              <a:cs typeface="Alef" panose="00000500000000000000" pitchFamily="2" charset="-79"/>
            </a:endParaRPr>
          </a:p>
          <a:p>
            <a:pPr algn="ctr" rtl="0"/>
            <a:r>
              <a:rPr lang="en-US" dirty="0">
                <a:latin typeface="Alef" panose="00000500000000000000" pitchFamily="2" charset="-79"/>
                <a:cs typeface="Alef" panose="00000500000000000000" pitchFamily="2" charset="-79"/>
              </a:rPr>
              <a:t>(assuming identical data, SST)</a:t>
            </a:r>
          </a:p>
          <a:p>
            <a:pPr algn="ctr" rtl="0"/>
            <a:r>
              <a:rPr lang="en-US" dirty="0">
                <a:latin typeface="Alef" panose="00000500000000000000" pitchFamily="2" charset="-79"/>
                <a:cs typeface="Alef" panose="00000500000000000000" pitchFamily="2" charset="-79"/>
                <a:sym typeface="Wingdings" panose="05000000000000000000" pitchFamily="2" charset="2"/>
              </a:rPr>
              <a:t> Lower error variance (F-denominator), more power</a:t>
            </a:r>
            <a:endParaRPr lang="en-US" dirty="0">
              <a:latin typeface="Alef" panose="00000500000000000000" pitchFamily="2" charset="-79"/>
              <a:cs typeface="Alef" panose="00000500000000000000" pitchFamily="2" charset="-79"/>
            </a:endParaRPr>
          </a:p>
        </p:txBody>
      </p:sp>
      <p:sp>
        <p:nvSpPr>
          <p:cNvPr id="12" name="TextBox 11">
            <a:extLst>
              <a:ext uri="{FF2B5EF4-FFF2-40B4-BE49-F238E27FC236}">
                <a16:creationId xmlns:a16="http://schemas.microsoft.com/office/drawing/2014/main" id="{C1262176-DE00-ECEF-D6D6-B61858EE1C92}"/>
              </a:ext>
            </a:extLst>
          </p:cNvPr>
          <p:cNvSpPr txBox="1"/>
          <p:nvPr/>
        </p:nvSpPr>
        <p:spPr>
          <a:xfrm>
            <a:off x="4902437" y="4808620"/>
            <a:ext cx="6101697" cy="1323439"/>
          </a:xfrm>
          <a:prstGeom prst="rect">
            <a:avLst/>
          </a:prstGeom>
          <a:noFill/>
        </p:spPr>
        <p:txBody>
          <a:bodyPr wrap="square">
            <a:spAutoFit/>
          </a:bodyPr>
          <a:lstStyle/>
          <a:p>
            <a:pPr algn="ctr" rtl="0"/>
            <a:r>
              <a:rPr lang="en-US" sz="2000" b="1" dirty="0">
                <a:latin typeface="Alef" panose="00000500000000000000" pitchFamily="2" charset="-79"/>
                <a:cs typeface="Alef" panose="00000500000000000000" pitchFamily="2" charset="-79"/>
              </a:rPr>
              <a:t>When there’s lots of between-subject variance (i.e., overall individual differences), within-subject designs is effective in reducing error variance, hence having great statistical power.</a:t>
            </a:r>
            <a:endParaRPr lang="en-US" sz="16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33331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968" y="74568"/>
            <a:ext cx="11211560" cy="827011"/>
          </a:xfrm>
        </p:spPr>
        <p:txBody>
          <a:bodyPr/>
          <a:lstStyle/>
          <a:p>
            <a:pPr algn="l" rtl="0"/>
            <a:r>
              <a:rPr lang="en-US" sz="4000" b="1" dirty="0">
                <a:latin typeface="Alef" panose="00000500000000000000" pitchFamily="2" charset="-79"/>
                <a:cs typeface="Alef" panose="00000500000000000000" pitchFamily="2" charset="-79"/>
              </a:rPr>
              <a:t>But</a:t>
            </a:r>
            <a:r>
              <a:rPr lang="en-US" sz="4000" dirty="0">
                <a:latin typeface="Alef" panose="00000500000000000000" pitchFamily="2" charset="-79"/>
                <a:cs typeface="Alef" panose="00000500000000000000" pitchFamily="2" charset="-79"/>
              </a:rPr>
              <a:t>! Sometimes between- is better</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404501" y="1400132"/>
            <a:ext cx="11094720" cy="4556288"/>
          </a:xfrm>
        </p:spPr>
        <p:txBody>
          <a:bodyPr>
            <a:normAutofit/>
          </a:bodyPr>
          <a:lstStyle/>
          <a:p>
            <a:pPr algn="l" rtl="0"/>
            <a:endParaRPr lang="en-US" sz="2000" b="1" dirty="0">
              <a:latin typeface="Alef" panose="00000500000000000000" pitchFamily="2" charset="-79"/>
              <a:cs typeface="Alef" panose="00000500000000000000" pitchFamily="2" charset="-79"/>
            </a:endParaRPr>
          </a:p>
          <a:p>
            <a:pPr marL="0" indent="0" algn="l" rtl="0">
              <a:buNone/>
            </a:pPr>
            <a:endParaRPr lang="en-US" sz="32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7ED27C8D-F09E-A519-24C4-471449B046F4}"/>
                  </a:ext>
                </a:extLst>
              </p:cNvPr>
              <p:cNvSpPr txBox="1">
                <a:spLocks/>
              </p:cNvSpPr>
              <p:nvPr/>
            </p:nvSpPr>
            <p:spPr>
              <a:xfrm>
                <a:off x="316242" y="901580"/>
                <a:ext cx="11588050" cy="5373375"/>
              </a:xfrm>
              <a:prstGeom prst="rect">
                <a:avLst/>
              </a:prstGeom>
            </p:spPr>
            <p:txBody>
              <a:bodyPr vert="horz" lIns="91440" tIns="45720" rIns="91440" bIns="45720" rtlCol="1">
                <a:normAutofit fontScale="92500"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sz="2400" b="1" dirty="0">
                    <a:latin typeface="Alef" panose="00000500000000000000" pitchFamily="2" charset="-79"/>
                    <a:cs typeface="Alef" panose="00000500000000000000" pitchFamily="2" charset="-79"/>
                  </a:rPr>
                  <a:t>Statistical reason: </a:t>
                </a:r>
              </a:p>
              <a:p>
                <a:pPr algn="l" rtl="0"/>
                <a:r>
                  <a:rPr lang="en-US" sz="2000" dirty="0">
                    <a:latin typeface="Alef" panose="00000500000000000000" pitchFamily="2" charset="-79"/>
                    <a:cs typeface="Alef" panose="00000500000000000000" pitchFamily="2" charset="-79"/>
                  </a:rPr>
                  <a:t>A reduction in degrees of freedom in within- vs. between-subject analysis:</a:t>
                </a:r>
              </a:p>
              <a:p>
                <a:pPr marL="0" indent="0" algn="ctr" rtl="0">
                  <a:buNone/>
                </a:pPr>
                <a:r>
                  <a:rPr lang="en-US" sz="2000" dirty="0">
                    <a:latin typeface="Alef" panose="00000500000000000000" pitchFamily="2" charset="-79"/>
                    <a:cs typeface="Alef" panose="00000500000000000000" pitchFamily="2" charset="-79"/>
                  </a:rPr>
                  <a:t>Within: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𝐹</m:t>
                        </m:r>
                      </m:e>
                      <m:sub>
                        <m:r>
                          <a:rPr lang="en-US" sz="2000" i="1">
                            <a:latin typeface="Cambria Math" panose="02040503050406030204" pitchFamily="18" charset="0"/>
                          </a:rPr>
                          <m:t>(</m:t>
                        </m:r>
                        <m:r>
                          <a:rPr lang="en-US" sz="2000" i="1">
                            <a:latin typeface="Cambria Math" panose="02040503050406030204" pitchFamily="18" charset="0"/>
                          </a:rPr>
                          <m:t>𝐾</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𝐾</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1</m:t>
                        </m:r>
                        <m:r>
                          <a:rPr lang="en-US" sz="2000" i="1">
                            <a:latin typeface="Cambria Math" panose="02040503050406030204" pitchFamily="18" charset="0"/>
                          </a:rPr>
                          <m:t>))</m:t>
                        </m:r>
                      </m:sub>
                    </m:s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m:t>
                        </m:r>
                      </m:e>
                      <m:sub>
                        <m:r>
                          <a:rPr lang="en-US" sz="2000" b="0" i="1" smtClean="0">
                            <a:latin typeface="Cambria Math" panose="02040503050406030204" pitchFamily="18" charset="0"/>
                          </a:rPr>
                          <m:t>𝐻</m:t>
                        </m:r>
                        <m:r>
                          <a:rPr lang="en-US" sz="2000" b="0" i="1" smtClean="0">
                            <a:latin typeface="Cambria Math" panose="02040503050406030204" pitchFamily="18" charset="0"/>
                          </a:rPr>
                          <m:t>0</m:t>
                        </m:r>
                      </m:sub>
                    </m:sSub>
                    <m:f>
                      <m:fPr>
                        <m:ctrlPr>
                          <a:rPr lang="en-US" sz="2000" i="1">
                            <a:latin typeface="Cambria Math" panose="02040503050406030204" pitchFamily="18" charset="0"/>
                          </a:rPr>
                        </m:ctrlPr>
                      </m:fPr>
                      <m:num>
                        <m:r>
                          <a:rPr lang="en-US" sz="2000" i="1">
                            <a:latin typeface="Cambria Math" panose="02040503050406030204" pitchFamily="18" charset="0"/>
                          </a:rPr>
                          <m:t>𝑀𝑆𝐵</m:t>
                        </m:r>
                      </m:num>
                      <m:den>
                        <m:r>
                          <a:rPr lang="en-US" sz="2000" i="1">
                            <a:latin typeface="Cambria Math" panose="02040503050406030204" pitchFamily="18" charset="0"/>
                          </a:rPr>
                          <m:t>𝑀𝑆𝑖𝑛𝑡</m:t>
                        </m:r>
                      </m:den>
                    </m:f>
                  </m:oMath>
                </a14:m>
                <a:r>
                  <a:rPr lang="en-US" sz="2000" dirty="0">
                    <a:latin typeface="Alef" panose="00000500000000000000" pitchFamily="2" charset="-79"/>
                    <a:cs typeface="Alef" panose="00000500000000000000" pitchFamily="2" charset="-79"/>
                  </a:rPr>
                  <a:t>                      Between: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𝐹</m:t>
                        </m:r>
                      </m:e>
                      <m:sub>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r>
                          <a:rPr lang="en-US" sz="2000" b="0" i="1" smtClean="0">
                            <a:latin typeface="Cambria Math" panose="02040503050406030204" pitchFamily="18" charset="0"/>
                          </a:rPr>
                          <m:t>1</m:t>
                        </m:r>
                        <m:r>
                          <a:rPr lang="en-US" sz="2000" b="0" i="1" smtClean="0">
                            <a:latin typeface="Cambria Math" panose="02040503050406030204" pitchFamily="18" charset="0"/>
                          </a:rPr>
                          <m:t>, </m:t>
                        </m:r>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0" i="1" smtClean="0">
                            <a:latin typeface="Cambria Math" panose="02040503050406030204" pitchFamily="18" charset="0"/>
                          </a:rPr>
                          <m:t>𝑘</m:t>
                        </m:r>
                        <m:r>
                          <a:rPr lang="en-US" sz="2000" b="0" i="1" smtClean="0">
                            <a:latin typeface="Cambria Math" panose="02040503050406030204" pitchFamily="18" charset="0"/>
                          </a:rPr>
                          <m:t>)</m:t>
                        </m:r>
                      </m:sub>
                    </m:sSub>
                    <m:sSub>
                      <m:sSubPr>
                        <m:ctrlPr>
                          <a:rPr lang="en-US" sz="2000" i="1">
                            <a:latin typeface="Cambria Math" panose="02040503050406030204" pitchFamily="18" charset="0"/>
                            <a:cs typeface="Alef" panose="00000500000000000000" pitchFamily="2" charset="-79"/>
                          </a:rPr>
                        </m:ctrlPr>
                      </m:sSubPr>
                      <m:e>
                        <m:r>
                          <a:rPr lang="en-US" sz="2000" b="0" i="1">
                            <a:latin typeface="Cambria Math" panose="02040503050406030204" pitchFamily="18" charset="0"/>
                            <a:cs typeface="Alef" panose="00000500000000000000" pitchFamily="2" charset="-79"/>
                          </a:rPr>
                          <m:t>=</m:t>
                        </m:r>
                      </m:e>
                      <m:sub>
                        <m:sSub>
                          <m:sSubPr>
                            <m:ctrlPr>
                              <a:rPr lang="en-US" sz="2000" i="1">
                                <a:latin typeface="Cambria Math" panose="02040503050406030204" pitchFamily="18" charset="0"/>
                                <a:cs typeface="Alef" panose="00000500000000000000" pitchFamily="2" charset="-79"/>
                              </a:rPr>
                            </m:ctrlPr>
                          </m:sSubPr>
                          <m:e>
                            <m:r>
                              <a:rPr lang="en-US" sz="2000" b="0" i="1">
                                <a:latin typeface="Cambria Math" panose="02040503050406030204" pitchFamily="18" charset="0"/>
                                <a:cs typeface="Alef" panose="00000500000000000000" pitchFamily="2" charset="-79"/>
                              </a:rPr>
                              <m:t>𝐻</m:t>
                            </m:r>
                          </m:e>
                          <m:sub>
                            <m:r>
                              <a:rPr lang="en-US" sz="2000" b="0" i="1">
                                <a:latin typeface="Cambria Math" panose="02040503050406030204" pitchFamily="18" charset="0"/>
                                <a:cs typeface="Alef" panose="00000500000000000000" pitchFamily="2" charset="-79"/>
                              </a:rPr>
                              <m:t>0</m:t>
                            </m:r>
                          </m:sub>
                        </m:sSub>
                      </m:sub>
                    </m:sSub>
                    <m:f>
                      <m:fPr>
                        <m:ctrlPr>
                          <a:rPr lang="en-US" sz="2000" i="1" smtClean="0">
                            <a:latin typeface="Cambria Math" panose="02040503050406030204" pitchFamily="18" charset="0"/>
                          </a:rPr>
                        </m:ctrlPr>
                      </m:fPr>
                      <m:num>
                        <m:r>
                          <a:rPr lang="en-US" sz="2000" b="0" i="1">
                            <a:latin typeface="Cambria Math" panose="02040503050406030204" pitchFamily="18" charset="0"/>
                          </a:rPr>
                          <m:t>𝑀𝑆𝐵</m:t>
                        </m:r>
                      </m:num>
                      <m:den>
                        <m:r>
                          <a:rPr lang="en-US" sz="2000" b="0" i="1" smtClean="0">
                            <a:latin typeface="Cambria Math" panose="02040503050406030204" pitchFamily="18" charset="0"/>
                          </a:rPr>
                          <m:t>𝑀𝑆𝑊</m:t>
                        </m:r>
                      </m:den>
                    </m:f>
                  </m:oMath>
                </a14:m>
                <a:endParaRPr lang="en-US" sz="2400" dirty="0"/>
              </a:p>
              <a:p>
                <a:pPr marL="0" indent="0" algn="l" rtl="0">
                  <a:buNone/>
                </a:pPr>
                <a:endParaRPr lang="en-US" sz="2400" dirty="0">
                  <a:latin typeface="Alef" panose="00000500000000000000" pitchFamily="2" charset="-79"/>
                  <a:cs typeface="Alef" panose="00000500000000000000" pitchFamily="2" charset="-79"/>
                </a:endParaRPr>
              </a:p>
              <a:p>
                <a:pPr marL="0" indent="0" algn="l" rtl="0">
                  <a:buNone/>
                </a:pPr>
                <a:r>
                  <a:rPr lang="en-US" sz="2400" dirty="0">
                    <a:latin typeface="Alef" panose="00000500000000000000" pitchFamily="2" charset="-79"/>
                    <a:cs typeface="Alef" panose="00000500000000000000" pitchFamily="2" charset="-79"/>
                  </a:rPr>
                  <a:t>(much more importantly) </a:t>
                </a:r>
                <a:r>
                  <a:rPr lang="en-US" sz="2400" b="1" dirty="0">
                    <a:latin typeface="Alef" panose="00000500000000000000" pitchFamily="2" charset="-79"/>
                    <a:cs typeface="Alef" panose="00000500000000000000" pitchFamily="2" charset="-79"/>
                  </a:rPr>
                  <a:t>Methodological reason: </a:t>
                </a:r>
              </a:p>
              <a:p>
                <a:pPr algn="l" rtl="0"/>
                <a:r>
                  <a:rPr lang="en-US" sz="2000" b="1" dirty="0">
                    <a:latin typeface="Alef" panose="00000500000000000000" pitchFamily="2" charset="-79"/>
                    <a:cs typeface="Alef" panose="00000500000000000000" pitchFamily="2" charset="-79"/>
                  </a:rPr>
                  <a:t>Within-subject designs are often problematic</a:t>
                </a:r>
                <a:r>
                  <a:rPr lang="en-US" sz="2000" dirty="0">
                    <a:latin typeface="Alef" panose="00000500000000000000" pitchFamily="2" charset="-79"/>
                    <a:cs typeface="Alef" panose="00000500000000000000" pitchFamily="2" charset="-79"/>
                  </a:rPr>
                  <a:t>: order effects (overall improvement/decrease in performance), fatigue, carry-over effect (treatment 1 before 2 </a:t>
                </a:r>
                <a:r>
                  <a:rPr lang="en-US" sz="2000" dirty="0">
                    <a:latin typeface="Times New Roman" panose="02020603050405020304" pitchFamily="18" charset="0"/>
                    <a:cs typeface="Times New Roman" panose="02020603050405020304" pitchFamily="18" charset="0"/>
                  </a:rPr>
                  <a:t>≠ </a:t>
                </a:r>
                <a:r>
                  <a:rPr lang="en-US" sz="2000" dirty="0">
                    <a:latin typeface="Alef" panose="00000500000000000000" pitchFamily="2" charset="-79"/>
                    <a:cs typeface="Alef" panose="00000500000000000000" pitchFamily="2" charset="-79"/>
                  </a:rPr>
                  <a:t>2 before 1).</a:t>
                </a:r>
              </a:p>
              <a:p>
                <a:pPr algn="l" rtl="0"/>
                <a:r>
                  <a:rPr lang="en-US" sz="2000" dirty="0">
                    <a:latin typeface="Alef" panose="00000500000000000000" pitchFamily="2" charset="-79"/>
                    <a:cs typeface="Alef" panose="00000500000000000000" pitchFamily="2" charset="-79"/>
                  </a:rPr>
                  <a:t>At the very least: </a:t>
                </a:r>
                <a:r>
                  <a:rPr lang="en-US" sz="2000" b="1" dirty="0">
                    <a:latin typeface="Alef" panose="00000500000000000000" pitchFamily="2" charset="-79"/>
                    <a:cs typeface="Alef" panose="00000500000000000000" pitchFamily="2" charset="-79"/>
                  </a:rPr>
                  <a:t>counter-balance </a:t>
                </a:r>
                <a:r>
                  <a:rPr lang="en-US" sz="2000" dirty="0">
                    <a:latin typeface="Alef" panose="00000500000000000000" pitchFamily="2" charset="-79"/>
                    <a:cs typeface="Alef" panose="00000500000000000000" pitchFamily="2" charset="-79"/>
                  </a:rPr>
                  <a:t>order of conditions</a:t>
                </a:r>
              </a:p>
              <a:p>
                <a:pPr lvl="1" algn="l" rtl="0"/>
                <a:r>
                  <a:rPr lang="en-US" sz="1900" dirty="0">
                    <a:latin typeface="Alef" panose="00000500000000000000" pitchFamily="2" charset="-79"/>
                    <a:cs typeface="Alef" panose="00000500000000000000" pitchFamily="2" charset="-79"/>
                  </a:rPr>
                  <a:t>Otherwise, the observed effect may be the result of an order effect.</a:t>
                </a:r>
              </a:p>
              <a:p>
                <a:pPr algn="l" rtl="0"/>
                <a:r>
                  <a:rPr lang="en-US" sz="1900" dirty="0">
                    <a:latin typeface="Alef" panose="00000500000000000000" pitchFamily="2" charset="-79"/>
                    <a:cs typeface="Alef" panose="00000500000000000000" pitchFamily="2" charset="-79"/>
                  </a:rPr>
                  <a:t>Still: </a:t>
                </a:r>
                <a:r>
                  <a:rPr lang="en-US" sz="1900" b="1" dirty="0">
                    <a:latin typeface="Alef" panose="00000500000000000000" pitchFamily="2" charset="-79"/>
                    <a:cs typeface="Alef" panose="00000500000000000000" pitchFamily="2" charset="-79"/>
                  </a:rPr>
                  <a:t>the effect of repeated administrations may potentially increase noise</a:t>
                </a:r>
                <a:r>
                  <a:rPr lang="en-US" sz="1900" dirty="0">
                    <a:latin typeface="Alef" panose="00000500000000000000" pitchFamily="2" charset="-79"/>
                    <a:cs typeface="Alef" panose="00000500000000000000" pitchFamily="2" charset="-79"/>
                  </a:rPr>
                  <a:t>/</a:t>
                </a:r>
                <a:r>
                  <a:rPr lang="en-US" sz="1900" b="1" dirty="0">
                    <a:latin typeface="Alef" panose="00000500000000000000" pitchFamily="2" charset="-79"/>
                    <a:cs typeface="Alef" panose="00000500000000000000" pitchFamily="2" charset="-79"/>
                  </a:rPr>
                  <a:t>error variance </a:t>
                </a:r>
                <a:r>
                  <a:rPr lang="en-US" sz="1900" dirty="0">
                    <a:latin typeface="Alef" panose="00000500000000000000" pitchFamily="2" charset="-79"/>
                    <a:cs typeface="Alef" panose="00000500000000000000" pitchFamily="2" charset="-79"/>
                  </a:rPr>
                  <a:t>(statistically, </a:t>
                </a:r>
                <a:r>
                  <a:rPr lang="en-US" sz="1900" dirty="0" err="1">
                    <a:latin typeface="Alef" panose="00000500000000000000" pitchFamily="2" charset="-79"/>
                    <a:cs typeface="Alef" panose="00000500000000000000" pitchFamily="2" charset="-79"/>
                  </a:rPr>
                  <a:t>SSint</a:t>
                </a:r>
                <a:r>
                  <a:rPr lang="en-US" sz="1900" dirty="0">
                    <a:latin typeface="Alef" panose="00000500000000000000" pitchFamily="2" charset="-79"/>
                    <a:cs typeface="Alef" panose="00000500000000000000" pitchFamily="2" charset="-79"/>
                  </a:rPr>
                  <a:t>), hence might decrease statistical power.</a:t>
                </a:r>
              </a:p>
              <a:p>
                <a:pPr algn="l" rtl="0"/>
                <a:endParaRPr lang="en-US" sz="1800" dirty="0">
                  <a:latin typeface="Alef" panose="00000500000000000000" pitchFamily="2" charset="-79"/>
                  <a:cs typeface="Alef" panose="00000500000000000000" pitchFamily="2" charset="-79"/>
                </a:endParaRPr>
              </a:p>
              <a:p>
                <a:pPr algn="l" rtl="0"/>
                <a:endParaRPr lang="en-US" sz="1800" dirty="0">
                  <a:latin typeface="Alef" panose="00000500000000000000" pitchFamily="2" charset="-79"/>
                  <a:cs typeface="Alef" panose="00000500000000000000" pitchFamily="2" charset="-79"/>
                </a:endParaRPr>
              </a:p>
              <a:p>
                <a:pPr marL="0" indent="0" algn="l" rtl="0">
                  <a:buNone/>
                </a:pPr>
                <a:r>
                  <a:rPr lang="en-US" sz="2400" dirty="0">
                    <a:solidFill>
                      <a:schemeClr val="accent1">
                        <a:lumMod val="75000"/>
                      </a:schemeClr>
                    </a:solidFill>
                    <a:latin typeface="Alef" panose="00000500000000000000" pitchFamily="2" charset="-79"/>
                    <a:cs typeface="Alef" panose="00000500000000000000" pitchFamily="2" charset="-79"/>
                    <a:sym typeface="Wingdings" panose="05000000000000000000" pitchFamily="2" charset="2"/>
                  </a:rPr>
                  <a:t> </a:t>
                </a:r>
                <a:r>
                  <a:rPr lang="en-US" sz="2400" b="1" dirty="0">
                    <a:solidFill>
                      <a:schemeClr val="accent1">
                        <a:lumMod val="75000"/>
                      </a:schemeClr>
                    </a:solidFill>
                    <a:latin typeface="Alef" panose="00000500000000000000" pitchFamily="2" charset="-79"/>
                    <a:cs typeface="Alef" panose="00000500000000000000" pitchFamily="2" charset="-79"/>
                    <a:sym typeface="Wingdings" panose="05000000000000000000" pitchFamily="2" charset="2"/>
                  </a:rPr>
                  <a:t>Choosing between vs. within-subject design</a:t>
                </a:r>
                <a:r>
                  <a:rPr lang="en-US" sz="2400" dirty="0">
                    <a:solidFill>
                      <a:schemeClr val="accent1">
                        <a:lumMod val="75000"/>
                      </a:schemeClr>
                    </a:solidFill>
                    <a:latin typeface="Alef" panose="00000500000000000000" pitchFamily="2" charset="-79"/>
                    <a:cs typeface="Alef" panose="00000500000000000000" pitchFamily="2" charset="-79"/>
                    <a:sym typeface="Wingdings" panose="05000000000000000000" pitchFamily="2" charset="2"/>
                  </a:rPr>
                  <a:t>: Finding a balance between expected overall individual differences (more variance supports within-subject) and extent of impact of repeated administration (greater impact supports between-subject). </a:t>
                </a:r>
                <a:endParaRPr lang="en-US" sz="2400" dirty="0">
                  <a:solidFill>
                    <a:schemeClr val="accent1">
                      <a:lumMod val="75000"/>
                    </a:schemeClr>
                  </a:solidFill>
                  <a:latin typeface="Alef" panose="00000500000000000000" pitchFamily="2" charset="-79"/>
                  <a:cs typeface="Alef" panose="00000500000000000000" pitchFamily="2" charset="-79"/>
                </a:endParaRPr>
              </a:p>
              <a:p>
                <a:pPr algn="l" rtl="0"/>
                <a:endParaRPr lang="en-US" sz="1800" dirty="0">
                  <a:latin typeface="Alef" panose="00000500000000000000" pitchFamily="2" charset="-79"/>
                  <a:cs typeface="Alef" panose="00000500000000000000" pitchFamily="2" charset="-79"/>
                </a:endParaRPr>
              </a:p>
            </p:txBody>
          </p:sp>
        </mc:Choice>
        <mc:Fallback xmlns="">
          <p:sp>
            <p:nvSpPr>
              <p:cNvPr id="4" name="Content Placeholder 2">
                <a:extLst>
                  <a:ext uri="{FF2B5EF4-FFF2-40B4-BE49-F238E27FC236}">
                    <a16:creationId xmlns:a16="http://schemas.microsoft.com/office/drawing/2014/main" id="{7ED27C8D-F09E-A519-24C4-471449B046F4}"/>
                  </a:ext>
                </a:extLst>
              </p:cNvPr>
              <p:cNvSpPr txBox="1">
                <a:spLocks noRot="1" noChangeAspect="1" noMove="1" noResize="1" noEditPoints="1" noAdjustHandles="1" noChangeArrowheads="1" noChangeShapeType="1" noTextEdit="1"/>
              </p:cNvSpPr>
              <p:nvPr/>
            </p:nvSpPr>
            <p:spPr>
              <a:xfrm>
                <a:off x="316242" y="901580"/>
                <a:ext cx="11588050" cy="5373375"/>
              </a:xfrm>
              <a:prstGeom prst="rect">
                <a:avLst/>
              </a:prstGeom>
              <a:blipFill>
                <a:blip r:embed="rId2"/>
                <a:stretch>
                  <a:fillRect l="-684" t="-1703" b="-2384"/>
                </a:stretch>
              </a:blipFill>
            </p:spPr>
            <p:txBody>
              <a:bodyPr/>
              <a:lstStyle/>
              <a:p>
                <a:r>
                  <a:rPr lang="en-US">
                    <a:noFill/>
                  </a:rPr>
                  <a:t> </a:t>
                </a:r>
              </a:p>
            </p:txBody>
          </p:sp>
        </mc:Fallback>
      </mc:AlternateContent>
    </p:spTree>
    <p:extLst>
      <p:ext uri="{BB962C8B-B14F-4D97-AF65-F5344CB8AC3E}">
        <p14:creationId xmlns:p14="http://schemas.microsoft.com/office/powerpoint/2010/main" val="2926470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968" y="74568"/>
            <a:ext cx="11211560" cy="1325563"/>
          </a:xfrm>
        </p:spPr>
        <p:txBody>
          <a:bodyPr/>
          <a:lstStyle/>
          <a:p>
            <a:pPr algn="l" rtl="0"/>
            <a:r>
              <a:rPr lang="en-US" sz="4000" dirty="0">
                <a:latin typeface="Alef" panose="00000500000000000000" pitchFamily="2" charset="-79"/>
                <a:cs typeface="Alef" panose="00000500000000000000" pitchFamily="2" charset="-79"/>
              </a:rPr>
              <a:t>ANOVA-RM: assumptions</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04501" y="1264779"/>
                <a:ext cx="11094720" cy="5151184"/>
              </a:xfrm>
            </p:spPr>
            <p:txBody>
              <a:bodyPr>
                <a:normAutofit/>
              </a:bodyPr>
              <a:lstStyle/>
              <a:p>
                <a:pPr marL="0" indent="0" algn="l" rtl="0">
                  <a:buNone/>
                </a:pPr>
                <a:r>
                  <a:rPr lang="en-US" sz="2400" dirty="0">
                    <a:latin typeface="Alef" panose="00000500000000000000" pitchFamily="2" charset="-79"/>
                    <a:cs typeface="Alef" panose="00000500000000000000" pitchFamily="2" charset="-79"/>
                  </a:rPr>
                  <a:t>1. </a:t>
                </a:r>
                <a:r>
                  <a:rPr lang="en-US" sz="2400" b="1" dirty="0">
                    <a:latin typeface="Alef" panose="00000500000000000000" pitchFamily="2" charset="-79"/>
                    <a:cs typeface="Alef" panose="00000500000000000000" pitchFamily="2" charset="-79"/>
                  </a:rPr>
                  <a:t>Random sampling</a:t>
                </a:r>
                <a:r>
                  <a:rPr lang="en-US" sz="2400" dirty="0">
                    <a:latin typeface="Alef" panose="00000500000000000000" pitchFamily="2" charset="-79"/>
                    <a:cs typeface="Alef" panose="00000500000000000000" pitchFamily="2" charset="-79"/>
                  </a:rPr>
                  <a:t>.</a:t>
                </a:r>
              </a:p>
              <a:p>
                <a:pPr marL="0" indent="0" algn="l" rtl="0">
                  <a:buNone/>
                </a:pPr>
                <a:endParaRPr lang="en-US" sz="2400" dirty="0">
                  <a:latin typeface="Alef" panose="00000500000000000000" pitchFamily="2" charset="-79"/>
                  <a:cs typeface="Alef" panose="00000500000000000000" pitchFamily="2" charset="-79"/>
                </a:endParaRPr>
              </a:p>
              <a:p>
                <a:pPr marL="0" indent="0" algn="l" rtl="0">
                  <a:buNone/>
                </a:pPr>
                <a:r>
                  <a:rPr lang="en-US" sz="2400" dirty="0">
                    <a:latin typeface="Alef" panose="00000500000000000000" pitchFamily="2" charset="-79"/>
                    <a:cs typeface="Alef" panose="00000500000000000000" pitchFamily="2" charset="-79"/>
                  </a:rPr>
                  <a:t>2. Variable is </a:t>
                </a:r>
                <a:r>
                  <a:rPr lang="en-US" sz="2400" b="1" dirty="0">
                    <a:latin typeface="Alef" panose="00000500000000000000" pitchFamily="2" charset="-79"/>
                    <a:cs typeface="Alef" panose="00000500000000000000" pitchFamily="2" charset="-79"/>
                  </a:rPr>
                  <a:t>normally distributed</a:t>
                </a:r>
                <a:r>
                  <a:rPr lang="en-US" sz="2400" dirty="0">
                    <a:latin typeface="Alef" panose="00000500000000000000" pitchFamily="2" charset="-79"/>
                    <a:cs typeface="Alef" panose="00000500000000000000" pitchFamily="2" charset="-79"/>
                  </a:rPr>
                  <a:t>.</a:t>
                </a:r>
              </a:p>
              <a:p>
                <a:pPr marL="0" indent="0" algn="l" rtl="0">
                  <a:buNone/>
                </a:pPr>
                <a:endParaRPr lang="en-US" sz="2400" dirty="0">
                  <a:latin typeface="Alef" panose="00000500000000000000" pitchFamily="2" charset="-79"/>
                  <a:cs typeface="Alef" panose="00000500000000000000" pitchFamily="2" charset="-79"/>
                </a:endParaRPr>
              </a:p>
              <a:p>
                <a:pPr marL="0" indent="0" algn="l" rtl="0">
                  <a:buNone/>
                </a:pPr>
                <a:r>
                  <a:rPr lang="en-US" sz="2400" dirty="0">
                    <a:latin typeface="Alef" panose="00000500000000000000" pitchFamily="2" charset="-79"/>
                    <a:cs typeface="Alef" panose="00000500000000000000" pitchFamily="2" charset="-79"/>
                  </a:rPr>
                  <a:t>3. </a:t>
                </a:r>
                <a:r>
                  <a:rPr lang="en-US" sz="2400" b="1" dirty="0">
                    <a:latin typeface="Alef" panose="00000500000000000000" pitchFamily="2" charset="-79"/>
                    <a:cs typeface="Alef" panose="00000500000000000000" pitchFamily="2" charset="-79"/>
                  </a:rPr>
                  <a:t>Sphericity.</a:t>
                </a:r>
              </a:p>
              <a:p>
                <a:pPr lvl="1" algn="l" rtl="0"/>
                <a:r>
                  <a:rPr lang="en-US" sz="2000" dirty="0">
                    <a:latin typeface="Alef" panose="00000500000000000000" pitchFamily="2" charset="-79"/>
                    <a:cs typeface="Alef" panose="00000500000000000000" pitchFamily="2" charset="-79"/>
                  </a:rPr>
                  <a:t>Equivalent to equality of variance in ‘regular’ ANOVA, but on the </a:t>
                </a:r>
                <a:r>
                  <a:rPr lang="en-US" sz="2000" b="1" dirty="0">
                    <a:latin typeface="Alef" panose="00000500000000000000" pitchFamily="2" charset="-79"/>
                    <a:cs typeface="Alef" panose="00000500000000000000" pitchFamily="2" charset="-79"/>
                  </a:rPr>
                  <a:t>variance of the differences</a:t>
                </a:r>
                <a:r>
                  <a:rPr lang="en-US" sz="2000" dirty="0">
                    <a:latin typeface="Alef" panose="00000500000000000000" pitchFamily="2" charset="-79"/>
                    <a:cs typeface="Alef" panose="00000500000000000000" pitchFamily="2" charset="-79"/>
                  </a:rPr>
                  <a:t> between condition pairs (i.e., </a:t>
                </a:r>
                <a14:m>
                  <m:oMath xmlns:m="http://schemas.openxmlformats.org/officeDocument/2006/math">
                    <m:sSubSup>
                      <m:sSubSupPr>
                        <m:ctrlPr>
                          <a:rPr lang="en-US" sz="2000" i="1" smtClean="0">
                            <a:latin typeface="Cambria Math" panose="02040503050406030204" pitchFamily="18" charset="0"/>
                            <a:cs typeface="Alef" panose="00000500000000000000" pitchFamily="2" charset="-79"/>
                          </a:rPr>
                        </m:ctrlPr>
                      </m:sSubSupPr>
                      <m:e>
                        <m:r>
                          <a:rPr lang="en-US" sz="2000" i="1" smtClean="0">
                            <a:latin typeface="Cambria Math" panose="02040503050406030204" pitchFamily="18" charset="0"/>
                            <a:ea typeface="Cambria Math" panose="02040503050406030204" pitchFamily="18" charset="0"/>
                            <a:cs typeface="Alef" panose="00000500000000000000" pitchFamily="2" charset="-79"/>
                          </a:rPr>
                          <m:t>𝜎</m:t>
                        </m:r>
                      </m:e>
                      <m:sub>
                        <m:r>
                          <a:rPr lang="en-US" sz="2000" b="0" i="1" smtClean="0">
                            <a:latin typeface="Cambria Math" panose="02040503050406030204" pitchFamily="18" charset="0"/>
                            <a:cs typeface="Alef" panose="00000500000000000000" pitchFamily="2" charset="-79"/>
                          </a:rPr>
                          <m:t>2</m:t>
                        </m:r>
                        <m:r>
                          <a:rPr lang="en-US" sz="2000" b="0" i="1" smtClean="0">
                            <a:latin typeface="Cambria Math" panose="02040503050406030204" pitchFamily="18" charset="0"/>
                            <a:cs typeface="Alef" panose="00000500000000000000" pitchFamily="2" charset="-79"/>
                          </a:rPr>
                          <m:t>−</m:t>
                        </m:r>
                        <m:r>
                          <a:rPr lang="en-US" sz="2000" b="0" i="1" smtClean="0">
                            <a:latin typeface="Cambria Math" panose="02040503050406030204" pitchFamily="18" charset="0"/>
                            <a:cs typeface="Alef" panose="00000500000000000000" pitchFamily="2" charset="-79"/>
                          </a:rPr>
                          <m:t>1</m:t>
                        </m:r>
                      </m:sub>
                      <m:sup>
                        <m:r>
                          <a:rPr lang="en-US" sz="2000" b="0" i="1" smtClean="0">
                            <a:latin typeface="Cambria Math" panose="02040503050406030204" pitchFamily="18" charset="0"/>
                            <a:cs typeface="Alef" panose="00000500000000000000" pitchFamily="2" charset="-79"/>
                          </a:rPr>
                          <m:t>2</m:t>
                        </m:r>
                      </m:sup>
                    </m:sSubSup>
                    <m:r>
                      <a:rPr lang="en-US" sz="2000" b="0" i="1" smtClean="0">
                        <a:latin typeface="Cambria Math" panose="02040503050406030204" pitchFamily="18" charset="0"/>
                        <a:cs typeface="Alef" panose="00000500000000000000" pitchFamily="2" charset="-79"/>
                      </a:rPr>
                      <m:t>=</m:t>
                    </m:r>
                    <m:sSubSup>
                      <m:sSubSupPr>
                        <m:ctrlPr>
                          <a:rPr lang="en-US" sz="2000" i="1">
                            <a:latin typeface="Cambria Math" panose="02040503050406030204" pitchFamily="18" charset="0"/>
                            <a:cs typeface="Alef" panose="00000500000000000000" pitchFamily="2" charset="-79"/>
                          </a:rPr>
                        </m:ctrlPr>
                      </m:sSubSupPr>
                      <m:e>
                        <m:r>
                          <a:rPr lang="en-US" sz="2000" i="1">
                            <a:latin typeface="Cambria Math" panose="02040503050406030204" pitchFamily="18" charset="0"/>
                            <a:ea typeface="Cambria Math" panose="02040503050406030204" pitchFamily="18" charset="0"/>
                            <a:cs typeface="Alef" panose="00000500000000000000" pitchFamily="2" charset="-79"/>
                          </a:rPr>
                          <m:t>𝜎</m:t>
                        </m:r>
                      </m:e>
                      <m:sub>
                        <m:r>
                          <a:rPr lang="en-US" sz="2000" b="0" i="1" smtClean="0">
                            <a:latin typeface="Cambria Math" panose="02040503050406030204" pitchFamily="18" charset="0"/>
                            <a:cs typeface="Alef" panose="00000500000000000000" pitchFamily="2" charset="-79"/>
                          </a:rPr>
                          <m:t>3</m:t>
                        </m:r>
                        <m:r>
                          <a:rPr lang="en-US" sz="2000" i="1">
                            <a:latin typeface="Cambria Math" panose="02040503050406030204" pitchFamily="18" charset="0"/>
                            <a:cs typeface="Alef" panose="00000500000000000000" pitchFamily="2" charset="-79"/>
                          </a:rPr>
                          <m:t>−</m:t>
                        </m:r>
                        <m:r>
                          <a:rPr lang="en-US" sz="2000" b="0" i="1" smtClean="0">
                            <a:latin typeface="Cambria Math" panose="02040503050406030204" pitchFamily="18" charset="0"/>
                            <a:cs typeface="Alef" panose="00000500000000000000" pitchFamily="2" charset="-79"/>
                          </a:rPr>
                          <m:t>2</m:t>
                        </m:r>
                      </m:sub>
                      <m:sup>
                        <m:r>
                          <a:rPr lang="en-US" sz="2000" i="1">
                            <a:latin typeface="Cambria Math" panose="02040503050406030204" pitchFamily="18" charset="0"/>
                            <a:cs typeface="Alef" panose="00000500000000000000" pitchFamily="2" charset="-79"/>
                          </a:rPr>
                          <m:t>2</m:t>
                        </m:r>
                      </m:sup>
                    </m:sSubSup>
                    <m:r>
                      <a:rPr lang="en-US" sz="2000" b="0" i="1" smtClean="0">
                        <a:latin typeface="Cambria Math" panose="02040503050406030204" pitchFamily="18" charset="0"/>
                        <a:cs typeface="Alef" panose="00000500000000000000" pitchFamily="2" charset="-79"/>
                      </a:rPr>
                      <m:t>=</m:t>
                    </m:r>
                    <m:sSubSup>
                      <m:sSubSupPr>
                        <m:ctrlPr>
                          <a:rPr lang="en-US" sz="2000" i="1">
                            <a:latin typeface="Cambria Math" panose="02040503050406030204" pitchFamily="18" charset="0"/>
                            <a:cs typeface="Alef" panose="00000500000000000000" pitchFamily="2" charset="-79"/>
                          </a:rPr>
                        </m:ctrlPr>
                      </m:sSubSupPr>
                      <m:e>
                        <m:r>
                          <a:rPr lang="en-US" sz="2000" i="1">
                            <a:latin typeface="Cambria Math" panose="02040503050406030204" pitchFamily="18" charset="0"/>
                            <a:ea typeface="Cambria Math" panose="02040503050406030204" pitchFamily="18" charset="0"/>
                            <a:cs typeface="Alef" panose="00000500000000000000" pitchFamily="2" charset="-79"/>
                          </a:rPr>
                          <m:t>𝜎</m:t>
                        </m:r>
                      </m:e>
                      <m:sub>
                        <m:r>
                          <a:rPr lang="en-US" sz="2000" b="0" i="1" smtClean="0">
                            <a:latin typeface="Cambria Math" panose="02040503050406030204" pitchFamily="18" charset="0"/>
                            <a:cs typeface="Alef" panose="00000500000000000000" pitchFamily="2" charset="-79"/>
                          </a:rPr>
                          <m:t>3</m:t>
                        </m:r>
                        <m:r>
                          <a:rPr lang="en-US" sz="2000" i="1">
                            <a:latin typeface="Cambria Math" panose="02040503050406030204" pitchFamily="18" charset="0"/>
                            <a:cs typeface="Alef" panose="00000500000000000000" pitchFamily="2" charset="-79"/>
                          </a:rPr>
                          <m:t>−</m:t>
                        </m:r>
                        <m:r>
                          <a:rPr lang="en-US" sz="2000" i="1">
                            <a:latin typeface="Cambria Math" panose="02040503050406030204" pitchFamily="18" charset="0"/>
                            <a:cs typeface="Alef" panose="00000500000000000000" pitchFamily="2" charset="-79"/>
                          </a:rPr>
                          <m:t>1</m:t>
                        </m:r>
                      </m:sub>
                      <m:sup>
                        <m:r>
                          <a:rPr lang="en-US" sz="2000" i="1">
                            <a:latin typeface="Cambria Math" panose="02040503050406030204" pitchFamily="18" charset="0"/>
                            <a:cs typeface="Alef" panose="00000500000000000000" pitchFamily="2" charset="-79"/>
                          </a:rPr>
                          <m:t>2</m:t>
                        </m:r>
                      </m:sup>
                    </m:sSubSup>
                  </m:oMath>
                </a14:m>
                <a:r>
                  <a:rPr lang="en-US" sz="2000" dirty="0">
                    <a:latin typeface="Alef" panose="00000500000000000000" pitchFamily="2" charset="-79"/>
                    <a:cs typeface="Alef" panose="00000500000000000000" pitchFamily="2" charset="-79"/>
                  </a:rPr>
                  <a:t>, etc.).</a:t>
                </a:r>
              </a:p>
              <a:p>
                <a:pPr lvl="1" algn="l" rtl="0"/>
                <a:r>
                  <a:rPr lang="en-US" sz="2000" dirty="0">
                    <a:latin typeface="Alef" panose="00000500000000000000" pitchFamily="2" charset="-79"/>
                    <a:cs typeface="Alef" panose="00000500000000000000" pitchFamily="2" charset="-79"/>
                  </a:rPr>
                  <a:t>Some corrections exist, but better to use alternative tests.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04501" y="1264779"/>
                <a:ext cx="11094720" cy="5151184"/>
              </a:xfrm>
              <a:blipFill>
                <a:blip r:embed="rId2"/>
                <a:stretch>
                  <a:fillRect l="-824" t="-1420"/>
                </a:stretch>
              </a:blipFill>
            </p:spPr>
            <p:txBody>
              <a:bodyPr/>
              <a:lstStyle/>
              <a:p>
                <a:r>
                  <a:rPr lang="en-US">
                    <a:noFill/>
                  </a:rPr>
                  <a:t> </a:t>
                </a:r>
              </a:p>
            </p:txBody>
          </p:sp>
        </mc:Fallback>
      </mc:AlternateContent>
    </p:spTree>
    <p:extLst>
      <p:ext uri="{BB962C8B-B14F-4D97-AF65-F5344CB8AC3E}">
        <p14:creationId xmlns:p14="http://schemas.microsoft.com/office/powerpoint/2010/main" val="385805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877" y="254586"/>
            <a:ext cx="11211560" cy="827011"/>
          </a:xfrm>
        </p:spPr>
        <p:txBody>
          <a:bodyPr>
            <a:normAutofit fontScale="90000"/>
          </a:bodyPr>
          <a:lstStyle/>
          <a:p>
            <a:pPr algn="l" rtl="0"/>
            <a:r>
              <a:rPr lang="en-US" sz="4000" b="1" dirty="0">
                <a:latin typeface="Alef" panose="00000500000000000000" pitchFamily="2" charset="-79"/>
                <a:cs typeface="Alef" panose="00000500000000000000" pitchFamily="2" charset="-79"/>
              </a:rPr>
              <a:t>Two final notes, and we are done with ANOVAs</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226297" y="1553957"/>
            <a:ext cx="11094720" cy="4556288"/>
          </a:xfrm>
        </p:spPr>
        <p:txBody>
          <a:bodyPr>
            <a:normAutofit/>
          </a:bodyPr>
          <a:lstStyle/>
          <a:p>
            <a:pPr marL="457200" indent="-457200" algn="l" rtl="0">
              <a:buAutoNum type="arabicPeriod"/>
            </a:pPr>
            <a:r>
              <a:rPr lang="en-US" sz="2400" b="1" dirty="0">
                <a:latin typeface="Alef" panose="00000500000000000000" pitchFamily="2" charset="-79"/>
                <a:cs typeface="Alef" panose="00000500000000000000" pitchFamily="2" charset="-79"/>
              </a:rPr>
              <a:t>More ANOVAs, similar idea: </a:t>
            </a:r>
          </a:p>
          <a:p>
            <a:pPr marL="0" indent="0" algn="l" rtl="0">
              <a:buNone/>
            </a:pPr>
            <a:r>
              <a:rPr lang="en-US" sz="2000" dirty="0">
                <a:latin typeface="Alef" panose="00000500000000000000" pitchFamily="2" charset="-79"/>
                <a:cs typeface="Alef" panose="00000500000000000000" pitchFamily="2" charset="-79"/>
              </a:rPr>
              <a:t>Repeated measures </a:t>
            </a:r>
            <a:r>
              <a:rPr lang="en-US" sz="2000" i="1" dirty="0">
                <a:latin typeface="Alef" panose="00000500000000000000" pitchFamily="2" charset="-79"/>
                <a:cs typeface="Alef" panose="00000500000000000000" pitchFamily="2" charset="-79"/>
              </a:rPr>
              <a:t>X</a:t>
            </a:r>
            <a:r>
              <a:rPr lang="en-US" sz="2000" dirty="0">
                <a:latin typeface="Alef" panose="00000500000000000000" pitchFamily="2" charset="-79"/>
                <a:cs typeface="Alef" panose="00000500000000000000" pitchFamily="2" charset="-79"/>
              </a:rPr>
              <a:t>-way ANOVA (same idea).</a:t>
            </a:r>
          </a:p>
          <a:p>
            <a:pPr marL="0" indent="0" algn="l" rtl="0">
              <a:buNone/>
            </a:pPr>
            <a:r>
              <a:rPr lang="en-US" sz="2000" dirty="0">
                <a:latin typeface="Alef" panose="00000500000000000000" pitchFamily="2" charset="-79"/>
                <a:cs typeface="Alef" panose="00000500000000000000" pitchFamily="2" charset="-79"/>
              </a:rPr>
              <a:t>Mixed ANOVA: combine between- and within-subject factors.</a:t>
            </a:r>
          </a:p>
          <a:p>
            <a:pPr lvl="1" algn="l" rtl="0"/>
            <a:r>
              <a:rPr lang="en-US" sz="1800" dirty="0">
                <a:latin typeface="Alef" panose="00000500000000000000" pitchFamily="2" charset="-79"/>
                <a:cs typeface="Alef" panose="00000500000000000000" pitchFamily="2" charset="-79"/>
              </a:rPr>
              <a:t>As always, based on dissection of SST. </a:t>
            </a:r>
          </a:p>
          <a:p>
            <a:pPr lvl="1" algn="l" rtl="0"/>
            <a:r>
              <a:rPr lang="en-US" sz="1800" dirty="0">
                <a:latin typeface="Alef" panose="00000500000000000000" pitchFamily="2" charset="-79"/>
                <a:cs typeface="Alef" panose="00000500000000000000" pitchFamily="2" charset="-79"/>
              </a:rPr>
              <a:t>Useful mostly in specific [balanced] designs.</a:t>
            </a:r>
          </a:p>
          <a:p>
            <a:pPr marL="457200" indent="-457200" algn="l" rtl="0">
              <a:buAutoNum type="arabicPeriod"/>
            </a:pPr>
            <a:endParaRPr lang="en-US" sz="2000" dirty="0">
              <a:latin typeface="Alef" panose="00000500000000000000" pitchFamily="2" charset="-79"/>
              <a:cs typeface="Alef" panose="00000500000000000000" pitchFamily="2" charset="-79"/>
            </a:endParaRPr>
          </a:p>
          <a:p>
            <a:pPr marL="457200" indent="-457200" algn="l" rtl="0">
              <a:buFont typeface="+mj-lt"/>
              <a:buAutoNum type="arabicPeriod" startAt="2"/>
            </a:pPr>
            <a:r>
              <a:rPr lang="en-US" sz="2400" b="1" dirty="0">
                <a:latin typeface="Alef" panose="00000500000000000000" pitchFamily="2" charset="-79"/>
                <a:cs typeface="Alef" panose="00000500000000000000" pitchFamily="2" charset="-79"/>
              </a:rPr>
              <a:t>ANOVA-RM</a:t>
            </a:r>
            <a:r>
              <a:rPr lang="en-US" sz="2400" dirty="0">
                <a:latin typeface="Alef" panose="00000500000000000000" pitchFamily="2" charset="-79"/>
                <a:cs typeface="Alef" panose="00000500000000000000" pitchFamily="2" charset="-79"/>
              </a:rPr>
              <a:t> </a:t>
            </a:r>
            <a:r>
              <a:rPr lang="en-US" sz="2400" b="1" dirty="0">
                <a:latin typeface="Alef" panose="00000500000000000000" pitchFamily="2" charset="-79"/>
                <a:cs typeface="Alef" panose="00000500000000000000" pitchFamily="2" charset="-79"/>
              </a:rPr>
              <a:t>isn’t good at handling missing values:</a:t>
            </a:r>
          </a:p>
          <a:p>
            <a:pPr marL="0" indent="0" algn="l" rtl="0">
              <a:buNone/>
            </a:pPr>
            <a:r>
              <a:rPr lang="en-US" sz="2000" dirty="0">
                <a:latin typeface="Alef" panose="00000500000000000000" pitchFamily="2" charset="-79"/>
                <a:cs typeface="Alef" panose="00000500000000000000" pitchFamily="2" charset="-79"/>
              </a:rPr>
              <a:t>All participants need to have data from all conditions.</a:t>
            </a:r>
          </a:p>
          <a:p>
            <a:pPr marL="0" indent="0" algn="l" rtl="0">
              <a:buNone/>
            </a:pPr>
            <a:endParaRPr lang="en-US" sz="2000" dirty="0">
              <a:latin typeface="Alef" panose="00000500000000000000" pitchFamily="2" charset="-79"/>
              <a:cs typeface="Alef" panose="00000500000000000000" pitchFamily="2" charset="-79"/>
            </a:endParaRPr>
          </a:p>
          <a:p>
            <a:pPr marL="0" indent="0" algn="l" rtl="0">
              <a:buNone/>
            </a:pPr>
            <a:r>
              <a:rPr lang="en-US" sz="2000" i="1" dirty="0">
                <a:latin typeface="Alef" panose="00000500000000000000" pitchFamily="2" charset="-79"/>
                <a:cs typeface="Alef" panose="00000500000000000000" pitchFamily="2" charset="-79"/>
              </a:rPr>
              <a:t>(The solution to this issue (and more): mixed-effect models. Only ~3 meetings away.)</a:t>
            </a:r>
          </a:p>
          <a:p>
            <a:pPr marL="0" indent="0" algn="l" rtl="0">
              <a:buNone/>
            </a:pPr>
            <a:endParaRPr lang="en-US" sz="2000" dirty="0">
              <a:latin typeface="Alef" panose="00000500000000000000" pitchFamily="2" charset="-79"/>
              <a:cs typeface="Alef" panose="00000500000000000000" pitchFamily="2" charset="-79"/>
            </a:endParaRPr>
          </a:p>
          <a:p>
            <a:pPr marL="0" indent="0" algn="l" rtl="0">
              <a:buNone/>
            </a:pPr>
            <a:endParaRPr lang="en-US" sz="2000" dirty="0">
              <a:latin typeface="Alef" panose="00000500000000000000" pitchFamily="2" charset="-79"/>
              <a:cs typeface="Alef" panose="00000500000000000000" pitchFamily="2" charset="-79"/>
            </a:endParaRPr>
          </a:p>
          <a:p>
            <a:pPr marL="457200" indent="-457200" algn="l" rtl="0">
              <a:buAutoNum type="arabicPeriod" startAt="2"/>
            </a:pPr>
            <a:endParaRPr lang="en-US" sz="2000" b="1"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23387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Pearson correlation and simple linear regression</a:t>
            </a:r>
            <a:br>
              <a:rPr lang="en-US" sz="4800" b="1" dirty="0">
                <a:latin typeface="Alef" panose="00000500000000000000" pitchFamily="2" charset="-79"/>
                <a:cs typeface="Alef" panose="00000500000000000000" pitchFamily="2" charset="-79"/>
              </a:rPr>
            </a:br>
            <a:r>
              <a:rPr lang="en-US" sz="2000" dirty="0">
                <a:latin typeface="Alef" panose="00000500000000000000" pitchFamily="2" charset="-79"/>
                <a:cs typeface="Alef" panose="00000500000000000000" pitchFamily="2" charset="-79"/>
              </a:rPr>
              <a:t>continuous predictors, finally!</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3974438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E5E57-A43F-AB9F-B478-DA834CC13ED9}"/>
              </a:ext>
            </a:extLst>
          </p:cNvPr>
          <p:cNvSpPr>
            <a:spLocks noGrp="1"/>
          </p:cNvSpPr>
          <p:nvPr>
            <p:ph type="title"/>
          </p:nvPr>
        </p:nvSpPr>
        <p:spPr>
          <a:xfrm>
            <a:off x="315686" y="365125"/>
            <a:ext cx="11038114" cy="1325563"/>
          </a:xfrm>
        </p:spPr>
        <p:txBody>
          <a:bodyPr/>
          <a:lstStyle/>
          <a:p>
            <a:pPr algn="l" rtl="0"/>
            <a:r>
              <a:rPr lang="en-US" sz="4400" dirty="0">
                <a:latin typeface="Alef" panose="00000500000000000000" pitchFamily="2" charset="-79"/>
                <a:cs typeface="Alef" panose="00000500000000000000" pitchFamily="2" charset="-79"/>
              </a:rPr>
              <a:t>Where are we, and where are we going?</a:t>
            </a:r>
            <a:endParaRPr lang="en-US" dirty="0"/>
          </a:p>
        </p:txBody>
      </p:sp>
      <p:sp>
        <p:nvSpPr>
          <p:cNvPr id="3" name="Content Placeholder 2">
            <a:extLst>
              <a:ext uri="{FF2B5EF4-FFF2-40B4-BE49-F238E27FC236}">
                <a16:creationId xmlns:a16="http://schemas.microsoft.com/office/drawing/2014/main" id="{67D3B5D0-F8A2-43AF-6244-BCFC9A2B493B}"/>
              </a:ext>
            </a:extLst>
          </p:cNvPr>
          <p:cNvSpPr>
            <a:spLocks noGrp="1"/>
          </p:cNvSpPr>
          <p:nvPr>
            <p:ph idx="1"/>
          </p:nvPr>
        </p:nvSpPr>
        <p:spPr>
          <a:xfrm>
            <a:off x="315686" y="1825625"/>
            <a:ext cx="11038114" cy="4351338"/>
          </a:xfrm>
        </p:spPr>
        <p:txBody>
          <a:bodyPr>
            <a:normAutofit fontScale="92500"/>
          </a:bodyPr>
          <a:lstStyle/>
          <a:p>
            <a:pPr algn="l" rtl="0"/>
            <a:r>
              <a:rPr lang="en-US" b="1" dirty="0">
                <a:latin typeface="Alef" panose="00000500000000000000" pitchFamily="2" charset="-79"/>
                <a:cs typeface="Alef" panose="00000500000000000000" pitchFamily="2" charset="-79"/>
              </a:rPr>
              <a:t>All tests so far: </a:t>
            </a:r>
          </a:p>
          <a:p>
            <a:pPr lvl="1" algn="l" rtl="0"/>
            <a:r>
              <a:rPr lang="en-US" dirty="0">
                <a:latin typeface="Alef" panose="00000500000000000000" pitchFamily="2" charset="-79"/>
                <a:cs typeface="Alef" panose="00000500000000000000" pitchFamily="2" charset="-79"/>
              </a:rPr>
              <a:t>Independent variable(s) (IV; predictors): </a:t>
            </a:r>
            <a:r>
              <a:rPr lang="en-US" b="1" dirty="0">
                <a:latin typeface="Alef" panose="00000500000000000000" pitchFamily="2" charset="-79"/>
                <a:cs typeface="Alef" panose="00000500000000000000" pitchFamily="2" charset="-79"/>
              </a:rPr>
              <a:t>categorical</a:t>
            </a:r>
            <a:r>
              <a:rPr lang="en-US" dirty="0">
                <a:latin typeface="Alef" panose="00000500000000000000" pitchFamily="2" charset="-79"/>
                <a:cs typeface="Alef" panose="00000500000000000000" pitchFamily="2" charset="-79"/>
              </a:rPr>
              <a:t>.  </a:t>
            </a:r>
          </a:p>
          <a:p>
            <a:pPr lvl="1" algn="l" rtl="0"/>
            <a:r>
              <a:rPr lang="en-US" dirty="0">
                <a:latin typeface="Alef" panose="00000500000000000000" pitchFamily="2" charset="-79"/>
                <a:cs typeface="Alef" panose="00000500000000000000" pitchFamily="2" charset="-79"/>
              </a:rPr>
              <a:t>Dependent variables (DV; outcome): </a:t>
            </a:r>
            <a:r>
              <a:rPr lang="en-US" b="1" dirty="0">
                <a:latin typeface="Alef" panose="00000500000000000000" pitchFamily="2" charset="-79"/>
                <a:cs typeface="Alef" panose="00000500000000000000" pitchFamily="2" charset="-79"/>
              </a:rPr>
              <a:t>numeric/continuous</a:t>
            </a:r>
            <a:r>
              <a:rPr lang="en-US" dirty="0">
                <a:latin typeface="Alef" panose="00000500000000000000" pitchFamily="2" charset="-79"/>
                <a:cs typeface="Alef" panose="00000500000000000000" pitchFamily="2" charset="-79"/>
              </a:rPr>
              <a:t>.</a:t>
            </a:r>
          </a:p>
          <a:p>
            <a:pPr lvl="1" algn="l" rtl="0"/>
            <a:endParaRPr lang="en-US" dirty="0">
              <a:latin typeface="Alef" panose="00000500000000000000" pitchFamily="2" charset="-79"/>
              <a:cs typeface="Alef" panose="00000500000000000000" pitchFamily="2" charset="-79"/>
            </a:endParaRPr>
          </a:p>
          <a:p>
            <a:pPr algn="l" rtl="0"/>
            <a:r>
              <a:rPr lang="en-US" b="1" dirty="0">
                <a:latin typeface="Alef" panose="00000500000000000000" pitchFamily="2" charset="-79"/>
                <a:cs typeface="Alef" panose="00000500000000000000" pitchFamily="2" charset="-79"/>
              </a:rPr>
              <a:t>The goal of the next ~6 meetings</a:t>
            </a:r>
            <a:r>
              <a:rPr lang="en-US" dirty="0">
                <a:latin typeface="Alef" panose="00000500000000000000" pitchFamily="2" charset="-79"/>
                <a:cs typeface="Alef" panose="00000500000000000000" pitchFamily="2" charset="-79"/>
              </a:rPr>
              <a:t>: more flexible analytical methods</a:t>
            </a:r>
          </a:p>
          <a:p>
            <a:pPr lvl="1" algn="l" rtl="0"/>
            <a:r>
              <a:rPr lang="en-US" dirty="0">
                <a:latin typeface="Alef" panose="00000500000000000000" pitchFamily="2" charset="-79"/>
                <a:cs typeface="Alef" panose="00000500000000000000" pitchFamily="2" charset="-79"/>
              </a:rPr>
              <a:t>(Most of) today: one continuous DV, one continuous IV (</a:t>
            </a:r>
            <a:r>
              <a:rPr lang="en-US" b="1" dirty="0">
                <a:latin typeface="Alef" panose="00000500000000000000" pitchFamily="2" charset="-79"/>
                <a:cs typeface="Alef" panose="00000500000000000000" pitchFamily="2" charset="-79"/>
              </a:rPr>
              <a:t>correlation, simple linear regression</a:t>
            </a:r>
            <a:r>
              <a:rPr lang="en-US" dirty="0">
                <a:latin typeface="Alef" panose="00000500000000000000" pitchFamily="2" charset="-79"/>
                <a:cs typeface="Alef" panose="00000500000000000000" pitchFamily="2" charset="-79"/>
              </a:rPr>
              <a:t>).</a:t>
            </a:r>
          </a:p>
          <a:p>
            <a:pPr lvl="1" algn="l" rtl="0"/>
            <a:r>
              <a:rPr lang="en-US" dirty="0">
                <a:latin typeface="Alef" panose="00000500000000000000" pitchFamily="2" charset="-79"/>
                <a:cs typeface="Alef" panose="00000500000000000000" pitchFamily="2" charset="-79"/>
              </a:rPr>
              <a:t>After that: multiple continuous IV, multiple continuous </a:t>
            </a:r>
            <a:r>
              <a:rPr lang="en-US" i="1" dirty="0">
                <a:latin typeface="Alef" panose="00000500000000000000" pitchFamily="2" charset="-79"/>
                <a:cs typeface="Alef" panose="00000500000000000000" pitchFamily="2" charset="-79"/>
              </a:rPr>
              <a:t>and </a:t>
            </a:r>
            <a:r>
              <a:rPr lang="en-US" dirty="0">
                <a:latin typeface="Alef" panose="00000500000000000000" pitchFamily="2" charset="-79"/>
                <a:cs typeface="Alef" panose="00000500000000000000" pitchFamily="2" charset="-79"/>
              </a:rPr>
              <a:t>categorical IVs (and controls), multiple continuous </a:t>
            </a:r>
            <a:r>
              <a:rPr lang="en-US" i="1" dirty="0">
                <a:latin typeface="Alef" panose="00000500000000000000" pitchFamily="2" charset="-79"/>
                <a:cs typeface="Alef" panose="00000500000000000000" pitchFamily="2" charset="-79"/>
              </a:rPr>
              <a:t>and </a:t>
            </a:r>
            <a:r>
              <a:rPr lang="en-US" dirty="0">
                <a:latin typeface="Alef" panose="00000500000000000000" pitchFamily="2" charset="-79"/>
                <a:cs typeface="Alef" panose="00000500000000000000" pitchFamily="2" charset="-79"/>
              </a:rPr>
              <a:t>categorical IV </a:t>
            </a:r>
            <a:r>
              <a:rPr lang="en-US" i="1" dirty="0">
                <a:latin typeface="Alef" panose="00000500000000000000" pitchFamily="2" charset="-79"/>
                <a:cs typeface="Alef" panose="00000500000000000000" pitchFamily="2" charset="-79"/>
              </a:rPr>
              <a:t>and </a:t>
            </a:r>
            <a:r>
              <a:rPr lang="en-US" dirty="0">
                <a:latin typeface="Alef" panose="00000500000000000000" pitchFamily="2" charset="-79"/>
                <a:cs typeface="Alef" panose="00000500000000000000" pitchFamily="2" charset="-79"/>
              </a:rPr>
              <a:t>categorical DV… </a:t>
            </a:r>
            <a:r>
              <a:rPr lang="en-US" b="1" dirty="0">
                <a:latin typeface="Alef" panose="00000500000000000000" pitchFamily="2" charset="-79"/>
                <a:cs typeface="Alef" panose="00000500000000000000" pitchFamily="2" charset="-79"/>
              </a:rPr>
              <a:t>(multiple linear regression and generalized linear regression)</a:t>
            </a:r>
            <a:r>
              <a:rPr lang="en-US" dirty="0">
                <a:latin typeface="Alef" panose="00000500000000000000" pitchFamily="2" charset="-79"/>
                <a:cs typeface="Alef" panose="00000500000000000000" pitchFamily="2" charset="-79"/>
              </a:rPr>
              <a:t>.</a:t>
            </a:r>
          </a:p>
          <a:p>
            <a:pPr lvl="1" algn="l" rtl="0"/>
            <a:r>
              <a:rPr lang="en-US" dirty="0">
                <a:latin typeface="Alef" panose="00000500000000000000" pitchFamily="2" charset="-79"/>
                <a:cs typeface="Alef" panose="00000500000000000000" pitchFamily="2" charset="-79"/>
              </a:rPr>
              <a:t>After that: even more flexibility, dependencies in data structure </a:t>
            </a:r>
            <a:r>
              <a:rPr lang="en-US" b="1" dirty="0">
                <a:latin typeface="Alef" panose="00000500000000000000" pitchFamily="2" charset="-79"/>
                <a:cs typeface="Alef" panose="00000500000000000000" pitchFamily="2" charset="-79"/>
              </a:rPr>
              <a:t>(linear and generalized mixed-effect models).</a:t>
            </a:r>
            <a:endParaRPr lang="en-US" dirty="0">
              <a:latin typeface="Alef" panose="00000500000000000000" pitchFamily="2" charset="-79"/>
              <a:cs typeface="Alef" panose="00000500000000000000" pitchFamily="2" charset="-79"/>
            </a:endParaRPr>
          </a:p>
          <a:p>
            <a:pPr marL="0" indent="0" algn="l" rtl="0">
              <a:buNone/>
            </a:pPr>
            <a:endParaRPr lang="en-US" sz="3200" dirty="0"/>
          </a:p>
        </p:txBody>
      </p:sp>
    </p:spTree>
    <p:extLst>
      <p:ext uri="{BB962C8B-B14F-4D97-AF65-F5344CB8AC3E}">
        <p14:creationId xmlns:p14="http://schemas.microsoft.com/office/powerpoint/2010/main" val="38871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5"/>
            <a:ext cx="11211560" cy="1325563"/>
          </a:xfrm>
        </p:spPr>
        <p:txBody>
          <a:bodyPr/>
          <a:lstStyle/>
          <a:p>
            <a:pPr algn="l" rtl="0"/>
            <a:r>
              <a:rPr lang="en-US" sz="4000" dirty="0">
                <a:latin typeface="Alef" panose="00000500000000000000" pitchFamily="2" charset="-79"/>
                <a:cs typeface="Alef" panose="00000500000000000000" pitchFamily="2" charset="-79"/>
              </a:rPr>
              <a:t>An example: Numeric IV, numeric DV.</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AA1A3C2-C384-1A23-5765-D510B4367141}"/>
                  </a:ext>
                </a:extLst>
              </p:cNvPr>
              <p:cNvGraphicFramePr>
                <a:graphicFrameLocks noGrp="1"/>
              </p:cNvGraphicFramePr>
              <p:nvPr>
                <p:extLst>
                  <p:ext uri="{D42A27DB-BD31-4B8C-83A1-F6EECF244321}">
                    <p14:modId xmlns:p14="http://schemas.microsoft.com/office/powerpoint/2010/main" val="3840553138"/>
                  </p:ext>
                </p:extLst>
              </p:nvPr>
            </p:nvGraphicFramePr>
            <p:xfrm>
              <a:off x="329746" y="1344195"/>
              <a:ext cx="3817711" cy="3793863"/>
            </p:xfrm>
            <a:graphic>
              <a:graphicData uri="http://schemas.openxmlformats.org/drawingml/2006/table">
                <a:tbl>
                  <a:tblPr firstRow="1" firstCol="1" bandRow="1">
                    <a:tableStyleId>{5940675A-B579-460E-94D1-54222C63F5DA}</a:tableStyleId>
                  </a:tblPr>
                  <a:tblGrid>
                    <a:gridCol w="1787465">
                      <a:extLst>
                        <a:ext uri="{9D8B030D-6E8A-4147-A177-3AD203B41FA5}">
                          <a16:colId xmlns:a16="http://schemas.microsoft.com/office/drawing/2014/main" val="2095830442"/>
                        </a:ext>
                      </a:extLst>
                    </a:gridCol>
                    <a:gridCol w="2030246">
                      <a:extLst>
                        <a:ext uri="{9D8B030D-6E8A-4147-A177-3AD203B41FA5}">
                          <a16:colId xmlns:a16="http://schemas.microsoft.com/office/drawing/2014/main" val="3910812057"/>
                        </a:ext>
                      </a:extLst>
                    </a:gridCol>
                  </a:tblGrid>
                  <a:tr h="322397">
                    <a:tc>
                      <a:txBody>
                        <a:bodyPr/>
                        <a:lstStyle/>
                        <a:p>
                          <a:pPr marL="0" marR="0" algn="ctr" rtl="0">
                            <a:lnSpc>
                              <a:spcPct val="107000"/>
                            </a:lnSpc>
                            <a:spcBef>
                              <a:spcPts val="0"/>
                            </a:spcBef>
                            <a:spcAft>
                              <a:spcPts val="0"/>
                            </a:spcAft>
                          </a:pPr>
                          <a:r>
                            <a:rPr lang="en-US" sz="2000" b="1" dirty="0">
                              <a:effectLst/>
                            </a:rPr>
                            <a:t>Sport - x</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000" b="1" dirty="0">
                              <a:effectLst/>
                            </a:rPr>
                            <a:t>Happiness - y</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84203397"/>
                      </a:ext>
                    </a:extLst>
                  </a:tr>
                  <a:tr h="307496">
                    <a:tc>
                      <a:txBody>
                        <a:bodyPr/>
                        <a:lstStyle/>
                        <a:p>
                          <a:pPr marL="0" marR="0" algn="ctr" rtl="0">
                            <a:lnSpc>
                              <a:spcPct val="107000"/>
                            </a:lnSpc>
                            <a:spcBef>
                              <a:spcPts val="0"/>
                            </a:spcBef>
                            <a:spcAft>
                              <a:spcPts val="0"/>
                            </a:spcAft>
                          </a:pPr>
                          <a:r>
                            <a:rPr lang="en-US" sz="1600" dirty="0">
                              <a:effectLst/>
                            </a:rPr>
                            <a:t>1.5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7</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0034168"/>
                      </a:ext>
                    </a:extLst>
                  </a:tr>
                  <a:tr h="307496">
                    <a:tc>
                      <a:txBody>
                        <a:bodyPr/>
                        <a:lstStyle/>
                        <a:p>
                          <a:pPr marL="0" marR="0" algn="ctr" rtl="0">
                            <a:lnSpc>
                              <a:spcPct val="107000"/>
                            </a:lnSpc>
                            <a:spcBef>
                              <a:spcPts val="0"/>
                            </a:spcBef>
                            <a:spcAft>
                              <a:spcPts val="0"/>
                            </a:spcAft>
                          </a:pPr>
                          <a:r>
                            <a:rPr lang="en-US" sz="1600" dirty="0">
                              <a:effectLst/>
                            </a:rPr>
                            <a:t>5.5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15</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62600"/>
                      </a:ext>
                    </a:extLst>
                  </a:tr>
                  <a:tr h="307496">
                    <a:tc>
                      <a:txBody>
                        <a:bodyPr/>
                        <a:lstStyle/>
                        <a:p>
                          <a:pPr marL="0" marR="0" algn="ctr" rtl="0">
                            <a:lnSpc>
                              <a:spcPct val="107000"/>
                            </a:lnSpc>
                            <a:spcBef>
                              <a:spcPts val="0"/>
                            </a:spcBef>
                            <a:spcAft>
                              <a:spcPts val="0"/>
                            </a:spcAft>
                          </a:pPr>
                          <a:r>
                            <a:rPr lang="en-US" sz="1600">
                              <a:effectLst/>
                            </a:rPr>
                            <a:t>9</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16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76139435"/>
                      </a:ext>
                    </a:extLst>
                  </a:tr>
                  <a:tr h="307496">
                    <a:tc>
                      <a:txBody>
                        <a:bodyPr/>
                        <a:lstStyle/>
                        <a:p>
                          <a:pPr marL="0" marR="0" algn="ctr" rtl="0">
                            <a:lnSpc>
                              <a:spcPct val="107000"/>
                            </a:lnSpc>
                            <a:spcBef>
                              <a:spcPts val="0"/>
                            </a:spcBef>
                            <a:spcAft>
                              <a:spcPts val="0"/>
                            </a:spcAft>
                          </a:pPr>
                          <a:r>
                            <a:rPr lang="en-US" sz="1600">
                              <a:effectLst/>
                            </a:rPr>
                            <a:t>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225841"/>
                      </a:ext>
                    </a:extLst>
                  </a:tr>
                  <a:tr h="307496">
                    <a:tc>
                      <a:txBody>
                        <a:bodyPr/>
                        <a:lstStyle/>
                        <a:p>
                          <a:pPr marL="0" marR="0" algn="ctr" rtl="0">
                            <a:lnSpc>
                              <a:spcPct val="107000"/>
                            </a:lnSpc>
                            <a:spcBef>
                              <a:spcPts val="0"/>
                            </a:spcBef>
                            <a:spcAft>
                              <a:spcPts val="0"/>
                            </a:spcAft>
                          </a:pPr>
                          <a:r>
                            <a:rPr lang="en-US" sz="1600">
                              <a:effectLst/>
                            </a:rPr>
                            <a:t>12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25</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60562653"/>
                      </a:ext>
                    </a:extLst>
                  </a:tr>
                  <a:tr h="307496">
                    <a:tc>
                      <a:txBody>
                        <a:bodyPr/>
                        <a:lstStyle/>
                        <a:p>
                          <a:pPr marL="0" marR="0" algn="ctr" rtl="0">
                            <a:lnSpc>
                              <a:spcPct val="107000"/>
                            </a:lnSpc>
                            <a:spcBef>
                              <a:spcPts val="0"/>
                            </a:spcBef>
                            <a:spcAft>
                              <a:spcPts val="0"/>
                            </a:spcAft>
                          </a:pPr>
                          <a:r>
                            <a:rPr lang="en-US" sz="1600">
                              <a:effectLst/>
                            </a:rPr>
                            <a:t>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17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19128147"/>
                      </a:ext>
                    </a:extLst>
                  </a:tr>
                  <a:tr h="307496">
                    <a:tc>
                      <a:txBody>
                        <a:bodyPr/>
                        <a:lstStyle/>
                        <a:p>
                          <a:pPr marL="0" marR="0" algn="ctr" rtl="0">
                            <a:lnSpc>
                              <a:spcPct val="107000"/>
                            </a:lnSpc>
                            <a:spcBef>
                              <a:spcPts val="0"/>
                            </a:spcBef>
                            <a:spcAft>
                              <a:spcPts val="0"/>
                            </a:spcAft>
                          </a:pPr>
                          <a:r>
                            <a:rPr lang="en-US" sz="1600">
                              <a:effectLst/>
                            </a:rPr>
                            <a:t>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25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54689525"/>
                      </a:ext>
                    </a:extLst>
                  </a:tr>
                  <a:tr h="307496">
                    <a:tc>
                      <a:txBody>
                        <a:bodyPr/>
                        <a:lstStyle/>
                        <a:p>
                          <a:pPr marL="0" marR="0" algn="ctr" rtl="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22188340"/>
                      </a:ext>
                    </a:extLst>
                  </a:tr>
                  <a:tr h="307496">
                    <a:tc>
                      <a:txBody>
                        <a:bodyPr/>
                        <a:lstStyle/>
                        <a:p>
                          <a:pPr marL="0" marR="0" algn="ctr" rtl="0">
                            <a:lnSpc>
                              <a:spcPct val="107000"/>
                            </a:lnSpc>
                            <a:spcBef>
                              <a:spcPts val="0"/>
                            </a:spcBef>
                            <a:spcAft>
                              <a:spcPts val="0"/>
                            </a:spcAft>
                          </a:pPr>
                          <a:r>
                            <a:rPr lang="en-US" sz="1600">
                              <a:effectLst/>
                            </a:rPr>
                            <a:t>16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26</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4511797"/>
                      </a:ext>
                    </a:extLst>
                  </a:tr>
                  <a:tr h="307496">
                    <a:tc>
                      <a:txBody>
                        <a:bodyPr/>
                        <a:lstStyle/>
                        <a:p>
                          <a:pPr marL="0" marR="0" algn="ctr" rtl="0">
                            <a:lnSpc>
                              <a:spcPct val="107000"/>
                            </a:lnSpc>
                            <a:spcBef>
                              <a:spcPts val="0"/>
                            </a:spcBef>
                            <a:spcAft>
                              <a:spcPts val="0"/>
                            </a:spcAft>
                          </a:pPr>
                          <a:r>
                            <a:rPr lang="en-US" sz="1600">
                              <a:effectLst/>
                            </a:rPr>
                            <a:t>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67516111"/>
                      </a:ext>
                    </a:extLst>
                  </a:tr>
                  <a:tr h="396506">
                    <a:tc>
                      <a:txBody>
                        <a:bodyPr/>
                        <a:lstStyle/>
                        <a:p>
                          <a:pPr marL="0" marR="0" algn="ctr" rtl="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600" i="1">
                                        <a:effectLst/>
                                        <a:latin typeface="Cambria Math" panose="02040503050406030204" pitchFamily="18" charset="0"/>
                                      </a:rPr>
                                    </m:ctrlPr>
                                  </m:accPr>
                                  <m:e>
                                    <m:r>
                                      <a:rPr lang="en-US" sz="1600">
                                        <a:effectLst/>
                                        <a:latin typeface="Cambria Math" panose="02040503050406030204" pitchFamily="18" charset="0"/>
                                      </a:rPr>
                                      <m:t>𝑥</m:t>
                                    </m:r>
                                  </m:e>
                                </m:acc>
                                <m:r>
                                  <a:rPr lang="en-US" sz="1600">
                                    <a:effectLst/>
                                    <a:latin typeface="Cambria Math" panose="02040503050406030204" pitchFamily="18" charset="0"/>
                                  </a:rPr>
                                  <m:t>=</m:t>
                                </m:r>
                                <m:r>
                                  <a:rPr lang="en-US" sz="1600">
                                    <a:effectLst/>
                                    <a:latin typeface="Cambria Math" panose="02040503050406030204" pitchFamily="18" charset="0"/>
                                  </a:rPr>
                                  <m:t>6</m:t>
                                </m:r>
                                <m:r>
                                  <a:rPr lang="en-US" sz="1600">
                                    <a:effectLst/>
                                    <a:latin typeface="Cambria Math" panose="02040503050406030204" pitchFamily="18" charset="0"/>
                                  </a:rPr>
                                  <m:t>.</m:t>
                                </m:r>
                                <m:r>
                                  <a:rPr lang="en-US" sz="1600">
                                    <a:effectLst/>
                                    <a:latin typeface="Cambria Math" panose="02040503050406030204" pitchFamily="18" charset="0"/>
                                  </a:rPr>
                                  <m:t>9</m:t>
                                </m:r>
                                <m:r>
                                  <a:rPr lang="en-US" sz="1600">
                                    <a:effectLst/>
                                    <a:latin typeface="Cambria Math" panose="02040503050406030204" pitchFamily="18" charset="0"/>
                                  </a:rPr>
                                  <m:t>, </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𝑆</m:t>
                                    </m:r>
                                  </m:e>
                                  <m:sub>
                                    <m:r>
                                      <a:rPr lang="en-US" sz="1600">
                                        <a:effectLst/>
                                        <a:latin typeface="Cambria Math" panose="02040503050406030204" pitchFamily="18" charset="0"/>
                                      </a:rPr>
                                      <m:t>𝑥</m:t>
                                    </m:r>
                                  </m:sub>
                                </m:sSub>
                                <m:r>
                                  <a:rPr lang="en-US" sz="1600">
                                    <a:effectLst/>
                                    <a:latin typeface="Cambria Math" panose="02040503050406030204" pitchFamily="18" charset="0"/>
                                  </a:rPr>
                                  <m:t>=</m:t>
                                </m:r>
                                <m:r>
                                  <a:rPr lang="en-US" sz="1600">
                                    <a:effectLst/>
                                    <a:latin typeface="Cambria Math" panose="02040503050406030204" pitchFamily="18" charset="0"/>
                                  </a:rPr>
                                  <m:t>4</m:t>
                                </m:r>
                                <m:r>
                                  <a:rPr lang="en-US" sz="1600">
                                    <a:effectLst/>
                                    <a:latin typeface="Cambria Math" panose="02040503050406030204" pitchFamily="18" charset="0"/>
                                  </a:rPr>
                                  <m:t>.</m:t>
                                </m:r>
                                <m:r>
                                  <a:rPr lang="en-US" sz="1600">
                                    <a:effectLst/>
                                    <a:latin typeface="Cambria Math" panose="02040503050406030204" pitchFamily="18" charset="0"/>
                                  </a:rPr>
                                  <m:t>6</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600" i="1">
                                        <a:effectLst/>
                                        <a:latin typeface="Cambria Math" panose="02040503050406030204" pitchFamily="18" charset="0"/>
                                      </a:rPr>
                                    </m:ctrlPr>
                                  </m:accPr>
                                  <m:e>
                                    <m:r>
                                      <a:rPr lang="en-US" sz="1600">
                                        <a:effectLst/>
                                        <a:latin typeface="Cambria Math" panose="02040503050406030204" pitchFamily="18" charset="0"/>
                                      </a:rPr>
                                      <m:t>𝑦</m:t>
                                    </m:r>
                                  </m:e>
                                </m:acc>
                                <m:r>
                                  <a:rPr lang="en-US" sz="1600">
                                    <a:effectLst/>
                                    <a:latin typeface="Cambria Math" panose="02040503050406030204" pitchFamily="18" charset="0"/>
                                  </a:rPr>
                                  <m:t>=</m:t>
                                </m:r>
                                <m:r>
                                  <a:rPr lang="en-US" sz="1600">
                                    <a:effectLst/>
                                    <a:latin typeface="Cambria Math" panose="02040503050406030204" pitchFamily="18" charset="0"/>
                                  </a:rPr>
                                  <m:t>15</m:t>
                                </m:r>
                                <m:r>
                                  <a:rPr lang="en-US" sz="1600">
                                    <a:effectLst/>
                                    <a:latin typeface="Cambria Math" panose="02040503050406030204" pitchFamily="18" charset="0"/>
                                  </a:rPr>
                                  <m:t>.</m:t>
                                </m:r>
                                <m:r>
                                  <a:rPr lang="en-US" sz="1600">
                                    <a:effectLst/>
                                    <a:latin typeface="Cambria Math" panose="02040503050406030204" pitchFamily="18" charset="0"/>
                                  </a:rPr>
                                  <m:t>2</m:t>
                                </m:r>
                                <m:r>
                                  <a:rPr lang="en-US" sz="1600">
                                    <a:effectLst/>
                                    <a:latin typeface="Cambria Math" panose="02040503050406030204" pitchFamily="18" charset="0"/>
                                  </a:rPr>
                                  <m:t>, </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𝑆</m:t>
                                    </m:r>
                                  </m:e>
                                  <m:sub>
                                    <m:r>
                                      <a:rPr lang="en-US" sz="1600">
                                        <a:effectLst/>
                                        <a:latin typeface="Cambria Math" panose="02040503050406030204" pitchFamily="18" charset="0"/>
                                      </a:rPr>
                                      <m:t>𝑦</m:t>
                                    </m:r>
                                  </m:sub>
                                </m:sSub>
                                <m:r>
                                  <a:rPr lang="en-US" sz="1600">
                                    <a:effectLst/>
                                    <a:latin typeface="Cambria Math" panose="02040503050406030204" pitchFamily="18" charset="0"/>
                                  </a:rPr>
                                  <m:t>=</m:t>
                                </m:r>
                                <m:r>
                                  <a:rPr lang="en-US" sz="1600">
                                    <a:effectLst/>
                                    <a:latin typeface="Cambria Math" panose="02040503050406030204" pitchFamily="18" charset="0"/>
                                  </a:rPr>
                                  <m:t>7</m:t>
                                </m:r>
                                <m:r>
                                  <a:rPr lang="en-US" sz="1600">
                                    <a:effectLst/>
                                    <a:latin typeface="Cambria Math" panose="02040503050406030204" pitchFamily="18" charset="0"/>
                                  </a:rPr>
                                  <m:t>.</m:t>
                                </m:r>
                                <m:r>
                                  <a:rPr lang="en-US" sz="1600">
                                    <a:effectLst/>
                                    <a:latin typeface="Cambria Math" panose="02040503050406030204" pitchFamily="18" charset="0"/>
                                  </a:rPr>
                                  <m:t>72</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59749172"/>
                      </a:ext>
                    </a:extLst>
                  </a:tr>
                </a:tbl>
              </a:graphicData>
            </a:graphic>
          </p:graphicFrame>
        </mc:Choice>
        <mc:Fallback xmlns="">
          <p:graphicFrame>
            <p:nvGraphicFramePr>
              <p:cNvPr id="6" name="Table 5">
                <a:extLst>
                  <a:ext uri="{FF2B5EF4-FFF2-40B4-BE49-F238E27FC236}">
                    <a16:creationId xmlns:a16="http://schemas.microsoft.com/office/drawing/2014/main" id="{5AA1A3C2-C384-1A23-5765-D510B4367141}"/>
                  </a:ext>
                </a:extLst>
              </p:cNvPr>
              <p:cNvGraphicFramePr>
                <a:graphicFrameLocks noGrp="1"/>
              </p:cNvGraphicFramePr>
              <p:nvPr>
                <p:extLst>
                  <p:ext uri="{D42A27DB-BD31-4B8C-83A1-F6EECF244321}">
                    <p14:modId xmlns:p14="http://schemas.microsoft.com/office/powerpoint/2010/main" val="3840553138"/>
                  </p:ext>
                </p:extLst>
              </p:nvPr>
            </p:nvGraphicFramePr>
            <p:xfrm>
              <a:off x="329746" y="1344195"/>
              <a:ext cx="3817711" cy="3793863"/>
            </p:xfrm>
            <a:graphic>
              <a:graphicData uri="http://schemas.openxmlformats.org/drawingml/2006/table">
                <a:tbl>
                  <a:tblPr firstRow="1" firstCol="1" bandRow="1">
                    <a:tableStyleId>{5940675A-B579-460E-94D1-54222C63F5DA}</a:tableStyleId>
                  </a:tblPr>
                  <a:tblGrid>
                    <a:gridCol w="1787465">
                      <a:extLst>
                        <a:ext uri="{9D8B030D-6E8A-4147-A177-3AD203B41FA5}">
                          <a16:colId xmlns:a16="http://schemas.microsoft.com/office/drawing/2014/main" val="2095830442"/>
                        </a:ext>
                      </a:extLst>
                    </a:gridCol>
                    <a:gridCol w="2030246">
                      <a:extLst>
                        <a:ext uri="{9D8B030D-6E8A-4147-A177-3AD203B41FA5}">
                          <a16:colId xmlns:a16="http://schemas.microsoft.com/office/drawing/2014/main" val="3910812057"/>
                        </a:ext>
                      </a:extLst>
                    </a:gridCol>
                  </a:tblGrid>
                  <a:tr h="322397">
                    <a:tc>
                      <a:txBody>
                        <a:bodyPr/>
                        <a:lstStyle/>
                        <a:p>
                          <a:pPr marL="0" marR="0" algn="ctr" rtl="0">
                            <a:lnSpc>
                              <a:spcPct val="107000"/>
                            </a:lnSpc>
                            <a:spcBef>
                              <a:spcPts val="0"/>
                            </a:spcBef>
                            <a:spcAft>
                              <a:spcPts val="0"/>
                            </a:spcAft>
                          </a:pPr>
                          <a:r>
                            <a:rPr lang="en-US" sz="2000" b="1" dirty="0">
                              <a:effectLst/>
                            </a:rPr>
                            <a:t>Sport - x</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2000" b="1" dirty="0">
                              <a:effectLst/>
                            </a:rPr>
                            <a:t>Happiness - y</a:t>
                          </a:r>
                          <a:endParaRPr lang="en-US" sz="2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84203397"/>
                      </a:ext>
                    </a:extLst>
                  </a:tr>
                  <a:tr h="307496">
                    <a:tc>
                      <a:txBody>
                        <a:bodyPr/>
                        <a:lstStyle/>
                        <a:p>
                          <a:pPr marL="0" marR="0" algn="ctr" rtl="0">
                            <a:lnSpc>
                              <a:spcPct val="107000"/>
                            </a:lnSpc>
                            <a:spcBef>
                              <a:spcPts val="0"/>
                            </a:spcBef>
                            <a:spcAft>
                              <a:spcPts val="0"/>
                            </a:spcAft>
                          </a:pPr>
                          <a:r>
                            <a:rPr lang="en-US" sz="1600" dirty="0">
                              <a:effectLst/>
                            </a:rPr>
                            <a:t>1.5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7</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0034168"/>
                      </a:ext>
                    </a:extLst>
                  </a:tr>
                  <a:tr h="307496">
                    <a:tc>
                      <a:txBody>
                        <a:bodyPr/>
                        <a:lstStyle/>
                        <a:p>
                          <a:pPr marL="0" marR="0" algn="ctr" rtl="0">
                            <a:lnSpc>
                              <a:spcPct val="107000"/>
                            </a:lnSpc>
                            <a:spcBef>
                              <a:spcPts val="0"/>
                            </a:spcBef>
                            <a:spcAft>
                              <a:spcPts val="0"/>
                            </a:spcAft>
                          </a:pPr>
                          <a:r>
                            <a:rPr lang="en-US" sz="1600" dirty="0">
                              <a:effectLst/>
                            </a:rPr>
                            <a:t>5.5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15</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62600"/>
                      </a:ext>
                    </a:extLst>
                  </a:tr>
                  <a:tr h="307496">
                    <a:tc>
                      <a:txBody>
                        <a:bodyPr/>
                        <a:lstStyle/>
                        <a:p>
                          <a:pPr marL="0" marR="0" algn="ctr" rtl="0">
                            <a:lnSpc>
                              <a:spcPct val="107000"/>
                            </a:lnSpc>
                            <a:spcBef>
                              <a:spcPts val="0"/>
                            </a:spcBef>
                            <a:spcAft>
                              <a:spcPts val="0"/>
                            </a:spcAft>
                          </a:pPr>
                          <a:r>
                            <a:rPr lang="en-US" sz="1600">
                              <a:effectLst/>
                            </a:rPr>
                            <a:t>9</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16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76139435"/>
                      </a:ext>
                    </a:extLst>
                  </a:tr>
                  <a:tr h="307496">
                    <a:tc>
                      <a:txBody>
                        <a:bodyPr/>
                        <a:lstStyle/>
                        <a:p>
                          <a:pPr marL="0" marR="0" algn="ctr" rtl="0">
                            <a:lnSpc>
                              <a:spcPct val="107000"/>
                            </a:lnSpc>
                            <a:spcBef>
                              <a:spcPts val="0"/>
                            </a:spcBef>
                            <a:spcAft>
                              <a:spcPts val="0"/>
                            </a:spcAft>
                          </a:pPr>
                          <a:r>
                            <a:rPr lang="en-US" sz="1600">
                              <a:effectLst/>
                            </a:rPr>
                            <a:t>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9</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225841"/>
                      </a:ext>
                    </a:extLst>
                  </a:tr>
                  <a:tr h="307496">
                    <a:tc>
                      <a:txBody>
                        <a:bodyPr/>
                        <a:lstStyle/>
                        <a:p>
                          <a:pPr marL="0" marR="0" algn="ctr" rtl="0">
                            <a:lnSpc>
                              <a:spcPct val="107000"/>
                            </a:lnSpc>
                            <a:spcBef>
                              <a:spcPts val="0"/>
                            </a:spcBef>
                            <a:spcAft>
                              <a:spcPts val="0"/>
                            </a:spcAft>
                          </a:pPr>
                          <a:r>
                            <a:rPr lang="en-US" sz="1600">
                              <a:effectLst/>
                            </a:rPr>
                            <a:t>12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25</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60562653"/>
                      </a:ext>
                    </a:extLst>
                  </a:tr>
                  <a:tr h="307496">
                    <a:tc>
                      <a:txBody>
                        <a:bodyPr/>
                        <a:lstStyle/>
                        <a:p>
                          <a:pPr marL="0" marR="0" algn="ctr" rtl="0">
                            <a:lnSpc>
                              <a:spcPct val="107000"/>
                            </a:lnSpc>
                            <a:spcBef>
                              <a:spcPts val="0"/>
                            </a:spcBef>
                            <a:spcAft>
                              <a:spcPts val="0"/>
                            </a:spcAft>
                          </a:pPr>
                          <a:r>
                            <a:rPr lang="en-US" sz="1600">
                              <a:effectLst/>
                            </a:rPr>
                            <a:t>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17</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19128147"/>
                      </a:ext>
                    </a:extLst>
                  </a:tr>
                  <a:tr h="307496">
                    <a:tc>
                      <a:txBody>
                        <a:bodyPr/>
                        <a:lstStyle/>
                        <a:p>
                          <a:pPr marL="0" marR="0" algn="ctr" rtl="0">
                            <a:lnSpc>
                              <a:spcPct val="107000"/>
                            </a:lnSpc>
                            <a:spcBef>
                              <a:spcPts val="0"/>
                            </a:spcBef>
                            <a:spcAft>
                              <a:spcPts val="0"/>
                            </a:spcAft>
                          </a:pPr>
                          <a:r>
                            <a:rPr lang="en-US" sz="1600">
                              <a:effectLst/>
                            </a:rPr>
                            <a:t>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25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54689525"/>
                      </a:ext>
                    </a:extLst>
                  </a:tr>
                  <a:tr h="307496">
                    <a:tc>
                      <a:txBody>
                        <a:bodyPr/>
                        <a:lstStyle/>
                        <a:p>
                          <a:pPr marL="0" marR="0" algn="ctr" rtl="0">
                            <a:lnSpc>
                              <a:spcPct val="107000"/>
                            </a:lnSpc>
                            <a:spcBef>
                              <a:spcPts val="0"/>
                            </a:spcBef>
                            <a:spcAft>
                              <a:spcPts val="0"/>
                            </a:spcAft>
                          </a:pPr>
                          <a:r>
                            <a:rPr lang="en-US" sz="1600">
                              <a:effectLst/>
                            </a:rPr>
                            <a:t>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8</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22188340"/>
                      </a:ext>
                    </a:extLst>
                  </a:tr>
                  <a:tr h="307496">
                    <a:tc>
                      <a:txBody>
                        <a:bodyPr/>
                        <a:lstStyle/>
                        <a:p>
                          <a:pPr marL="0" marR="0" algn="ctr" rtl="0">
                            <a:lnSpc>
                              <a:spcPct val="107000"/>
                            </a:lnSpc>
                            <a:spcBef>
                              <a:spcPts val="0"/>
                            </a:spcBef>
                            <a:spcAft>
                              <a:spcPts val="0"/>
                            </a:spcAft>
                          </a:pPr>
                          <a:r>
                            <a:rPr lang="en-US" sz="1600">
                              <a:effectLst/>
                            </a:rPr>
                            <a:t>16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26</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4511797"/>
                      </a:ext>
                    </a:extLst>
                  </a:tr>
                  <a:tr h="307496">
                    <a:tc>
                      <a:txBody>
                        <a:bodyPr/>
                        <a:lstStyle/>
                        <a:p>
                          <a:pPr marL="0" marR="0" algn="ctr" rtl="0">
                            <a:lnSpc>
                              <a:spcPct val="107000"/>
                            </a:lnSpc>
                            <a:spcBef>
                              <a:spcPts val="0"/>
                            </a:spcBef>
                            <a:spcAft>
                              <a:spcPts val="0"/>
                            </a:spcAft>
                          </a:pPr>
                          <a:r>
                            <a:rPr lang="en-US" sz="1600">
                              <a:effectLst/>
                            </a:rPr>
                            <a:t>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4</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67516111"/>
                      </a:ext>
                    </a:extLst>
                  </a:tr>
                  <a:tr h="396506">
                    <a:tc>
                      <a:txBody>
                        <a:bodyPr/>
                        <a:lstStyle/>
                        <a:p>
                          <a:endParaRPr lang="en-US"/>
                        </a:p>
                      </a:txBody>
                      <a:tcPr marL="68580" marR="68580" marT="0" marB="0" anchor="ctr">
                        <a:blipFill>
                          <a:blip r:embed="rId2"/>
                          <a:stretch>
                            <a:fillRect l="-340" t="-875385" r="-113946" b="-3077"/>
                          </a:stretch>
                        </a:blipFill>
                      </a:tcPr>
                    </a:tc>
                    <a:tc>
                      <a:txBody>
                        <a:bodyPr/>
                        <a:lstStyle/>
                        <a:p>
                          <a:endParaRPr lang="en-US"/>
                        </a:p>
                      </a:txBody>
                      <a:tcPr marL="68580" marR="68580" marT="0" marB="0" anchor="ctr">
                        <a:blipFill>
                          <a:blip r:embed="rId2"/>
                          <a:stretch>
                            <a:fillRect l="-88589" t="-875385" r="-601" b="-3077"/>
                          </a:stretch>
                        </a:blipFill>
                      </a:tcPr>
                    </a:tc>
                    <a:extLst>
                      <a:ext uri="{0D108BD9-81ED-4DB2-BD59-A6C34878D82A}">
                        <a16:rowId xmlns:a16="http://schemas.microsoft.com/office/drawing/2014/main" val="2659749172"/>
                      </a:ext>
                    </a:extLst>
                  </a:tr>
                </a:tbl>
              </a:graphicData>
            </a:graphic>
          </p:graphicFrame>
        </mc:Fallback>
      </mc:AlternateContent>
      <p:pic>
        <p:nvPicPr>
          <p:cNvPr id="4" name="Picture 3">
            <a:extLst>
              <a:ext uri="{FF2B5EF4-FFF2-40B4-BE49-F238E27FC236}">
                <a16:creationId xmlns:a16="http://schemas.microsoft.com/office/drawing/2014/main" id="{20BF6870-D441-0EDA-9371-672449925C7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281039" y="1210145"/>
            <a:ext cx="4838344" cy="4147152"/>
          </a:xfrm>
          <a:prstGeom prst="rect">
            <a:avLst/>
          </a:prstGeom>
        </p:spPr>
      </p:pic>
    </p:spTree>
    <p:extLst>
      <p:ext uri="{BB962C8B-B14F-4D97-AF65-F5344CB8AC3E}">
        <p14:creationId xmlns:p14="http://schemas.microsoft.com/office/powerpoint/2010/main" val="804087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365125"/>
            <a:ext cx="11211560" cy="1325563"/>
          </a:xfrm>
        </p:spPr>
        <p:txBody>
          <a:bodyPr/>
          <a:lstStyle/>
          <a:p>
            <a:pPr algn="l" rtl="0"/>
            <a:r>
              <a:rPr lang="en-US" sz="4000" dirty="0">
                <a:latin typeface="Alef" panose="00000500000000000000" pitchFamily="2" charset="-79"/>
                <a:cs typeface="Alef" panose="00000500000000000000" pitchFamily="2" charset="-79"/>
              </a:rPr>
              <a:t>Reminder: One- and two-way ANOVA</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609600" y="1690687"/>
            <a:ext cx="11094720" cy="4802187"/>
          </a:xfrm>
        </p:spPr>
        <p:txBody>
          <a:bodyPr>
            <a:normAutofit fontScale="85000" lnSpcReduction="20000"/>
          </a:bodyPr>
          <a:lstStyle/>
          <a:p>
            <a:pPr algn="l" rtl="0"/>
            <a:r>
              <a:rPr lang="en-US" sz="2400" dirty="0">
                <a:latin typeface="Alef" panose="00000500000000000000" pitchFamily="2" charset="-79"/>
                <a:cs typeface="Alef" panose="00000500000000000000" pitchFamily="2" charset="-79"/>
              </a:rPr>
              <a:t>ANOVAs tests for an effect of a categorical independent variable on a continuous dependent variable.</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One-way ANOVA</a:t>
            </a:r>
            <a:r>
              <a:rPr lang="en-US" sz="2400" dirty="0">
                <a:latin typeface="Alef" panose="00000500000000000000" pitchFamily="2" charset="-79"/>
                <a:cs typeface="Alef" panose="00000500000000000000" pitchFamily="2" charset="-79"/>
              </a:rPr>
              <a:t>: one categorical variable.</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Two-way ANOVA</a:t>
            </a:r>
            <a:r>
              <a:rPr lang="en-US" sz="2400" dirty="0">
                <a:latin typeface="Alef" panose="00000500000000000000" pitchFamily="2" charset="-79"/>
                <a:cs typeface="Alef" panose="00000500000000000000" pitchFamily="2" charset="-79"/>
              </a:rPr>
              <a:t>: two categorical variables.</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The mathematical basis</a:t>
            </a:r>
            <a:r>
              <a:rPr lang="en-US" sz="2400" dirty="0">
                <a:latin typeface="Alef" panose="00000500000000000000" pitchFamily="2" charset="-79"/>
                <a:cs typeface="Alef" panose="00000500000000000000" pitchFamily="2" charset="-79"/>
              </a:rPr>
              <a:t>: Compute two statistics which </a:t>
            </a:r>
            <a:r>
              <a:rPr lang="en-US" sz="2400" b="1" dirty="0">
                <a:latin typeface="Alef" panose="00000500000000000000" pitchFamily="2" charset="-79"/>
                <a:cs typeface="Alef" panose="00000500000000000000" pitchFamily="2" charset="-79"/>
              </a:rPr>
              <a:t>under H0 </a:t>
            </a:r>
            <a:r>
              <a:rPr lang="en-US" sz="2400" dirty="0">
                <a:latin typeface="Alef" panose="00000500000000000000" pitchFamily="2" charset="-79"/>
                <a:cs typeface="Alef" panose="00000500000000000000" pitchFamily="2" charset="-79"/>
              </a:rPr>
              <a:t>estimate the same variance (the population variance). Look at their ratio – F distributed under H0. </a:t>
            </a:r>
          </a:p>
          <a:p>
            <a:pPr lvl="1" algn="l" rtl="0"/>
            <a:r>
              <a:rPr lang="en-US" dirty="0">
                <a:latin typeface="Alef" panose="00000500000000000000" pitchFamily="2" charset="-79"/>
                <a:cs typeface="Alef" panose="00000500000000000000" pitchFamily="2" charset="-79"/>
              </a:rPr>
              <a:t>As always, if too </a:t>
            </a:r>
            <a:r>
              <a:rPr lang="en-US" dirty="0" err="1">
                <a:latin typeface="Alef" panose="00000500000000000000" pitchFamily="2" charset="-79"/>
                <a:cs typeface="Alef" panose="00000500000000000000" pitchFamily="2" charset="-79"/>
              </a:rPr>
              <a:t>exteme</a:t>
            </a:r>
            <a:r>
              <a:rPr lang="en-US" dirty="0">
                <a:latin typeface="Alef" panose="00000500000000000000" pitchFamily="2" charset="-79"/>
                <a:cs typeface="Alef" panose="00000500000000000000" pitchFamily="2" charset="-79"/>
              </a:rPr>
              <a:t> – reject H0. </a:t>
            </a:r>
          </a:p>
          <a:p>
            <a:pPr lvl="1" algn="l" rtl="0"/>
            <a:r>
              <a:rPr lang="en-US" dirty="0">
                <a:latin typeface="Alef" panose="00000500000000000000" pitchFamily="2" charset="-79"/>
                <a:cs typeface="Alef" panose="00000500000000000000" pitchFamily="2" charset="-79"/>
              </a:rPr>
              <a:t>Evidence for an effect of the independent variable.</a:t>
            </a:r>
          </a:p>
          <a:p>
            <a:pPr lvl="1" algn="l" rtl="0"/>
            <a:r>
              <a:rPr lang="en-US" dirty="0">
                <a:latin typeface="Alef" panose="00000500000000000000" pitchFamily="2" charset="-79"/>
                <a:cs typeface="Alef" panose="00000500000000000000" pitchFamily="2" charset="-79"/>
              </a:rPr>
              <a:t>One-way ANOVA: testing for the effect of one variable.</a:t>
            </a:r>
          </a:p>
          <a:p>
            <a:pPr lvl="1" algn="l" rtl="0"/>
            <a:r>
              <a:rPr lang="en-US" dirty="0">
                <a:latin typeface="Alef" panose="00000500000000000000" pitchFamily="2" charset="-79"/>
                <a:cs typeface="Alef" panose="00000500000000000000" pitchFamily="2" charset="-79"/>
              </a:rPr>
              <a:t>Two-way ANOVA: testing for effects of variable A, variable B, and their interaction. </a:t>
            </a:r>
          </a:p>
          <a:p>
            <a:pPr lvl="1"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Plus, </a:t>
            </a:r>
            <a:r>
              <a:rPr lang="en-US" b="1" dirty="0">
                <a:latin typeface="Alef" panose="00000500000000000000" pitchFamily="2" charset="-79"/>
                <a:cs typeface="Alef" panose="00000500000000000000" pitchFamily="2" charset="-79"/>
              </a:rPr>
              <a:t>contrasts </a:t>
            </a:r>
            <a:r>
              <a:rPr lang="en-US" dirty="0">
                <a:latin typeface="Alef" panose="00000500000000000000" pitchFamily="2" charset="-79"/>
                <a:cs typeface="Alef" panose="00000500000000000000" pitchFamily="2" charset="-79"/>
              </a:rPr>
              <a:t>(planned and post-hoc): Where does an effect come from.</a:t>
            </a:r>
            <a:endParaRPr lang="en-US" b="1"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41565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5"/>
            <a:ext cx="11211560" cy="1325563"/>
          </a:xfrm>
        </p:spPr>
        <p:txBody>
          <a:bodyPr/>
          <a:lstStyle/>
          <a:p>
            <a:pPr algn="l" rtl="0"/>
            <a:r>
              <a:rPr lang="en-US" sz="4000" dirty="0">
                <a:latin typeface="Alef" panose="00000500000000000000" pitchFamily="2" charset="-79"/>
                <a:cs typeface="Alef" panose="00000500000000000000" pitchFamily="2" charset="-79"/>
              </a:rPr>
              <a:t>Pearson correlation</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F5BC2C-4548-29EB-A38C-A2DD2F097690}"/>
                  </a:ext>
                </a:extLst>
              </p:cNvPr>
              <p:cNvSpPr txBox="1"/>
              <p:nvPr/>
            </p:nvSpPr>
            <p:spPr>
              <a:xfrm>
                <a:off x="470019" y="1137843"/>
                <a:ext cx="11126624" cy="5547801"/>
              </a:xfrm>
              <a:prstGeom prst="rect">
                <a:avLst/>
              </a:prstGeom>
              <a:noFill/>
            </p:spPr>
            <p:txBody>
              <a:bodyPr wrap="square">
                <a:spAutoFit/>
              </a:bodyPr>
              <a:lstStyle/>
              <a:p>
                <a:pPr algn="l" rtl="0"/>
                <a:r>
                  <a:rPr lang="en-US" sz="2400" b="1" dirty="0">
                    <a:latin typeface="Alef" panose="00000500000000000000" pitchFamily="2" charset="-79"/>
                    <a:cs typeface="Alef" panose="00000500000000000000" pitchFamily="2" charset="-79"/>
                  </a:rPr>
                  <a:t>A statistic </a:t>
                </a:r>
                <a:r>
                  <a:rPr lang="en-US" sz="2400" dirty="0">
                    <a:latin typeface="Alef" panose="00000500000000000000" pitchFamily="2" charset="-79"/>
                    <a:cs typeface="Alef" panose="00000500000000000000" pitchFamily="2" charset="-79"/>
                  </a:rPr>
                  <a:t>used to estimate </a:t>
                </a:r>
                <a:r>
                  <a:rPr lang="en-US" sz="2400" b="1" dirty="0">
                    <a:latin typeface="Alef" panose="00000500000000000000" pitchFamily="2" charset="-79"/>
                    <a:cs typeface="Alef" panose="00000500000000000000" pitchFamily="2" charset="-79"/>
                  </a:rPr>
                  <a:t>the direction and the strength of the linear relation </a:t>
                </a:r>
                <a:r>
                  <a:rPr lang="en-US" sz="2400" dirty="0">
                    <a:latin typeface="Alef" panose="00000500000000000000" pitchFamily="2" charset="-79"/>
                    <a:cs typeface="Alef" panose="00000500000000000000" pitchFamily="2" charset="-79"/>
                  </a:rPr>
                  <a:t>between two numeric variables:</a:t>
                </a:r>
              </a:p>
              <a:p>
                <a:pPr algn="l" rtl="0"/>
                <a:endParaRPr lang="en-US" dirty="0">
                  <a:latin typeface="Alef" panose="00000500000000000000" pitchFamily="2" charset="-79"/>
                  <a:cs typeface="Alef" panose="00000500000000000000" pitchFamily="2" charset="-79"/>
                </a:endParaRPr>
              </a:p>
              <a:p>
                <a:pPr algn="l" rtl="0"/>
                <a14:m>
                  <m:oMathPara xmlns:m="http://schemas.openxmlformats.org/officeDocument/2006/math">
                    <m:oMathParaPr>
                      <m:jc m:val="center"/>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𝑥𝑦</m:t>
                          </m:r>
                        </m:sub>
                      </m:sSub>
                      <m:r>
                        <a:rPr lang="en-US" i="0">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f>
                            <m:fPr>
                              <m:ctrlPr>
                                <a:rPr lang="en-US" i="1">
                                  <a:solidFill>
                                    <a:srgbClr val="836967"/>
                                  </a:solidFill>
                                  <a:latin typeface="Cambria Math" panose="02040503050406030204" pitchFamily="18" charset="0"/>
                                </a:rPr>
                              </m:ctrlPr>
                            </m:fPr>
                            <m:num>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𝑥</m:t>
                                      </m:r>
                                    </m:e>
                                  </m:acc>
                                </m:e>
                              </m:d>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0">
                                      <a:latin typeface="Cambria Math" panose="02040503050406030204" pitchFamily="18" charset="0"/>
                                    </a:rPr>
                                    <m:t>−</m:t>
                                  </m:r>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𝑦</m:t>
                                      </m:r>
                                    </m:e>
                                  </m:acc>
                                </m:e>
                              </m:d>
                            </m:num>
                            <m:den>
                              <m:r>
                                <a:rPr lang="en-US" b="0" i="1" smtClean="0">
                                  <a:latin typeface="Cambria Math" panose="02040503050406030204" pitchFamily="18" charset="0"/>
                                </a:rPr>
                                <m:t>(</m:t>
                              </m:r>
                              <m:r>
                                <a:rPr lang="en-US" i="1">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𝑥</m:t>
                                  </m:r>
                                </m:sub>
                              </m:sSub>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𝑦</m:t>
                                  </m:r>
                                </m:sub>
                              </m:sSub>
                            </m:den>
                          </m:f>
                        </m:e>
                      </m:nary>
                    </m:oMath>
                  </m:oMathPara>
                </a14:m>
                <a:endParaRPr lang="en-US" dirty="0"/>
              </a:p>
              <a:p>
                <a:pPr algn="l" rtl="0"/>
                <a:endParaRPr lang="en-US" dirty="0"/>
              </a:p>
              <a:p>
                <a:pPr algn="l" rtl="0"/>
                <a:r>
                  <a:rPr lang="en-US" sz="2400" dirty="0"/>
                  <a:t>Since: </a:t>
                </a:r>
              </a:p>
              <a:p>
                <a:pPr algn="l" rtl="0"/>
                <a14:m>
                  <m:oMathPara xmlns:m="http://schemas.openxmlformats.org/officeDocument/2006/math">
                    <m:oMathParaPr>
                      <m:jc m:val="center"/>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Arial" panose="020B0604020202020204" pitchFamily="34" charset="0"/>
                        </a:rPr>
                        <m:t>𝑐𝑜𝑣</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𝑥</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𝑦</m:t>
                      </m:r>
                      <m:r>
                        <a:rPr lang="en-US" sz="1800" i="1">
                          <a:effectLst/>
                          <a:latin typeface="Cambria Math" panose="02040503050406030204" pitchFamily="18" charset="0"/>
                          <a:ea typeface="Calibri" panose="020F0502020204030204" pitchFamily="34" charset="0"/>
                          <a:cs typeface="Arial" panose="020B0604020202020204" pitchFamily="34" charset="0"/>
                        </a:rPr>
                        <m:t>)=</m:t>
                      </m:r>
                      <m:nary>
                        <m:naryPr>
                          <m:chr m:val="∑"/>
                          <m:subHide m:val="on"/>
                          <m:supHide m:val="on"/>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sup/>
                        <m:e>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num>
                            <m:den>
                              <m:r>
                                <a:rPr lang="en-US" sz="1800" i="1">
                                  <a:effectLst/>
                                  <a:latin typeface="Cambria Math" panose="02040503050406030204" pitchFamily="18" charset="0"/>
                                  <a:ea typeface="Calibri" panose="020F0502020204030204" pitchFamily="34" charset="0"/>
                                  <a:cs typeface="Arial" panose="020B0604020202020204" pitchFamily="34" charset="0"/>
                                </a:rPr>
                                <m:t>𝑛</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1</m:t>
                              </m:r>
                            </m:den>
                          </m:f>
                        </m:e>
                      </m:nary>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endParaRPr lang="en-US" dirty="0"/>
              </a:p>
              <a:p>
                <a:pPr algn="l" rtl="0"/>
                <a:r>
                  <a:rPr lang="en-US" sz="2400" dirty="0"/>
                  <a:t>Pearson correlation is sometimes also expressed as:</a:t>
                </a:r>
              </a:p>
              <a:p>
                <a:pPr algn="l" rtl="0"/>
                <a:endParaRPr lang="en-US" i="1" dirty="0">
                  <a:solidFill>
                    <a:srgbClr val="836967"/>
                  </a:solidFill>
                  <a:latin typeface="Cambria Math" panose="02040503050406030204" pitchFamily="18" charset="0"/>
                </a:endParaRPr>
              </a:p>
              <a:p>
                <a:pPr algn="l" rtl="0"/>
                <a14:m>
                  <m:oMathPara xmlns:m="http://schemas.openxmlformats.org/officeDocument/2006/math">
                    <m:oMathParaPr>
                      <m:jc m:val="center"/>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𝑥𝑦</m:t>
                          </m:r>
                        </m:sub>
                      </m:sSub>
                      <m:r>
                        <a:rPr lang="en-US" i="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ea typeface="Calibri" panose="020F0502020204030204" pitchFamily="34" charset="0"/>
                              <a:cs typeface="Arial" panose="020B0604020202020204" pitchFamily="34" charset="0"/>
                            </a:rPr>
                            <m:t>𝑐𝑜𝑣</m:t>
                          </m:r>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𝑥</m:t>
                          </m:r>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𝑦</m:t>
                          </m:r>
                          <m:r>
                            <a:rPr lang="en-US" i="1">
                              <a:latin typeface="Cambria Math" panose="02040503050406030204" pitchFamily="18" charset="0"/>
                              <a:ea typeface="Calibri" panose="020F0502020204030204" pitchFamily="34" charset="0"/>
                              <a:cs typeface="Arial" panose="020B0604020202020204" pitchFamily="34" charset="0"/>
                            </a:rPr>
                            <m:t>)</m:t>
                          </m:r>
                        </m:num>
                        <m:den>
                          <m:sSub>
                            <m:sSubPr>
                              <m:ctrlPr>
                                <a:rPr lang="en-US" i="1">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𝑥</m:t>
                              </m:r>
                            </m:sub>
                          </m:sSub>
                          <m:sSub>
                            <m:sSubPr>
                              <m:ctrlPr>
                                <a:rPr lang="en-US" i="1">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𝑦</m:t>
                              </m:r>
                            </m:sub>
                          </m:sSub>
                        </m:den>
                      </m:f>
                    </m:oMath>
                  </m:oMathPara>
                </a14:m>
                <a:endParaRPr lang="en-US" dirty="0"/>
              </a:p>
              <a:p>
                <a:pPr algn="l" rtl="0"/>
                <a:endParaRPr lang="en-US" dirty="0"/>
              </a:p>
              <a:p>
                <a:pPr algn="l" rtl="0"/>
                <a:r>
                  <a:rPr lang="en-US" sz="2400" dirty="0"/>
                  <a:t>It’s an estimate of a parallel population-level parameter, </a:t>
                </a:r>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ea typeface="Cambria Math" panose="02040503050406030204" pitchFamily="18" charset="0"/>
                          </a:rPr>
                          <m:t>𝑥𝑦</m:t>
                        </m:r>
                      </m:sub>
                    </m:sSub>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libri" panose="020F0502020204030204" pitchFamily="34" charset="0"/>
                            <a:cs typeface="Arial" panose="020B0604020202020204" pitchFamily="34" charset="0"/>
                          </a:rPr>
                          <m:t>𝐶𝑂𝑉</m:t>
                        </m:r>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i="1">
                            <a:latin typeface="Cambria Math" panose="02040503050406030204" pitchFamily="18" charset="0"/>
                            <a:ea typeface="Calibri" panose="020F0502020204030204" pitchFamily="34" charset="0"/>
                            <a:cs typeface="Arial" panose="020B0604020202020204" pitchFamily="34" charset="0"/>
                          </a:rPr>
                          <m:t>𝑥</m:t>
                        </m:r>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i="1">
                            <a:latin typeface="Cambria Math" panose="02040503050406030204" pitchFamily="18" charset="0"/>
                            <a:ea typeface="Calibri" panose="020F0502020204030204" pitchFamily="34" charset="0"/>
                            <a:cs typeface="Arial" panose="020B0604020202020204" pitchFamily="34" charset="0"/>
                          </a:rPr>
                          <m:t>𝑦</m:t>
                        </m:r>
                        <m:r>
                          <a:rPr lang="en-US" sz="2400" i="1">
                            <a:latin typeface="Cambria Math" panose="02040503050406030204" pitchFamily="18" charset="0"/>
                            <a:ea typeface="Calibri" panose="020F0502020204030204" pitchFamily="34" charset="0"/>
                            <a:cs typeface="Arial" panose="020B0604020202020204" pitchFamily="34" charset="0"/>
                          </a:rPr>
                          <m:t>)</m:t>
                        </m:r>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𝑥</m:t>
                            </m:r>
                          </m:sub>
                        </m:sSub>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𝜎</m:t>
                            </m:r>
                          </m:e>
                          <m:sub>
                            <m:r>
                              <a:rPr lang="en-US" sz="2400" b="0" i="1" smtClean="0">
                                <a:latin typeface="Cambria Math" panose="02040503050406030204" pitchFamily="18" charset="0"/>
                                <a:ea typeface="Cambria Math" panose="02040503050406030204" pitchFamily="18" charset="0"/>
                              </a:rPr>
                              <m:t>𝑦</m:t>
                            </m:r>
                          </m:sub>
                        </m:sSub>
                      </m:den>
                    </m:f>
                  </m:oMath>
                </a14:m>
                <a:endParaRPr lang="en-US" sz="2400" dirty="0"/>
              </a:p>
            </p:txBody>
          </p:sp>
        </mc:Choice>
        <mc:Fallback xmlns="">
          <p:sp>
            <p:nvSpPr>
              <p:cNvPr id="7" name="TextBox 6">
                <a:extLst>
                  <a:ext uri="{FF2B5EF4-FFF2-40B4-BE49-F238E27FC236}">
                    <a16:creationId xmlns:a16="http://schemas.microsoft.com/office/drawing/2014/main" id="{67F5BC2C-4548-29EB-A38C-A2DD2F097690}"/>
                  </a:ext>
                </a:extLst>
              </p:cNvPr>
              <p:cNvSpPr txBox="1">
                <a:spLocks noRot="1" noChangeAspect="1" noMove="1" noResize="1" noEditPoints="1" noAdjustHandles="1" noChangeArrowheads="1" noChangeShapeType="1" noTextEdit="1"/>
              </p:cNvSpPr>
              <p:nvPr/>
            </p:nvSpPr>
            <p:spPr>
              <a:xfrm>
                <a:off x="470019" y="1137843"/>
                <a:ext cx="11126624" cy="5547801"/>
              </a:xfrm>
              <a:prstGeom prst="rect">
                <a:avLst/>
              </a:prstGeom>
              <a:blipFill>
                <a:blip r:embed="rId3"/>
                <a:stretch>
                  <a:fillRect l="-822" t="-879"/>
                </a:stretch>
              </a:blipFill>
            </p:spPr>
            <p:txBody>
              <a:bodyPr/>
              <a:lstStyle/>
              <a:p>
                <a:r>
                  <a:rPr lang="en-US">
                    <a:noFill/>
                  </a:rPr>
                  <a:t> </a:t>
                </a:r>
              </a:p>
            </p:txBody>
          </p:sp>
        </mc:Fallback>
      </mc:AlternateContent>
    </p:spTree>
    <p:extLst>
      <p:ext uri="{BB962C8B-B14F-4D97-AF65-F5344CB8AC3E}">
        <p14:creationId xmlns:p14="http://schemas.microsoft.com/office/powerpoint/2010/main" val="34851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102370"/>
          </a:xfrm>
        </p:spPr>
        <p:txBody>
          <a:bodyPr/>
          <a:lstStyle/>
          <a:p>
            <a:pPr algn="l" rtl="0"/>
            <a:r>
              <a:rPr lang="en-US" sz="4000" dirty="0">
                <a:latin typeface="Alef" panose="00000500000000000000" pitchFamily="2" charset="-79"/>
                <a:cs typeface="Alef" panose="00000500000000000000" pitchFamily="2" charset="-79"/>
              </a:rPr>
              <a:t>Pearson correlation: Basic properties</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F5BC2C-4548-29EB-A38C-A2DD2F097690}"/>
                  </a:ext>
                </a:extLst>
              </p:cNvPr>
              <p:cNvSpPr txBox="1"/>
              <p:nvPr/>
            </p:nvSpPr>
            <p:spPr>
              <a:xfrm>
                <a:off x="128187" y="1087512"/>
                <a:ext cx="11619431" cy="5764848"/>
              </a:xfrm>
              <a:prstGeom prst="rect">
                <a:avLst/>
              </a:prstGeom>
              <a:noFill/>
            </p:spPr>
            <p:txBody>
              <a:bodyPr wrap="square">
                <a:spAutoFit/>
              </a:bodyPr>
              <a:lstStyle/>
              <a:p>
                <a:pPr algn="l" rtl="0"/>
                <a:r>
                  <a:rPr lang="en-US" sz="2400" b="1" dirty="0">
                    <a:latin typeface="Alef" panose="00000500000000000000" pitchFamily="2" charset="-79"/>
                    <a:cs typeface="Alef" panose="00000500000000000000" pitchFamily="2" charset="-79"/>
                  </a:rPr>
                  <a:t>1. Symmetric</a:t>
                </a:r>
              </a:p>
              <a:p>
                <a:pPr algn="ctr" rtl="0"/>
                <a14:m>
                  <m:oMath xmlns:m="http://schemas.openxmlformats.org/officeDocument/2006/math">
                    <m:sSub>
                      <m:sSubPr>
                        <m:ctrlPr>
                          <a:rPr lang="en-US" sz="2400" i="1" smtClean="0">
                            <a:solidFill>
                              <a:srgbClr val="836967"/>
                            </a:solidFill>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𝑥𝑦</m:t>
                        </m:r>
                      </m:sub>
                    </m:sSub>
                    <m:r>
                      <a:rPr lang="en-US" sz="2400" i="0">
                        <a:latin typeface="Cambria Math" panose="02040503050406030204" pitchFamily="18" charset="0"/>
                      </a:rPr>
                      <m:t>=</m:t>
                    </m:r>
                    <m:f>
                      <m:fPr>
                        <m:ctrlPr>
                          <a:rPr lang="en-US" sz="2400" i="1" smtClean="0">
                            <a:latin typeface="Cambria Math" panose="02040503050406030204" pitchFamily="18" charset="0"/>
                          </a:rPr>
                        </m:ctrlPr>
                      </m:fPr>
                      <m:num>
                        <m:r>
                          <a:rPr lang="en-US" sz="2400" i="1">
                            <a:latin typeface="Cambria Math" panose="02040503050406030204" pitchFamily="18" charset="0"/>
                            <a:ea typeface="Calibri" panose="020F0502020204030204" pitchFamily="34" charset="0"/>
                            <a:cs typeface="Arial" panose="020B0604020202020204" pitchFamily="34" charset="0"/>
                          </a:rPr>
                          <m:t>𝑐𝑜𝑣</m:t>
                        </m:r>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i="1">
                            <a:latin typeface="Cambria Math" panose="02040503050406030204" pitchFamily="18" charset="0"/>
                            <a:ea typeface="Calibri" panose="020F0502020204030204" pitchFamily="34" charset="0"/>
                            <a:cs typeface="Arial" panose="020B0604020202020204" pitchFamily="34" charset="0"/>
                          </a:rPr>
                          <m:t>𝑥</m:t>
                        </m:r>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i="1">
                            <a:latin typeface="Cambria Math" panose="02040503050406030204" pitchFamily="18" charset="0"/>
                            <a:ea typeface="Calibri" panose="020F0502020204030204" pitchFamily="34" charset="0"/>
                            <a:cs typeface="Arial" panose="020B0604020202020204" pitchFamily="34" charset="0"/>
                          </a:rPr>
                          <m:t>𝑦</m:t>
                        </m:r>
                        <m:r>
                          <a:rPr lang="en-US" sz="2400" i="1">
                            <a:latin typeface="Cambria Math" panose="02040503050406030204" pitchFamily="18" charset="0"/>
                            <a:ea typeface="Calibri" panose="020F0502020204030204" pitchFamily="34" charset="0"/>
                            <a:cs typeface="Arial" panose="020B0604020202020204" pitchFamily="34" charset="0"/>
                          </a:rPr>
                          <m:t>)</m:t>
                        </m:r>
                      </m:num>
                      <m:den>
                        <m:sSub>
                          <m:sSubPr>
                            <m:ctrlPr>
                              <a:rPr lang="en-US" sz="2400" i="1">
                                <a:solidFill>
                                  <a:srgbClr val="836967"/>
                                </a:solidFill>
                                <a:latin typeface="Cambria Math" panose="02040503050406030204" pitchFamily="18" charset="0"/>
                              </a:rPr>
                            </m:ctrlPr>
                          </m:sSubPr>
                          <m:e>
                            <m:acc>
                              <m:accPr>
                                <m:chr m:val="̂"/>
                                <m:ctrlPr>
                                  <a:rPr lang="en-US" sz="2400" i="1" smtClean="0">
                                    <a:solidFill>
                                      <a:srgbClr val="836967"/>
                                    </a:solidFill>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𝑥</m:t>
                            </m:r>
                          </m:sub>
                        </m:sSub>
                        <m:sSub>
                          <m:sSubPr>
                            <m:ctrlPr>
                              <a:rPr lang="en-US" sz="2400" i="1">
                                <a:solidFill>
                                  <a:srgbClr val="836967"/>
                                </a:solidFill>
                                <a:latin typeface="Cambria Math" panose="02040503050406030204" pitchFamily="18" charset="0"/>
                              </a:rPr>
                            </m:ctrlPr>
                          </m:sSubPr>
                          <m:e>
                            <m:acc>
                              <m:accPr>
                                <m:chr m:val="̂"/>
                                <m:ctrlPr>
                                  <a:rPr lang="en-US" sz="2400" i="1" smtClean="0">
                                    <a:solidFill>
                                      <a:srgbClr val="836967"/>
                                    </a:solidFill>
                                    <a:latin typeface="Cambria Math" panose="02040503050406030204" pitchFamily="18" charset="0"/>
                                  </a:rPr>
                                </m:ctrlPr>
                              </m:accPr>
                              <m:e>
                                <m:r>
                                  <a:rPr lang="en-US" sz="2400" i="1">
                                    <a:latin typeface="Cambria Math" panose="02040503050406030204" pitchFamily="18" charset="0"/>
                                  </a:rPr>
                                  <m:t>𝑆</m:t>
                                </m:r>
                              </m:e>
                            </m:acc>
                          </m:e>
                          <m:sub>
                            <m:r>
                              <a:rPr lang="en-US" sz="2400" i="1">
                                <a:latin typeface="Cambria Math" panose="02040503050406030204" pitchFamily="18" charset="0"/>
                              </a:rPr>
                              <m:t>𝑦</m:t>
                            </m:r>
                          </m:sub>
                        </m:sSub>
                      </m:den>
                    </m:f>
                  </m:oMath>
                </a14:m>
                <a:r>
                  <a:rPr lang="en-US" sz="2400" dirty="0">
                    <a:latin typeface="Alef" panose="00000500000000000000" pitchFamily="2" charset="-79"/>
                    <a:cs typeface="Alef" panose="00000500000000000000" pitchFamily="2" charset="-79"/>
                  </a:rPr>
                  <a:t>=</a:t>
                </a:r>
                <a:r>
                  <a:rPr lang="en-US" sz="2400" dirty="0">
                    <a:solidFill>
                      <a:srgbClr val="836967"/>
                    </a:solidFill>
                  </a:rPr>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ea typeface="Calibri" panose="020F0502020204030204" pitchFamily="34" charset="0"/>
                            <a:cs typeface="Arial" panose="020B0604020202020204" pitchFamily="34" charset="0"/>
                          </a:rPr>
                          <m:t>𝑐𝑜𝑣</m:t>
                        </m:r>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b="0" i="1" smtClean="0">
                            <a:latin typeface="Cambria Math" panose="02040503050406030204" pitchFamily="18" charset="0"/>
                            <a:ea typeface="Calibri" panose="020F0502020204030204" pitchFamily="34" charset="0"/>
                            <a:cs typeface="Arial" panose="020B0604020202020204" pitchFamily="34" charset="0"/>
                          </a:rPr>
                          <m:t>𝑦</m:t>
                        </m:r>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b="0" i="1" smtClean="0">
                            <a:latin typeface="Cambria Math" panose="02040503050406030204" pitchFamily="18" charset="0"/>
                            <a:ea typeface="Calibri" panose="020F0502020204030204" pitchFamily="34" charset="0"/>
                            <a:cs typeface="Arial" panose="020B0604020202020204" pitchFamily="34" charset="0"/>
                          </a:rPr>
                          <m:t>𝑥</m:t>
                        </m:r>
                        <m:r>
                          <a:rPr lang="en-US" sz="2400" i="1">
                            <a:latin typeface="Cambria Math" panose="02040503050406030204" pitchFamily="18" charset="0"/>
                            <a:ea typeface="Calibri" panose="020F0502020204030204" pitchFamily="34" charset="0"/>
                            <a:cs typeface="Arial" panose="020B0604020202020204" pitchFamily="34" charset="0"/>
                          </a:rPr>
                          <m:t>)</m:t>
                        </m:r>
                      </m:num>
                      <m:den>
                        <m:sSub>
                          <m:sSubPr>
                            <m:ctrlPr>
                              <a:rPr lang="en-US" sz="2400" i="1">
                                <a:solidFill>
                                  <a:srgbClr val="836967"/>
                                </a:solidFill>
                                <a:latin typeface="Cambria Math" panose="02040503050406030204" pitchFamily="18" charset="0"/>
                              </a:rPr>
                            </m:ctrlPr>
                          </m:sSubPr>
                          <m:e>
                            <m:acc>
                              <m:accPr>
                                <m:chr m:val="̂"/>
                                <m:ctrlPr>
                                  <a:rPr lang="en-US" sz="2400" i="1">
                                    <a:solidFill>
                                      <a:srgbClr val="836967"/>
                                    </a:solidFill>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𝑦</m:t>
                            </m:r>
                          </m:sub>
                        </m:sSub>
                        <m:sSub>
                          <m:sSubPr>
                            <m:ctrlPr>
                              <a:rPr lang="en-US" sz="2400" i="1">
                                <a:solidFill>
                                  <a:srgbClr val="836967"/>
                                </a:solidFill>
                                <a:latin typeface="Cambria Math" panose="02040503050406030204" pitchFamily="18" charset="0"/>
                              </a:rPr>
                            </m:ctrlPr>
                          </m:sSubPr>
                          <m:e>
                            <m:acc>
                              <m:accPr>
                                <m:chr m:val="̂"/>
                                <m:ctrlPr>
                                  <a:rPr lang="en-US" sz="2400" i="1">
                                    <a:solidFill>
                                      <a:srgbClr val="836967"/>
                                    </a:solidFill>
                                    <a:latin typeface="Cambria Math" panose="02040503050406030204" pitchFamily="18" charset="0"/>
                                  </a:rPr>
                                </m:ctrlPr>
                              </m:accPr>
                              <m:e>
                                <m:r>
                                  <a:rPr lang="en-US" sz="2400" i="1">
                                    <a:latin typeface="Cambria Math" panose="02040503050406030204" pitchFamily="18" charset="0"/>
                                  </a:rPr>
                                  <m:t>𝑆</m:t>
                                </m:r>
                              </m:e>
                            </m:acc>
                          </m:e>
                          <m:sub>
                            <m:r>
                              <a:rPr lang="en-US" sz="2400" b="0" i="1" smtClean="0">
                                <a:latin typeface="Cambria Math" panose="02040503050406030204" pitchFamily="18" charset="0"/>
                              </a:rPr>
                              <m:t>𝑥</m:t>
                            </m:r>
                          </m:sub>
                        </m:sSub>
                      </m:den>
                    </m:f>
                    <m:r>
                      <a:rPr lang="en-US" sz="2400" b="0" i="1" smtClean="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𝑦𝑥</m:t>
                        </m:r>
                      </m:sub>
                    </m:sSub>
                  </m:oMath>
                </a14:m>
                <a:endParaRPr lang="en-US" sz="2400" dirty="0">
                  <a:latin typeface="Alef" panose="00000500000000000000" pitchFamily="2" charset="-79"/>
                  <a:cs typeface="Alef" panose="00000500000000000000" pitchFamily="2" charset="-79"/>
                </a:endParaRPr>
              </a:p>
              <a:p>
                <a:pPr marL="457200" indent="-457200" algn="l" rtl="0">
                  <a:buAutoNum type="arabicPeriod"/>
                </a:pPr>
                <a:endParaRPr lang="en-US" sz="2400" b="1"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2. If no variance </a:t>
                </a:r>
                <a:r>
                  <a:rPr lang="en-US" sz="2400" b="1" dirty="0">
                    <a:latin typeface="Alef" panose="00000500000000000000" pitchFamily="2" charset="-79"/>
                    <a:cs typeface="Alef" panose="00000500000000000000" pitchFamily="2" charset="-79"/>
                    <a:sym typeface="Wingdings" panose="05000000000000000000" pitchFamily="2" charset="2"/>
                  </a:rPr>
                  <a:t> </a:t>
                </a:r>
                <a:r>
                  <a:rPr lang="en-US" sz="2400" b="1" i="1" dirty="0">
                    <a:latin typeface="Alef" panose="00000500000000000000" pitchFamily="2" charset="-79"/>
                    <a:cs typeface="Alef" panose="00000500000000000000" pitchFamily="2" charset="-79"/>
                    <a:sym typeface="Wingdings" panose="05000000000000000000" pitchFamily="2" charset="2"/>
                  </a:rPr>
                  <a:t>r undefined</a:t>
                </a:r>
                <a:endParaRPr lang="en-US" sz="2400" dirty="0">
                  <a:latin typeface="Alef" panose="00000500000000000000" pitchFamily="2" charset="-79"/>
                  <a:cs typeface="Alef" panose="00000500000000000000" pitchFamily="2" charset="-79"/>
                  <a:sym typeface="Wingdings" panose="05000000000000000000" pitchFamily="2" charset="2"/>
                </a:endParaRPr>
              </a:p>
              <a:p>
                <a:pPr algn="l" rtl="0"/>
                <a:endParaRPr lang="en-US" sz="2400" b="1" dirty="0">
                  <a:latin typeface="Alef" panose="00000500000000000000" pitchFamily="2" charset="-79"/>
                  <a:cs typeface="Alef" panose="00000500000000000000" pitchFamily="2" charset="-79"/>
                  <a:sym typeface="Wingdings" panose="05000000000000000000" pitchFamily="2" charset="2"/>
                </a:endParaRPr>
              </a:p>
              <a:p>
                <a:pPr algn="l" rtl="0"/>
                <a:r>
                  <a:rPr lang="en-US" sz="2400" b="1" dirty="0">
                    <a:latin typeface="Alef" panose="00000500000000000000" pitchFamily="2" charset="-79"/>
                    <a:cs typeface="Alef" panose="00000500000000000000" pitchFamily="2" charset="-79"/>
                    <a:sym typeface="Wingdings" panose="05000000000000000000" pitchFamily="2" charset="2"/>
                  </a:rPr>
                  <a:t>3. If perfect positive linear relation between two variable, </a:t>
                </a:r>
                <a:r>
                  <a:rPr lang="en-US" sz="2400" b="1" i="1" dirty="0">
                    <a:latin typeface="Alef" panose="00000500000000000000" pitchFamily="2" charset="-79"/>
                    <a:cs typeface="Alef" panose="00000500000000000000" pitchFamily="2" charset="-79"/>
                    <a:sym typeface="Wingdings" panose="05000000000000000000" pitchFamily="2" charset="2"/>
                  </a:rPr>
                  <a:t>r </a:t>
                </a:r>
                <a:r>
                  <a:rPr lang="en-US" sz="2400" b="1" dirty="0">
                    <a:latin typeface="Alef" panose="00000500000000000000" pitchFamily="2" charset="-79"/>
                    <a:cs typeface="Alef" panose="00000500000000000000" pitchFamily="2" charset="-79"/>
                    <a:sym typeface="Wingdings" panose="05000000000000000000" pitchFamily="2" charset="2"/>
                  </a:rPr>
                  <a:t>= 1.</a:t>
                </a:r>
                <a:endParaRPr lang="en-US" sz="2400" dirty="0">
                  <a:latin typeface="Alef" panose="00000500000000000000" pitchFamily="2" charset="-79"/>
                  <a:cs typeface="Alef" panose="00000500000000000000" pitchFamily="2" charset="-79"/>
                  <a:sym typeface="Wingdings" panose="05000000000000000000" pitchFamily="2" charset="2"/>
                </a:endParaRPr>
              </a:p>
              <a:p>
                <a:pPr algn="l" rtl="0"/>
                <a:endParaRPr lang="en-US" b="1"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Assuming that y is linear combination of x (i.e., y = </a:t>
                </a:r>
                <a:r>
                  <a:rPr lang="en-US" dirty="0" err="1">
                    <a:latin typeface="Alef" panose="00000500000000000000" pitchFamily="2" charset="-79"/>
                    <a:cs typeface="Alef" panose="00000500000000000000" pitchFamily="2" charset="-79"/>
                  </a:rPr>
                  <a:t>bx+a</a:t>
                </a:r>
                <a:r>
                  <a:rPr lang="en-US" dirty="0">
                    <a:latin typeface="Alef" panose="00000500000000000000" pitchFamily="2" charset="-79"/>
                    <a:cs typeface="Alef" panose="00000500000000000000" pitchFamily="2" charset="-79"/>
                  </a:rPr>
                  <a:t>, b&gt;0), then:</a:t>
                </a:r>
              </a:p>
              <a:p>
                <a:pPr algn="l" rtl="0"/>
                <a:endParaRPr lang="en-US" dirty="0">
                  <a:latin typeface="Alef" panose="00000500000000000000" pitchFamily="2" charset="-79"/>
                  <a:cs typeface="Alef" panose="00000500000000000000" pitchFamily="2" charset="-79"/>
                </a:endParaRPr>
              </a:p>
              <a:p>
                <a:pPr algn="l" rtl="0"/>
                <a14:m>
                  <m:oMath xmlns:m="http://schemas.openxmlformats.org/officeDocument/2006/math">
                    <m:r>
                      <a:rPr lang="en-US" sz="1600" b="0" i="1" smtClean="0">
                        <a:effectLst/>
                        <a:latin typeface="Cambria Math" panose="02040503050406030204" pitchFamily="18" charset="0"/>
                        <a:ea typeface="Calibri" panose="020F0502020204030204" pitchFamily="34" charset="0"/>
                        <a:cs typeface="Arial" panose="020B0604020202020204" pitchFamily="34" charset="0"/>
                      </a:rPr>
                      <m:t>𝑐𝑜𝑣</m:t>
                    </m:r>
                    <m:d>
                      <m:dPr>
                        <m:ctrlPr>
                          <a:rPr lang="en-US" sz="1600" b="0" i="1" smtClean="0">
                            <a:effectLst/>
                            <a:latin typeface="Cambria Math" panose="02040503050406030204" pitchFamily="18" charset="0"/>
                            <a:ea typeface="Calibri" panose="020F0502020204030204" pitchFamily="34" charset="0"/>
                            <a:cs typeface="Arial" panose="020B0604020202020204" pitchFamily="34" charset="0"/>
                          </a:rPr>
                        </m:ctrlPr>
                      </m:dPr>
                      <m:e>
                        <m:r>
                          <a:rPr lang="en-US" sz="1600" i="1">
                            <a:effectLst/>
                            <a:latin typeface="Cambria Math" panose="02040503050406030204" pitchFamily="18" charset="0"/>
                            <a:ea typeface="Calibri" panose="020F0502020204030204" pitchFamily="34" charset="0"/>
                            <a:cs typeface="Arial" panose="020B0604020202020204" pitchFamily="34" charset="0"/>
                          </a:rPr>
                          <m:t>𝑥</m:t>
                        </m:r>
                        <m:r>
                          <a:rPr lang="en-US" sz="1600" i="1">
                            <a:effectLst/>
                            <a:latin typeface="Cambria Math" panose="02040503050406030204" pitchFamily="18" charset="0"/>
                            <a:ea typeface="Calibri" panose="020F0502020204030204" pitchFamily="34" charset="0"/>
                            <a:cs typeface="Arial" panose="020B0604020202020204" pitchFamily="34" charset="0"/>
                          </a:rPr>
                          <m:t>,</m:t>
                        </m:r>
                        <m:r>
                          <a:rPr lang="en-US" sz="1600" b="0" i="1" smtClean="0">
                            <a:effectLst/>
                            <a:latin typeface="Cambria Math" panose="02040503050406030204" pitchFamily="18" charset="0"/>
                            <a:ea typeface="Calibri" panose="020F0502020204030204" pitchFamily="34" charset="0"/>
                            <a:cs typeface="Arial" panose="020B0604020202020204" pitchFamily="34" charset="0"/>
                          </a:rPr>
                          <m:t>𝑏𝑥</m:t>
                        </m:r>
                        <m:r>
                          <a:rPr lang="en-US" sz="1600" b="0" i="1" smtClean="0">
                            <a:effectLst/>
                            <a:latin typeface="Cambria Math" panose="02040503050406030204" pitchFamily="18" charset="0"/>
                            <a:ea typeface="Calibri" panose="020F0502020204030204" pitchFamily="34" charset="0"/>
                            <a:cs typeface="Arial" panose="020B0604020202020204" pitchFamily="34" charset="0"/>
                          </a:rPr>
                          <m:t>+</m:t>
                        </m:r>
                        <m:r>
                          <a:rPr lang="en-US" sz="1600" b="0" i="1" smtClean="0">
                            <a:effectLst/>
                            <a:latin typeface="Cambria Math" panose="02040503050406030204" pitchFamily="18" charset="0"/>
                            <a:ea typeface="Calibri" panose="020F0502020204030204" pitchFamily="34" charset="0"/>
                            <a:cs typeface="Arial" panose="020B0604020202020204" pitchFamily="34" charset="0"/>
                          </a:rPr>
                          <m:t>𝑎</m:t>
                        </m:r>
                      </m:e>
                    </m:d>
                    <m:r>
                      <a:rPr lang="en-US" sz="1600" i="1">
                        <a:effectLst/>
                        <a:latin typeface="Cambria Math" panose="02040503050406030204" pitchFamily="18" charset="0"/>
                        <a:ea typeface="Calibri" panose="020F0502020204030204" pitchFamily="34" charset="0"/>
                        <a:cs typeface="Arial" panose="020B0604020202020204" pitchFamily="34" charset="0"/>
                      </a:rPr>
                      <m:t>=</m:t>
                    </m:r>
                    <m:nary>
                      <m:naryPr>
                        <m:chr m:val="∑"/>
                        <m:subHide m:val="on"/>
                        <m:supHide m:val="on"/>
                        <m:ctrlPr>
                          <a:rPr lang="en-US" sz="1600" i="1">
                            <a:effectLst/>
                            <a:latin typeface="Cambria Math" panose="02040503050406030204" pitchFamily="18" charset="0"/>
                            <a:ea typeface="Calibri" panose="020F0502020204030204" pitchFamily="34" charset="0"/>
                            <a:cs typeface="Arial" panose="020B0604020202020204" pitchFamily="34" charset="0"/>
                          </a:rPr>
                        </m:ctrlPr>
                      </m:naryPr>
                      <m:sub/>
                      <m:sup/>
                      <m:e>
                        <m:f>
                          <m:fPr>
                            <m:ctrlPr>
                              <a:rPr lang="en-US" sz="1600" i="1">
                                <a:effectLst/>
                                <a:latin typeface="Cambria Math" panose="02040503050406030204" pitchFamily="18" charset="0"/>
                                <a:ea typeface="Calibri" panose="020F0502020204030204" pitchFamily="34" charset="0"/>
                                <a:cs typeface="Arial" panose="020B0604020202020204" pitchFamily="34" charset="0"/>
                              </a:rPr>
                            </m:ctrlPr>
                          </m:fPr>
                          <m:num>
                            <m:d>
                              <m:dPr>
                                <m:ctrlPr>
                                  <a:rPr lang="en-US" sz="1600" i="1">
                                    <a:effectLst/>
                                    <a:latin typeface="Cambria Math" panose="02040503050406030204" pitchFamily="18" charset="0"/>
                                    <a:ea typeface="Calibri" panose="020F0502020204030204" pitchFamily="34" charset="0"/>
                                    <a:cs typeface="Arial" panose="020B0604020202020204" pitchFamily="34" charset="0"/>
                                  </a:rPr>
                                </m:ctrlPr>
                              </m:dPr>
                              <m:e>
                                <m:sSub>
                                  <m:sSubPr>
                                    <m:ctrlPr>
                                      <a:rPr lang="en-US" sz="1600" i="1">
                                        <a:effectLst/>
                                        <a:latin typeface="Cambria Math" panose="02040503050406030204" pitchFamily="18" charset="0"/>
                                        <a:ea typeface="Calibri" panose="020F0502020204030204" pitchFamily="34" charset="0"/>
                                        <a:cs typeface="Arial" panose="020B0604020202020204" pitchFamily="34" charset="0"/>
                                      </a:rPr>
                                    </m:ctrlPr>
                                  </m:sSubPr>
                                  <m:e>
                                    <m:r>
                                      <a:rPr lang="en-US" sz="1600" i="1">
                                        <a:effectLst/>
                                        <a:latin typeface="Cambria Math" panose="02040503050406030204" pitchFamily="18" charset="0"/>
                                        <a:ea typeface="Calibri" panose="020F0502020204030204" pitchFamily="34" charset="0"/>
                                        <a:cs typeface="Arial" panose="020B0604020202020204" pitchFamily="34" charset="0"/>
                                      </a:rPr>
                                      <m:t>𝑥</m:t>
                                    </m:r>
                                  </m:e>
                                  <m:sub>
                                    <m:r>
                                      <a:rPr lang="en-US" sz="16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6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600" i="1">
                                        <a:effectLst/>
                                        <a:latin typeface="Cambria Math" panose="02040503050406030204" pitchFamily="18" charset="0"/>
                                        <a:ea typeface="Calibri" panose="020F0502020204030204" pitchFamily="34" charset="0"/>
                                        <a:cs typeface="Arial" panose="020B0604020202020204" pitchFamily="34" charset="0"/>
                                      </a:rPr>
                                    </m:ctrlPr>
                                  </m:accPr>
                                  <m:e>
                                    <m:r>
                                      <a:rPr lang="en-US" sz="1600" i="1">
                                        <a:effectLst/>
                                        <a:latin typeface="Cambria Math" panose="02040503050406030204" pitchFamily="18" charset="0"/>
                                        <a:ea typeface="Calibri" panose="020F0502020204030204" pitchFamily="34" charset="0"/>
                                        <a:cs typeface="Arial" panose="020B0604020202020204" pitchFamily="34" charset="0"/>
                                      </a:rPr>
                                      <m:t>𝑥</m:t>
                                    </m:r>
                                  </m:e>
                                </m:acc>
                              </m:e>
                            </m:d>
                            <m:d>
                              <m:dPr>
                                <m:ctrlPr>
                                  <a:rPr lang="en-US" sz="1600" i="1">
                                    <a:effectLst/>
                                    <a:latin typeface="Cambria Math" panose="02040503050406030204" pitchFamily="18" charset="0"/>
                                    <a:ea typeface="Calibri" panose="020F0502020204030204" pitchFamily="34" charset="0"/>
                                    <a:cs typeface="Arial" panose="020B0604020202020204" pitchFamily="34" charset="0"/>
                                  </a:rPr>
                                </m:ctrlPr>
                              </m:dPr>
                              <m:e>
                                <m:d>
                                  <m:dPr>
                                    <m:ctrlPr>
                                      <a:rPr lang="en-US" sz="1600" b="0" i="1" smtClean="0">
                                        <a:effectLst/>
                                        <a:latin typeface="Cambria Math" panose="02040503050406030204" pitchFamily="18" charset="0"/>
                                        <a:ea typeface="Calibri" panose="020F0502020204030204" pitchFamily="34" charset="0"/>
                                        <a:cs typeface="Arial" panose="020B0604020202020204" pitchFamily="34" charset="0"/>
                                      </a:rPr>
                                    </m:ctrlPr>
                                  </m:dPr>
                                  <m:e>
                                    <m:r>
                                      <a:rPr lang="en-US" sz="1600" b="0" i="1" smtClean="0">
                                        <a:effectLst/>
                                        <a:latin typeface="Cambria Math" panose="02040503050406030204" pitchFamily="18" charset="0"/>
                                        <a:ea typeface="Calibri" panose="020F0502020204030204" pitchFamily="34" charset="0"/>
                                        <a:cs typeface="Arial" panose="020B0604020202020204" pitchFamily="34" charset="0"/>
                                      </a:rPr>
                                      <m:t>𝑏</m:t>
                                    </m:r>
                                    <m:sSub>
                                      <m:sSubPr>
                                        <m:ctrlPr>
                                          <a:rPr lang="en-US" sz="1600" i="1">
                                            <a:latin typeface="Cambria Math" panose="02040503050406030204" pitchFamily="18" charset="0"/>
                                            <a:cs typeface="Arial" panose="020B0604020202020204" pitchFamily="34" charset="0"/>
                                          </a:rPr>
                                        </m:ctrlPr>
                                      </m:sSubPr>
                                      <m:e>
                                        <m:r>
                                          <a:rPr lang="en-US" sz="1600" i="1">
                                            <a:latin typeface="Cambria Math" panose="02040503050406030204" pitchFamily="18" charset="0"/>
                                            <a:ea typeface="Calibri" panose="020F0502020204030204" pitchFamily="34" charset="0"/>
                                            <a:cs typeface="Arial" panose="020B0604020202020204" pitchFamily="34" charset="0"/>
                                          </a:rPr>
                                          <m:t>𝑥</m:t>
                                        </m:r>
                                      </m:e>
                                      <m:sub>
                                        <m:r>
                                          <a:rPr lang="en-US" sz="1600" i="1">
                                            <a:latin typeface="Cambria Math" panose="02040503050406030204" pitchFamily="18" charset="0"/>
                                            <a:cs typeface="Arial" panose="020B0604020202020204" pitchFamily="34" charset="0"/>
                                          </a:rPr>
                                          <m:t>𝑖</m:t>
                                        </m:r>
                                      </m:sub>
                                    </m:sSub>
                                    <m:r>
                                      <a:rPr lang="en-US" sz="1600" b="0" i="1" smtClean="0">
                                        <a:effectLst/>
                                        <a:latin typeface="Cambria Math" panose="02040503050406030204" pitchFamily="18" charset="0"/>
                                        <a:ea typeface="Calibri" panose="020F0502020204030204" pitchFamily="34" charset="0"/>
                                        <a:cs typeface="Arial" panose="020B0604020202020204" pitchFamily="34" charset="0"/>
                                      </a:rPr>
                                      <m:t>+</m:t>
                                    </m:r>
                                    <m:r>
                                      <a:rPr lang="en-US" sz="1600" b="0" i="1" smtClean="0">
                                        <a:effectLst/>
                                        <a:latin typeface="Cambria Math" panose="02040503050406030204" pitchFamily="18" charset="0"/>
                                        <a:ea typeface="Calibri" panose="020F0502020204030204" pitchFamily="34" charset="0"/>
                                        <a:cs typeface="Arial" panose="020B0604020202020204" pitchFamily="34" charset="0"/>
                                      </a:rPr>
                                      <m:t>𝑎</m:t>
                                    </m:r>
                                  </m:e>
                                </m:d>
                                <m:r>
                                  <a:rPr lang="en-US" sz="1600" i="1">
                                    <a:effectLst/>
                                    <a:latin typeface="Cambria Math" panose="02040503050406030204" pitchFamily="18" charset="0"/>
                                    <a:ea typeface="Calibri" panose="020F0502020204030204" pitchFamily="34" charset="0"/>
                                    <a:cs typeface="Arial" panose="020B0604020202020204" pitchFamily="34" charset="0"/>
                                  </a:rPr>
                                  <m:t>−</m:t>
                                </m:r>
                                <m:r>
                                  <a:rPr lang="en-US" sz="1600" b="0" i="1" smtClean="0">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600" b="0" i="1" smtClean="0">
                                        <a:effectLst/>
                                        <a:latin typeface="Cambria Math" panose="02040503050406030204" pitchFamily="18" charset="0"/>
                                        <a:cs typeface="Arial" panose="020B0604020202020204" pitchFamily="34" charset="0"/>
                                      </a:rPr>
                                    </m:ctrlPr>
                                  </m:accPr>
                                  <m:e>
                                    <m:r>
                                      <a:rPr lang="en-US" sz="1600" i="1">
                                        <a:latin typeface="Cambria Math" panose="02040503050406030204" pitchFamily="18" charset="0"/>
                                        <a:ea typeface="Calibri" panose="020F0502020204030204" pitchFamily="34" charset="0"/>
                                        <a:cs typeface="Arial" panose="020B0604020202020204" pitchFamily="34" charset="0"/>
                                      </a:rPr>
                                      <m:t>𝑏𝑥</m:t>
                                    </m:r>
                                    <m:r>
                                      <a:rPr lang="en-US" sz="1600" i="1">
                                        <a:latin typeface="Cambria Math" panose="02040503050406030204" pitchFamily="18" charset="0"/>
                                        <a:ea typeface="Calibri" panose="020F0502020204030204" pitchFamily="34" charset="0"/>
                                        <a:cs typeface="Arial" panose="020B0604020202020204" pitchFamily="34" charset="0"/>
                                      </a:rPr>
                                      <m:t>+</m:t>
                                    </m:r>
                                    <m:r>
                                      <a:rPr lang="en-US" sz="1600" i="1">
                                        <a:latin typeface="Cambria Math" panose="02040503050406030204" pitchFamily="18" charset="0"/>
                                        <a:ea typeface="Calibri" panose="020F0502020204030204" pitchFamily="34" charset="0"/>
                                        <a:cs typeface="Arial" panose="020B0604020202020204" pitchFamily="34" charset="0"/>
                                      </a:rPr>
                                      <m:t>𝑎</m:t>
                                    </m:r>
                                  </m:e>
                                </m:acc>
                                <m:r>
                                  <a:rPr lang="en-US" sz="1600" b="0" i="1" smtClean="0">
                                    <a:effectLst/>
                                    <a:latin typeface="Cambria Math" panose="02040503050406030204" pitchFamily="18" charset="0"/>
                                    <a:cs typeface="Arial" panose="020B0604020202020204" pitchFamily="34" charset="0"/>
                                  </a:rPr>
                                  <m:t>)</m:t>
                                </m:r>
                              </m:e>
                            </m:d>
                          </m:num>
                          <m:den>
                            <m:r>
                              <a:rPr lang="en-US" sz="1600" i="1">
                                <a:effectLst/>
                                <a:latin typeface="Cambria Math" panose="02040503050406030204" pitchFamily="18" charset="0"/>
                                <a:ea typeface="Calibri" panose="020F0502020204030204" pitchFamily="34" charset="0"/>
                                <a:cs typeface="Arial" panose="020B0604020202020204" pitchFamily="34" charset="0"/>
                              </a:rPr>
                              <m:t>𝑛</m:t>
                            </m:r>
                            <m:r>
                              <a:rPr lang="en-US" sz="1600" b="0" i="1" smtClean="0">
                                <a:effectLst/>
                                <a:latin typeface="Cambria Math" panose="02040503050406030204" pitchFamily="18" charset="0"/>
                                <a:ea typeface="Calibri" panose="020F0502020204030204" pitchFamily="34" charset="0"/>
                                <a:cs typeface="Arial" panose="020B0604020202020204" pitchFamily="34" charset="0"/>
                              </a:rPr>
                              <m:t>−</m:t>
                            </m:r>
                            <m:r>
                              <a:rPr lang="en-US" sz="1600" b="0" i="1" smtClean="0">
                                <a:effectLst/>
                                <a:latin typeface="Cambria Math" panose="02040503050406030204" pitchFamily="18" charset="0"/>
                                <a:ea typeface="Calibri" panose="020F0502020204030204" pitchFamily="34" charset="0"/>
                                <a:cs typeface="Arial" panose="020B0604020202020204" pitchFamily="34" charset="0"/>
                              </a:rPr>
                              <m:t>1</m:t>
                            </m:r>
                          </m:den>
                        </m:f>
                      </m:e>
                    </m:nary>
                    <m:r>
                      <a:rPr lang="en-US" sz="1600" b="0" i="1" smtClean="0">
                        <a:effectLst/>
                        <a:latin typeface="Cambria Math" panose="02040503050406030204" pitchFamily="18" charset="0"/>
                        <a:ea typeface="Calibri" panose="020F0502020204030204" pitchFamily="34" charset="0"/>
                        <a:cs typeface="Arial" panose="020B0604020202020204" pitchFamily="34" charset="0"/>
                      </a:rPr>
                      <m:t>=</m:t>
                    </m:r>
                  </m:oMath>
                </a14:m>
                <a:r>
                  <a:rPr lang="en-US" sz="1600" dirty="0">
                    <a:ea typeface="Calibri" panose="020F0502020204030204" pitchFamily="34" charset="0"/>
                    <a:cs typeface="Arial" panose="020B0604020202020204" pitchFamily="34" charset="0"/>
                  </a:rPr>
                  <a:t> </a:t>
                </a:r>
                <a14:m>
                  <m:oMath xmlns:m="http://schemas.openxmlformats.org/officeDocument/2006/math">
                    <m:nary>
                      <m:naryPr>
                        <m:chr m:val="∑"/>
                        <m:subHide m:val="on"/>
                        <m:supHide m:val="on"/>
                        <m:ctrlPr>
                          <a:rPr lang="en-US" sz="1600" i="1">
                            <a:latin typeface="Cambria Math" panose="02040503050406030204" pitchFamily="18" charset="0"/>
                            <a:ea typeface="Calibri" panose="020F0502020204030204" pitchFamily="34" charset="0"/>
                            <a:cs typeface="Arial" panose="020B0604020202020204" pitchFamily="34" charset="0"/>
                          </a:rPr>
                        </m:ctrlPr>
                      </m:naryPr>
                      <m:sub/>
                      <m:sup/>
                      <m:e>
                        <m:f>
                          <m:fPr>
                            <m:ctrlPr>
                              <a:rPr lang="en-US" sz="1600" i="1">
                                <a:latin typeface="Cambria Math" panose="02040503050406030204" pitchFamily="18" charset="0"/>
                                <a:ea typeface="Calibri" panose="020F0502020204030204" pitchFamily="34" charset="0"/>
                                <a:cs typeface="Arial" panose="020B0604020202020204" pitchFamily="34" charset="0"/>
                              </a:rPr>
                            </m:ctrlPr>
                          </m:fPr>
                          <m:num>
                            <m:d>
                              <m:dPr>
                                <m:ctrlPr>
                                  <a:rPr lang="en-US" sz="1600" i="1">
                                    <a:latin typeface="Cambria Math" panose="02040503050406030204" pitchFamily="18" charset="0"/>
                                    <a:ea typeface="Calibri" panose="020F0502020204030204" pitchFamily="34" charset="0"/>
                                    <a:cs typeface="Arial" panose="020B0604020202020204" pitchFamily="34" charset="0"/>
                                  </a:rPr>
                                </m:ctrlPr>
                              </m:dPr>
                              <m:e>
                                <m:sSub>
                                  <m:sSubPr>
                                    <m:ctrlPr>
                                      <a:rPr lang="en-US" sz="1600" i="1">
                                        <a:latin typeface="Cambria Math" panose="02040503050406030204" pitchFamily="18" charset="0"/>
                                        <a:ea typeface="Calibri" panose="020F0502020204030204" pitchFamily="34" charset="0"/>
                                        <a:cs typeface="Arial" panose="020B0604020202020204" pitchFamily="34" charset="0"/>
                                      </a:rPr>
                                    </m:ctrlPr>
                                  </m:sSubPr>
                                  <m:e>
                                    <m:r>
                                      <a:rPr lang="en-US" sz="1600" i="1">
                                        <a:latin typeface="Cambria Math" panose="02040503050406030204" pitchFamily="18" charset="0"/>
                                        <a:ea typeface="Calibri" panose="020F0502020204030204" pitchFamily="34" charset="0"/>
                                        <a:cs typeface="Arial" panose="020B0604020202020204" pitchFamily="34" charset="0"/>
                                      </a:rPr>
                                      <m:t>𝑥</m:t>
                                    </m:r>
                                  </m:e>
                                  <m:sub>
                                    <m:r>
                                      <a:rPr lang="en-US" sz="1600" i="1">
                                        <a:latin typeface="Cambria Math" panose="02040503050406030204" pitchFamily="18" charset="0"/>
                                        <a:ea typeface="Calibri" panose="020F0502020204030204" pitchFamily="34" charset="0"/>
                                        <a:cs typeface="Arial" panose="020B0604020202020204" pitchFamily="34" charset="0"/>
                                      </a:rPr>
                                      <m:t>𝑖</m:t>
                                    </m:r>
                                  </m:sub>
                                </m:sSub>
                                <m:r>
                                  <a:rPr lang="en-US" sz="16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1600" i="1">
                                        <a:latin typeface="Cambria Math" panose="02040503050406030204" pitchFamily="18" charset="0"/>
                                        <a:ea typeface="Calibri" panose="020F0502020204030204" pitchFamily="34" charset="0"/>
                                        <a:cs typeface="Arial" panose="020B0604020202020204" pitchFamily="34" charset="0"/>
                                      </a:rPr>
                                    </m:ctrlPr>
                                  </m:accPr>
                                  <m:e>
                                    <m:r>
                                      <a:rPr lang="en-US" sz="1600" i="1">
                                        <a:latin typeface="Cambria Math" panose="02040503050406030204" pitchFamily="18" charset="0"/>
                                        <a:ea typeface="Calibri" panose="020F0502020204030204" pitchFamily="34" charset="0"/>
                                        <a:cs typeface="Arial" panose="020B0604020202020204" pitchFamily="34" charset="0"/>
                                      </a:rPr>
                                      <m:t>𝑥</m:t>
                                    </m:r>
                                  </m:e>
                                </m:acc>
                              </m:e>
                            </m:d>
                            <m:d>
                              <m:dPr>
                                <m:ctrlPr>
                                  <a:rPr lang="en-US" sz="1600" i="1">
                                    <a:latin typeface="Cambria Math" panose="02040503050406030204" pitchFamily="18" charset="0"/>
                                    <a:ea typeface="Calibri" panose="020F0502020204030204" pitchFamily="34" charset="0"/>
                                    <a:cs typeface="Arial" panose="020B0604020202020204" pitchFamily="34" charset="0"/>
                                  </a:rPr>
                                </m:ctrlPr>
                              </m:dPr>
                              <m:e>
                                <m:d>
                                  <m:dPr>
                                    <m:ctrlPr>
                                      <a:rPr lang="en-US" sz="1600" i="1">
                                        <a:latin typeface="Cambria Math" panose="02040503050406030204" pitchFamily="18" charset="0"/>
                                        <a:ea typeface="Calibri" panose="020F0502020204030204" pitchFamily="34" charset="0"/>
                                        <a:cs typeface="Arial" panose="020B0604020202020204" pitchFamily="34" charset="0"/>
                                      </a:rPr>
                                    </m:ctrlPr>
                                  </m:dPr>
                                  <m:e>
                                    <m:r>
                                      <a:rPr lang="en-US" sz="1600" i="1">
                                        <a:latin typeface="Cambria Math" panose="02040503050406030204" pitchFamily="18" charset="0"/>
                                        <a:ea typeface="Calibri" panose="020F0502020204030204" pitchFamily="34" charset="0"/>
                                        <a:cs typeface="Arial" panose="020B0604020202020204" pitchFamily="34" charset="0"/>
                                      </a:rPr>
                                      <m:t>𝑏</m:t>
                                    </m:r>
                                    <m:sSub>
                                      <m:sSubPr>
                                        <m:ctrlPr>
                                          <a:rPr lang="en-US" sz="1600" i="1" smtClean="0">
                                            <a:latin typeface="Cambria Math" panose="02040503050406030204" pitchFamily="18" charset="0"/>
                                            <a:cs typeface="Arial" panose="020B0604020202020204" pitchFamily="34" charset="0"/>
                                          </a:rPr>
                                        </m:ctrlPr>
                                      </m:sSubPr>
                                      <m:e>
                                        <m:r>
                                          <a:rPr lang="en-US" sz="1600" i="1">
                                            <a:latin typeface="Cambria Math" panose="02040503050406030204" pitchFamily="18" charset="0"/>
                                            <a:ea typeface="Calibri" panose="020F0502020204030204" pitchFamily="34" charset="0"/>
                                            <a:cs typeface="Arial" panose="020B0604020202020204" pitchFamily="34" charset="0"/>
                                          </a:rPr>
                                          <m:t>𝑥</m:t>
                                        </m:r>
                                      </m:e>
                                      <m:sub>
                                        <m:r>
                                          <a:rPr lang="en-US" sz="1600" b="0" i="1" smtClean="0">
                                            <a:latin typeface="Cambria Math" panose="02040503050406030204" pitchFamily="18" charset="0"/>
                                            <a:cs typeface="Arial" panose="020B0604020202020204" pitchFamily="34" charset="0"/>
                                          </a:rPr>
                                          <m:t>𝑖</m:t>
                                        </m:r>
                                      </m:sub>
                                    </m:sSub>
                                  </m:e>
                                </m:d>
                                <m:r>
                                  <a:rPr lang="en-US" sz="16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1600" i="1">
                                        <a:latin typeface="Cambria Math" panose="02040503050406030204" pitchFamily="18" charset="0"/>
                                        <a:cs typeface="Arial" panose="020B0604020202020204" pitchFamily="34" charset="0"/>
                                      </a:rPr>
                                    </m:ctrlPr>
                                  </m:accPr>
                                  <m:e>
                                    <m:r>
                                      <a:rPr lang="en-US" sz="1600" i="1">
                                        <a:latin typeface="Cambria Math" panose="02040503050406030204" pitchFamily="18" charset="0"/>
                                        <a:ea typeface="Calibri" panose="020F0502020204030204" pitchFamily="34" charset="0"/>
                                        <a:cs typeface="Arial" panose="020B0604020202020204" pitchFamily="34" charset="0"/>
                                      </a:rPr>
                                      <m:t>𝑏𝑥</m:t>
                                    </m:r>
                                  </m:e>
                                </m:acc>
                                <m:r>
                                  <a:rPr lang="en-US" sz="1600" i="1">
                                    <a:latin typeface="Cambria Math" panose="02040503050406030204" pitchFamily="18" charset="0"/>
                                    <a:cs typeface="Arial" panose="020B0604020202020204" pitchFamily="34" charset="0"/>
                                  </a:rPr>
                                  <m:t>)</m:t>
                                </m:r>
                              </m:e>
                            </m:d>
                          </m:num>
                          <m:den>
                            <m:r>
                              <a:rPr lang="en-US" sz="1600" i="1">
                                <a:latin typeface="Cambria Math" panose="02040503050406030204" pitchFamily="18" charset="0"/>
                                <a:ea typeface="Calibri" panose="020F0502020204030204" pitchFamily="34" charset="0"/>
                                <a:cs typeface="Arial" panose="020B0604020202020204" pitchFamily="34" charset="0"/>
                              </a:rPr>
                              <m:t>𝑛</m:t>
                            </m:r>
                            <m:r>
                              <a:rPr lang="en-US" sz="1600" i="1">
                                <a:latin typeface="Cambria Math" panose="02040503050406030204" pitchFamily="18" charset="0"/>
                                <a:ea typeface="Calibri" panose="020F0502020204030204" pitchFamily="34" charset="0"/>
                                <a:cs typeface="Arial" panose="020B0604020202020204" pitchFamily="34" charset="0"/>
                              </a:rPr>
                              <m:t>−</m:t>
                            </m:r>
                            <m:r>
                              <a:rPr lang="en-US" sz="1600" i="1">
                                <a:latin typeface="Cambria Math" panose="02040503050406030204" pitchFamily="18" charset="0"/>
                                <a:ea typeface="Calibri" panose="020F0502020204030204" pitchFamily="34" charset="0"/>
                                <a:cs typeface="Arial" panose="020B0604020202020204" pitchFamily="34" charset="0"/>
                              </a:rPr>
                              <m:t>1</m:t>
                            </m:r>
                          </m:den>
                        </m:f>
                      </m:e>
                    </m:nary>
                    <m:r>
                      <a:rPr lang="en-US" sz="1600" b="0" i="1" smtClean="0">
                        <a:latin typeface="Cambria Math" panose="02040503050406030204" pitchFamily="18" charset="0"/>
                        <a:ea typeface="Calibri" panose="020F0502020204030204" pitchFamily="34" charset="0"/>
                        <a:cs typeface="Arial" panose="020B0604020202020204" pitchFamily="34" charset="0"/>
                      </a:rPr>
                      <m:t>=</m:t>
                    </m:r>
                    <m:r>
                      <a:rPr lang="en-US" sz="1600" b="0" i="1" smtClean="0">
                        <a:latin typeface="Cambria Math" panose="02040503050406030204" pitchFamily="18" charset="0"/>
                        <a:ea typeface="Calibri" panose="020F0502020204030204" pitchFamily="34" charset="0"/>
                        <a:cs typeface="Arial" panose="020B0604020202020204" pitchFamily="34" charset="0"/>
                      </a:rPr>
                      <m:t>𝑏</m:t>
                    </m:r>
                    <m:nary>
                      <m:naryPr>
                        <m:chr m:val="∑"/>
                        <m:subHide m:val="on"/>
                        <m:supHide m:val="on"/>
                        <m:ctrlPr>
                          <a:rPr lang="en-US" sz="1600" i="1">
                            <a:latin typeface="Cambria Math" panose="02040503050406030204" pitchFamily="18" charset="0"/>
                            <a:ea typeface="Calibri" panose="020F0502020204030204" pitchFamily="34" charset="0"/>
                            <a:cs typeface="Arial" panose="020B0604020202020204" pitchFamily="34" charset="0"/>
                          </a:rPr>
                        </m:ctrlPr>
                      </m:naryPr>
                      <m:sub/>
                      <m:sup/>
                      <m:e>
                        <m:f>
                          <m:fPr>
                            <m:ctrlPr>
                              <a:rPr lang="en-US" sz="1600" i="1">
                                <a:latin typeface="Cambria Math" panose="02040503050406030204" pitchFamily="18" charset="0"/>
                                <a:ea typeface="Calibri" panose="020F0502020204030204" pitchFamily="34" charset="0"/>
                                <a:cs typeface="Arial" panose="020B0604020202020204" pitchFamily="34" charset="0"/>
                              </a:rPr>
                            </m:ctrlPr>
                          </m:fPr>
                          <m:num>
                            <m:d>
                              <m:dPr>
                                <m:ctrlPr>
                                  <a:rPr lang="en-US" sz="1600" i="1">
                                    <a:latin typeface="Cambria Math" panose="02040503050406030204" pitchFamily="18" charset="0"/>
                                    <a:ea typeface="Calibri" panose="020F0502020204030204" pitchFamily="34" charset="0"/>
                                    <a:cs typeface="Arial" panose="020B0604020202020204" pitchFamily="34" charset="0"/>
                                  </a:rPr>
                                </m:ctrlPr>
                              </m:dPr>
                              <m:e>
                                <m:sSub>
                                  <m:sSubPr>
                                    <m:ctrlPr>
                                      <a:rPr lang="en-US" sz="1600" i="1">
                                        <a:latin typeface="Cambria Math" panose="02040503050406030204" pitchFamily="18" charset="0"/>
                                        <a:ea typeface="Calibri" panose="020F0502020204030204" pitchFamily="34" charset="0"/>
                                        <a:cs typeface="Arial" panose="020B0604020202020204" pitchFamily="34" charset="0"/>
                                      </a:rPr>
                                    </m:ctrlPr>
                                  </m:sSubPr>
                                  <m:e>
                                    <m:r>
                                      <a:rPr lang="en-US" sz="1600" i="1">
                                        <a:latin typeface="Cambria Math" panose="02040503050406030204" pitchFamily="18" charset="0"/>
                                        <a:ea typeface="Calibri" panose="020F0502020204030204" pitchFamily="34" charset="0"/>
                                        <a:cs typeface="Arial" panose="020B0604020202020204" pitchFamily="34" charset="0"/>
                                      </a:rPr>
                                      <m:t>𝑥</m:t>
                                    </m:r>
                                  </m:e>
                                  <m:sub>
                                    <m:r>
                                      <a:rPr lang="en-US" sz="1600" i="1">
                                        <a:latin typeface="Cambria Math" panose="02040503050406030204" pitchFamily="18" charset="0"/>
                                        <a:ea typeface="Calibri" panose="020F0502020204030204" pitchFamily="34" charset="0"/>
                                        <a:cs typeface="Arial" panose="020B0604020202020204" pitchFamily="34" charset="0"/>
                                      </a:rPr>
                                      <m:t>𝑖</m:t>
                                    </m:r>
                                  </m:sub>
                                </m:sSub>
                                <m:r>
                                  <a:rPr lang="en-US" sz="16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1600" i="1">
                                        <a:latin typeface="Cambria Math" panose="02040503050406030204" pitchFamily="18" charset="0"/>
                                        <a:ea typeface="Calibri" panose="020F0502020204030204" pitchFamily="34" charset="0"/>
                                        <a:cs typeface="Arial" panose="020B0604020202020204" pitchFamily="34" charset="0"/>
                                      </a:rPr>
                                    </m:ctrlPr>
                                  </m:accPr>
                                  <m:e>
                                    <m:r>
                                      <a:rPr lang="en-US" sz="1600" i="1">
                                        <a:latin typeface="Cambria Math" panose="02040503050406030204" pitchFamily="18" charset="0"/>
                                        <a:ea typeface="Calibri" panose="020F0502020204030204" pitchFamily="34" charset="0"/>
                                        <a:cs typeface="Arial" panose="020B0604020202020204" pitchFamily="34" charset="0"/>
                                      </a:rPr>
                                      <m:t>𝑥</m:t>
                                    </m:r>
                                  </m:e>
                                </m:acc>
                              </m:e>
                            </m:d>
                            <m:d>
                              <m:dPr>
                                <m:ctrlPr>
                                  <a:rPr lang="en-US" sz="1600" i="1">
                                    <a:latin typeface="Cambria Math" panose="02040503050406030204" pitchFamily="18" charset="0"/>
                                    <a:ea typeface="Calibri" panose="020F0502020204030204" pitchFamily="34" charset="0"/>
                                    <a:cs typeface="Arial" panose="020B0604020202020204" pitchFamily="34" charset="0"/>
                                  </a:rPr>
                                </m:ctrlPr>
                              </m:dPr>
                              <m:e>
                                <m:r>
                                  <a:rPr lang="en-US" sz="1600" b="0" i="1" smtClean="0">
                                    <a:latin typeface="Cambria Math" panose="02040503050406030204" pitchFamily="18" charset="0"/>
                                    <a:ea typeface="Calibri" panose="020F0502020204030204" pitchFamily="34" charset="0"/>
                                    <a:cs typeface="Arial" panose="020B0604020202020204" pitchFamily="34" charset="0"/>
                                  </a:rPr>
                                  <m:t>𝑥</m:t>
                                </m:r>
                                <m:r>
                                  <a:rPr lang="en-US" sz="16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1600" i="1">
                                        <a:latin typeface="Cambria Math" panose="02040503050406030204" pitchFamily="18" charset="0"/>
                                        <a:ea typeface="Calibri" panose="020F0502020204030204" pitchFamily="34" charset="0"/>
                                        <a:cs typeface="Arial" panose="020B0604020202020204" pitchFamily="34" charset="0"/>
                                      </a:rPr>
                                    </m:ctrlPr>
                                  </m:accPr>
                                  <m:e>
                                    <m:r>
                                      <a:rPr lang="en-US" sz="1600" i="1">
                                        <a:latin typeface="Cambria Math" panose="02040503050406030204" pitchFamily="18" charset="0"/>
                                        <a:ea typeface="Calibri" panose="020F0502020204030204" pitchFamily="34" charset="0"/>
                                        <a:cs typeface="Arial" panose="020B0604020202020204" pitchFamily="34" charset="0"/>
                                      </a:rPr>
                                      <m:t>𝑥</m:t>
                                    </m:r>
                                  </m:e>
                                </m:acc>
                              </m:e>
                            </m:d>
                          </m:num>
                          <m:den>
                            <m:r>
                              <a:rPr lang="en-US" sz="1600" i="1">
                                <a:latin typeface="Cambria Math" panose="02040503050406030204" pitchFamily="18" charset="0"/>
                                <a:ea typeface="Calibri" panose="020F0502020204030204" pitchFamily="34" charset="0"/>
                                <a:cs typeface="Arial" panose="020B0604020202020204" pitchFamily="34" charset="0"/>
                              </a:rPr>
                              <m:t>𝑛</m:t>
                            </m:r>
                            <m:r>
                              <a:rPr lang="en-US" sz="1600" i="1">
                                <a:latin typeface="Cambria Math" panose="02040503050406030204" pitchFamily="18" charset="0"/>
                                <a:ea typeface="Calibri" panose="020F0502020204030204" pitchFamily="34" charset="0"/>
                                <a:cs typeface="Arial" panose="020B0604020202020204" pitchFamily="34" charset="0"/>
                              </a:rPr>
                              <m:t>−</m:t>
                            </m:r>
                            <m:r>
                              <a:rPr lang="en-US" sz="1600" i="1">
                                <a:latin typeface="Cambria Math" panose="02040503050406030204" pitchFamily="18" charset="0"/>
                                <a:ea typeface="Calibri" panose="020F0502020204030204" pitchFamily="34" charset="0"/>
                                <a:cs typeface="Arial" panose="020B0604020202020204" pitchFamily="34" charset="0"/>
                              </a:rPr>
                              <m:t>1</m:t>
                            </m:r>
                          </m:den>
                        </m:f>
                      </m:e>
                    </m:nary>
                    <m:r>
                      <a:rPr lang="en-US" sz="1600" b="0" i="1" smtClean="0">
                        <a:latin typeface="Cambria Math" panose="02040503050406030204" pitchFamily="18" charset="0"/>
                        <a:ea typeface="Calibri" panose="020F0502020204030204" pitchFamily="34" charset="0"/>
                        <a:cs typeface="Arial" panose="020B0604020202020204" pitchFamily="34" charset="0"/>
                      </a:rPr>
                      <m:t>=</m:t>
                    </m:r>
                    <m:r>
                      <a:rPr lang="en-US" sz="1600" b="0" i="1" smtClean="0">
                        <a:latin typeface="Cambria Math" panose="02040503050406030204" pitchFamily="18" charset="0"/>
                        <a:ea typeface="Calibri" panose="020F0502020204030204" pitchFamily="34" charset="0"/>
                        <a:cs typeface="Arial" panose="020B0604020202020204" pitchFamily="34" charset="0"/>
                      </a:rPr>
                      <m:t>𝑏</m:t>
                    </m:r>
                    <m:sSubSup>
                      <m:sSubSupPr>
                        <m:ctrlPr>
                          <a:rPr lang="en-US" sz="1600" b="0" i="1" smtClean="0">
                            <a:latin typeface="Cambria Math" panose="02040503050406030204" pitchFamily="18" charset="0"/>
                            <a:cs typeface="Arial" panose="020B0604020202020204" pitchFamily="34" charset="0"/>
                          </a:rPr>
                        </m:ctrlPr>
                      </m:sSubSupPr>
                      <m:e>
                        <m:acc>
                          <m:accPr>
                            <m:chr m:val="̂"/>
                            <m:ctrlPr>
                              <a:rPr lang="en-US" sz="1600" b="0" i="1" smtClean="0">
                                <a:latin typeface="Cambria Math" panose="02040503050406030204" pitchFamily="18" charset="0"/>
                                <a:cs typeface="Arial" panose="020B0604020202020204" pitchFamily="34" charset="0"/>
                              </a:rPr>
                            </m:ctrlPr>
                          </m:accPr>
                          <m:e>
                            <m:r>
                              <a:rPr lang="en-US" sz="1600" b="0" i="1" smtClean="0">
                                <a:latin typeface="Cambria Math" panose="02040503050406030204" pitchFamily="18" charset="0"/>
                                <a:cs typeface="Arial" panose="020B0604020202020204" pitchFamily="34" charset="0"/>
                              </a:rPr>
                              <m:t>𝑠</m:t>
                            </m:r>
                          </m:e>
                        </m:acc>
                      </m:e>
                      <m:sub>
                        <m:r>
                          <a:rPr lang="en-US" sz="1600" b="0" i="1" smtClean="0">
                            <a:latin typeface="Cambria Math" panose="02040503050406030204" pitchFamily="18" charset="0"/>
                            <a:cs typeface="Arial" panose="020B0604020202020204" pitchFamily="34" charset="0"/>
                          </a:rPr>
                          <m:t>𝑥</m:t>
                        </m:r>
                      </m:sub>
                      <m:sup>
                        <m:r>
                          <a:rPr lang="en-US" sz="1600" b="0" i="1" smtClean="0">
                            <a:latin typeface="Cambria Math" panose="02040503050406030204" pitchFamily="18" charset="0"/>
                            <a:cs typeface="Arial" panose="020B0604020202020204" pitchFamily="34" charset="0"/>
                          </a:rPr>
                          <m:t>2</m:t>
                        </m:r>
                      </m:sup>
                    </m:sSubSup>
                  </m:oMath>
                </a14:m>
                <a:endParaRPr lang="en-US" sz="1600" b="1" dirty="0">
                  <a:latin typeface="Alef" panose="00000500000000000000" pitchFamily="2" charset="-79"/>
                  <a:cs typeface="Alef" panose="00000500000000000000" pitchFamily="2" charset="-79"/>
                </a:endParaRPr>
              </a:p>
              <a:p>
                <a:pPr algn="l" rtl="0"/>
                <a14:m>
                  <m:oMathPara xmlns:m="http://schemas.openxmlformats.org/officeDocument/2006/math">
                    <m:oMathParaPr>
                      <m:jc m:val="left"/>
                    </m:oMathParaPr>
                    <m:oMath xmlns:m="http://schemas.openxmlformats.org/officeDocument/2006/math">
                      <m:sSub>
                        <m:sSubPr>
                          <m:ctrlPr>
                            <a:rPr lang="en-US" sz="1400" b="0" i="1" smtClean="0">
                              <a:latin typeface="Cambria Math" panose="02040503050406030204" pitchFamily="18" charset="0"/>
                              <a:cs typeface="Arial" panose="020B0604020202020204" pitchFamily="34" charset="0"/>
                            </a:rPr>
                          </m:ctrlPr>
                        </m:sSubPr>
                        <m:e>
                          <m:acc>
                            <m:accPr>
                              <m:chr m:val="̂"/>
                              <m:ctrlPr>
                                <a:rPr lang="en-US" sz="1400" b="0" i="1" smtClean="0">
                                  <a:latin typeface="Cambria Math" panose="02040503050406030204" pitchFamily="18" charset="0"/>
                                  <a:cs typeface="Arial" panose="020B0604020202020204" pitchFamily="34" charset="0"/>
                                </a:rPr>
                              </m:ctrlPr>
                            </m:accPr>
                            <m:e>
                              <m:r>
                                <a:rPr lang="en-US" sz="1400" b="0" i="1" smtClean="0">
                                  <a:latin typeface="Cambria Math" panose="02040503050406030204" pitchFamily="18" charset="0"/>
                                  <a:cs typeface="Arial" panose="020B0604020202020204" pitchFamily="34" charset="0"/>
                                </a:rPr>
                                <m:t>𝑠</m:t>
                              </m:r>
                            </m:e>
                          </m:acc>
                        </m:e>
                        <m:sub>
                          <m:r>
                            <a:rPr lang="en-US" sz="1400" b="0" i="1" smtClean="0">
                              <a:latin typeface="Cambria Math" panose="02040503050406030204" pitchFamily="18" charset="0"/>
                              <a:cs typeface="Arial" panose="020B0604020202020204" pitchFamily="34" charset="0"/>
                            </a:rPr>
                            <m:t>𝑦</m:t>
                          </m:r>
                        </m:sub>
                      </m:sSub>
                      <m:r>
                        <a:rPr lang="en-US" sz="1400" b="0" i="1" smtClean="0">
                          <a:latin typeface="Cambria Math" panose="02040503050406030204" pitchFamily="18" charset="0"/>
                          <a:cs typeface="Arial" panose="020B0604020202020204" pitchFamily="34" charset="0"/>
                        </a:rPr>
                        <m:t>=</m:t>
                      </m:r>
                      <m:rad>
                        <m:radPr>
                          <m:degHide m:val="on"/>
                          <m:ctrlPr>
                            <a:rPr lang="en-US" sz="1400" b="0" i="1" smtClean="0">
                              <a:latin typeface="Cambria Math" panose="02040503050406030204" pitchFamily="18" charset="0"/>
                              <a:cs typeface="Arial" panose="020B0604020202020204" pitchFamily="34" charset="0"/>
                            </a:rPr>
                          </m:ctrlPr>
                        </m:radPr>
                        <m:deg/>
                        <m:e>
                          <m:f>
                            <m:fPr>
                              <m:ctrlPr>
                                <a:rPr lang="en-US" sz="1400" b="0" i="1" smtClean="0">
                                  <a:latin typeface="Cambria Math" panose="02040503050406030204" pitchFamily="18" charset="0"/>
                                  <a:cs typeface="Arial" panose="020B0604020202020204" pitchFamily="34" charset="0"/>
                                </a:rPr>
                              </m:ctrlPr>
                            </m:fPr>
                            <m:num>
                              <m:sSup>
                                <m:sSupPr>
                                  <m:ctrlPr>
                                    <a:rPr lang="en-US" sz="1400" b="0" i="1" smtClean="0">
                                      <a:latin typeface="Cambria Math" panose="02040503050406030204" pitchFamily="18" charset="0"/>
                                      <a:cs typeface="Arial" panose="020B0604020202020204" pitchFamily="34" charset="0"/>
                                    </a:rPr>
                                  </m:ctrlPr>
                                </m:sSupPr>
                                <m:e>
                                  <m:d>
                                    <m:dPr>
                                      <m:ctrlPr>
                                        <a:rPr lang="en-US" sz="1400" i="1">
                                          <a:latin typeface="Cambria Math" panose="02040503050406030204" pitchFamily="18" charset="0"/>
                                          <a:ea typeface="Calibri" panose="020F0502020204030204" pitchFamily="34" charset="0"/>
                                          <a:cs typeface="Arial" panose="020B0604020202020204" pitchFamily="34" charset="0"/>
                                        </a:rPr>
                                      </m:ctrlPr>
                                    </m:dPr>
                                    <m:e>
                                      <m:d>
                                        <m:dPr>
                                          <m:ctrlPr>
                                            <a:rPr lang="en-US" sz="1400" i="1">
                                              <a:latin typeface="Cambria Math" panose="02040503050406030204" pitchFamily="18" charset="0"/>
                                              <a:ea typeface="Calibri" panose="020F0502020204030204" pitchFamily="34" charset="0"/>
                                              <a:cs typeface="Arial" panose="020B0604020202020204" pitchFamily="34" charset="0"/>
                                            </a:rPr>
                                          </m:ctrlPr>
                                        </m:dPr>
                                        <m:e>
                                          <m:r>
                                            <a:rPr lang="en-US" sz="1400" i="1">
                                              <a:latin typeface="Cambria Math" panose="02040503050406030204" pitchFamily="18" charset="0"/>
                                              <a:ea typeface="Calibri" panose="020F0502020204030204" pitchFamily="34" charset="0"/>
                                              <a:cs typeface="Arial" panose="020B0604020202020204" pitchFamily="34" charset="0"/>
                                            </a:rPr>
                                            <m:t>𝑏</m:t>
                                          </m:r>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ea typeface="Calibri" panose="020F0502020204030204" pitchFamily="34" charset="0"/>
                                                  <a:cs typeface="Arial" panose="020B0604020202020204" pitchFamily="34" charset="0"/>
                                                </a:rPr>
                                                <m:t>𝑥</m:t>
                                              </m:r>
                                            </m:e>
                                            <m:sub>
                                              <m:r>
                                                <a:rPr lang="en-US" sz="1400" i="1">
                                                  <a:latin typeface="Cambria Math" panose="02040503050406030204" pitchFamily="18" charset="0"/>
                                                  <a:cs typeface="Arial" panose="020B0604020202020204" pitchFamily="34" charset="0"/>
                                                </a:rPr>
                                                <m:t>𝑖</m:t>
                                              </m:r>
                                            </m:sub>
                                          </m:sSub>
                                          <m:r>
                                            <a:rPr lang="en-US" sz="1400" i="1">
                                              <a:latin typeface="Cambria Math" panose="02040503050406030204" pitchFamily="18" charset="0"/>
                                              <a:ea typeface="Calibri" panose="020F0502020204030204" pitchFamily="34" charset="0"/>
                                              <a:cs typeface="Arial" panose="020B0604020202020204" pitchFamily="34" charset="0"/>
                                            </a:rPr>
                                            <m:t>+</m:t>
                                          </m:r>
                                          <m:r>
                                            <a:rPr lang="en-US" sz="1400" i="1">
                                              <a:latin typeface="Cambria Math" panose="02040503050406030204" pitchFamily="18" charset="0"/>
                                              <a:ea typeface="Calibri" panose="020F0502020204030204" pitchFamily="34" charset="0"/>
                                              <a:cs typeface="Arial" panose="020B0604020202020204" pitchFamily="34" charset="0"/>
                                            </a:rPr>
                                            <m:t>𝑎</m:t>
                                          </m:r>
                                        </m:e>
                                      </m:d>
                                      <m:r>
                                        <a:rPr lang="en-US" sz="14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1400" i="1">
                                              <a:latin typeface="Cambria Math" panose="02040503050406030204" pitchFamily="18" charset="0"/>
                                              <a:cs typeface="Arial" panose="020B0604020202020204" pitchFamily="34" charset="0"/>
                                            </a:rPr>
                                          </m:ctrlPr>
                                        </m:accPr>
                                        <m:e>
                                          <m:r>
                                            <a:rPr lang="en-US" sz="1400" i="1">
                                              <a:latin typeface="Cambria Math" panose="02040503050406030204" pitchFamily="18" charset="0"/>
                                              <a:ea typeface="Calibri" panose="020F0502020204030204" pitchFamily="34" charset="0"/>
                                              <a:cs typeface="Arial" panose="020B0604020202020204" pitchFamily="34" charset="0"/>
                                            </a:rPr>
                                            <m:t>𝑏𝑥</m:t>
                                          </m:r>
                                          <m:r>
                                            <a:rPr lang="en-US" sz="1400" i="1">
                                              <a:latin typeface="Cambria Math" panose="02040503050406030204" pitchFamily="18" charset="0"/>
                                              <a:ea typeface="Calibri" panose="020F0502020204030204" pitchFamily="34" charset="0"/>
                                              <a:cs typeface="Arial" panose="020B0604020202020204" pitchFamily="34" charset="0"/>
                                            </a:rPr>
                                            <m:t>+</m:t>
                                          </m:r>
                                          <m:r>
                                            <a:rPr lang="en-US" sz="1400" i="1">
                                              <a:latin typeface="Cambria Math" panose="02040503050406030204" pitchFamily="18" charset="0"/>
                                              <a:ea typeface="Calibri" panose="020F0502020204030204" pitchFamily="34" charset="0"/>
                                              <a:cs typeface="Arial" panose="020B0604020202020204" pitchFamily="34" charset="0"/>
                                            </a:rPr>
                                            <m:t>𝑎</m:t>
                                          </m:r>
                                        </m:e>
                                      </m:acc>
                                      <m:r>
                                        <a:rPr lang="en-US" sz="1400" i="1">
                                          <a:latin typeface="Cambria Math" panose="02040503050406030204" pitchFamily="18" charset="0"/>
                                          <a:cs typeface="Arial" panose="020B0604020202020204" pitchFamily="34" charset="0"/>
                                        </a:rPr>
                                        <m:t>)</m:t>
                                      </m:r>
                                    </m:e>
                                  </m:d>
                                </m:e>
                                <m:sup>
                                  <m:r>
                                    <a:rPr lang="en-US" sz="1400" b="0" i="1" smtClean="0">
                                      <a:latin typeface="Cambria Math" panose="02040503050406030204" pitchFamily="18" charset="0"/>
                                      <a:cs typeface="Arial" panose="020B0604020202020204" pitchFamily="34" charset="0"/>
                                    </a:rPr>
                                    <m:t>2</m:t>
                                  </m:r>
                                </m:sup>
                              </m:sSup>
                            </m:num>
                            <m:den>
                              <m:r>
                                <a:rPr lang="en-US" sz="1400" b="0" i="1" smtClean="0">
                                  <a:latin typeface="Cambria Math" panose="02040503050406030204" pitchFamily="18" charset="0"/>
                                  <a:cs typeface="Arial" panose="020B0604020202020204" pitchFamily="34" charset="0"/>
                                </a:rPr>
                                <m:t>𝑛</m:t>
                              </m:r>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1</m:t>
                              </m:r>
                            </m:den>
                          </m:f>
                        </m:e>
                      </m:rad>
                      <m:r>
                        <a:rPr lang="en-US" sz="1400" b="0" i="1" smtClean="0">
                          <a:latin typeface="Cambria Math" panose="02040503050406030204" pitchFamily="18" charset="0"/>
                          <a:cs typeface="Arial" panose="020B0604020202020204" pitchFamily="34" charset="0"/>
                        </a:rPr>
                        <m:t>=</m:t>
                      </m:r>
                      <m:d>
                        <m:dPr>
                          <m:begChr m:val="|"/>
                          <m:endChr m:val="|"/>
                          <m:ctrlPr>
                            <a:rPr lang="en-US" sz="1400" b="0" i="1" smtClean="0">
                              <a:latin typeface="Cambria Math" panose="02040503050406030204" pitchFamily="18" charset="0"/>
                              <a:cs typeface="Arial" panose="020B0604020202020204" pitchFamily="34" charset="0"/>
                            </a:rPr>
                          </m:ctrlPr>
                        </m:dPr>
                        <m:e>
                          <m:r>
                            <a:rPr lang="en-US" sz="1400" b="0" i="1" smtClean="0">
                              <a:latin typeface="Cambria Math" panose="02040503050406030204" pitchFamily="18" charset="0"/>
                              <a:cs typeface="Arial" panose="020B0604020202020204" pitchFamily="34" charset="0"/>
                            </a:rPr>
                            <m:t>𝑏</m:t>
                          </m:r>
                        </m:e>
                      </m:d>
                      <m:rad>
                        <m:radPr>
                          <m:degHide m:val="on"/>
                          <m:ctrlPr>
                            <a:rPr lang="en-US" sz="1400" i="1">
                              <a:latin typeface="Cambria Math" panose="02040503050406030204" pitchFamily="18" charset="0"/>
                              <a:cs typeface="Arial" panose="020B0604020202020204" pitchFamily="34" charset="0"/>
                            </a:rPr>
                          </m:ctrlPr>
                        </m:radPr>
                        <m:deg/>
                        <m:e>
                          <m:f>
                            <m:fPr>
                              <m:ctrlPr>
                                <a:rPr lang="en-US" sz="1400" i="1">
                                  <a:latin typeface="Cambria Math" panose="02040503050406030204" pitchFamily="18" charset="0"/>
                                  <a:cs typeface="Arial" panose="020B0604020202020204" pitchFamily="34" charset="0"/>
                                </a:rPr>
                              </m:ctrlPr>
                            </m:fPr>
                            <m:num>
                              <m:sSup>
                                <m:sSupPr>
                                  <m:ctrlPr>
                                    <a:rPr lang="en-US" sz="1400" i="1">
                                      <a:latin typeface="Cambria Math" panose="02040503050406030204" pitchFamily="18" charset="0"/>
                                      <a:cs typeface="Arial" panose="020B0604020202020204" pitchFamily="34" charset="0"/>
                                    </a:rPr>
                                  </m:ctrlPr>
                                </m:sSupPr>
                                <m:e>
                                  <m:d>
                                    <m:dPr>
                                      <m:ctrlPr>
                                        <a:rPr lang="en-US" sz="1400" i="1">
                                          <a:latin typeface="Cambria Math" panose="02040503050406030204" pitchFamily="18" charset="0"/>
                                          <a:ea typeface="Calibri" panose="020F0502020204030204" pitchFamily="34" charset="0"/>
                                          <a:cs typeface="Arial" panose="020B0604020202020204" pitchFamily="34" charset="0"/>
                                        </a:rPr>
                                      </m:ctrlPr>
                                    </m:dPr>
                                    <m:e>
                                      <m:sSub>
                                        <m:sSubPr>
                                          <m:ctrlPr>
                                            <a:rPr lang="en-US" sz="1400" i="1">
                                              <a:latin typeface="Cambria Math" panose="02040503050406030204" pitchFamily="18" charset="0"/>
                                              <a:cs typeface="Arial" panose="020B0604020202020204" pitchFamily="34" charset="0"/>
                                            </a:rPr>
                                          </m:ctrlPr>
                                        </m:sSubPr>
                                        <m:e>
                                          <m:r>
                                            <a:rPr lang="en-US" sz="1400" i="1">
                                              <a:latin typeface="Cambria Math" panose="02040503050406030204" pitchFamily="18" charset="0"/>
                                              <a:ea typeface="Calibri" panose="020F0502020204030204" pitchFamily="34" charset="0"/>
                                              <a:cs typeface="Arial" panose="020B0604020202020204" pitchFamily="34" charset="0"/>
                                            </a:rPr>
                                            <m:t>𝑥</m:t>
                                          </m:r>
                                        </m:e>
                                        <m:sub>
                                          <m:r>
                                            <a:rPr lang="en-US" sz="1400" i="1">
                                              <a:latin typeface="Cambria Math" panose="02040503050406030204" pitchFamily="18" charset="0"/>
                                              <a:cs typeface="Arial" panose="020B0604020202020204" pitchFamily="34" charset="0"/>
                                            </a:rPr>
                                            <m:t>𝑖</m:t>
                                          </m:r>
                                        </m:sub>
                                      </m:sSub>
                                      <m:r>
                                        <a:rPr lang="en-US" sz="14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1400" i="1">
                                              <a:latin typeface="Cambria Math" panose="02040503050406030204" pitchFamily="18" charset="0"/>
                                              <a:cs typeface="Arial" panose="020B0604020202020204" pitchFamily="34" charset="0"/>
                                            </a:rPr>
                                          </m:ctrlPr>
                                        </m:accPr>
                                        <m:e>
                                          <m:r>
                                            <a:rPr lang="en-US" sz="1400" i="1">
                                              <a:latin typeface="Cambria Math" panose="02040503050406030204" pitchFamily="18" charset="0"/>
                                              <a:ea typeface="Calibri" panose="020F0502020204030204" pitchFamily="34" charset="0"/>
                                              <a:cs typeface="Arial" panose="020B0604020202020204" pitchFamily="34" charset="0"/>
                                            </a:rPr>
                                            <m:t>𝑥</m:t>
                                          </m:r>
                                        </m:e>
                                      </m:acc>
                                    </m:e>
                                  </m:d>
                                </m:e>
                                <m:sup>
                                  <m:r>
                                    <a:rPr lang="en-US" sz="1400" i="1">
                                      <a:latin typeface="Cambria Math" panose="02040503050406030204" pitchFamily="18" charset="0"/>
                                      <a:cs typeface="Arial" panose="020B0604020202020204" pitchFamily="34" charset="0"/>
                                    </a:rPr>
                                    <m:t>2</m:t>
                                  </m:r>
                                </m:sup>
                              </m:sSup>
                            </m:num>
                            <m:den>
                              <m:r>
                                <a:rPr lang="en-US" sz="1400" i="1">
                                  <a:latin typeface="Cambria Math" panose="02040503050406030204" pitchFamily="18" charset="0"/>
                                  <a:cs typeface="Arial" panose="020B0604020202020204" pitchFamily="34" charset="0"/>
                                </a:rPr>
                                <m:t>𝑛</m:t>
                              </m:r>
                              <m:r>
                                <a:rPr lang="en-US" sz="1400" i="1">
                                  <a:latin typeface="Cambria Math" panose="02040503050406030204" pitchFamily="18" charset="0"/>
                                  <a:cs typeface="Arial" panose="020B0604020202020204" pitchFamily="34" charset="0"/>
                                </a:rPr>
                                <m:t>−</m:t>
                              </m:r>
                              <m:r>
                                <a:rPr lang="en-US" sz="1400" i="1">
                                  <a:latin typeface="Cambria Math" panose="02040503050406030204" pitchFamily="18" charset="0"/>
                                  <a:cs typeface="Arial" panose="020B0604020202020204" pitchFamily="34" charset="0"/>
                                </a:rPr>
                                <m:t>1</m:t>
                              </m:r>
                            </m:den>
                          </m:f>
                        </m:e>
                      </m:rad>
                      <m:r>
                        <a:rPr lang="en-US" sz="1400" b="0" i="1" smtClean="0">
                          <a:latin typeface="Cambria Math" panose="02040503050406030204" pitchFamily="18" charset="0"/>
                          <a:cs typeface="Arial" panose="020B0604020202020204" pitchFamily="34" charset="0"/>
                        </a:rPr>
                        <m:t>=</m:t>
                      </m:r>
                      <m:d>
                        <m:dPr>
                          <m:begChr m:val="|"/>
                          <m:endChr m:val="|"/>
                          <m:ctrlPr>
                            <a:rPr lang="en-US" sz="1400" i="1">
                              <a:latin typeface="Cambria Math" panose="02040503050406030204" pitchFamily="18" charset="0"/>
                              <a:cs typeface="Arial" panose="020B0604020202020204" pitchFamily="34" charset="0"/>
                            </a:rPr>
                          </m:ctrlPr>
                        </m:dPr>
                        <m:e>
                          <m:r>
                            <a:rPr lang="en-US" sz="1400" i="1">
                              <a:latin typeface="Cambria Math" panose="02040503050406030204" pitchFamily="18" charset="0"/>
                              <a:cs typeface="Arial" panose="020B0604020202020204" pitchFamily="34" charset="0"/>
                            </a:rPr>
                            <m:t>𝑏</m:t>
                          </m:r>
                        </m:e>
                      </m:d>
                      <m:sSub>
                        <m:sSubPr>
                          <m:ctrlPr>
                            <a:rPr lang="en-US" sz="1400" i="1" smtClean="0">
                              <a:latin typeface="Cambria Math" panose="02040503050406030204" pitchFamily="18" charset="0"/>
                              <a:cs typeface="Arial" panose="020B0604020202020204" pitchFamily="34" charset="0"/>
                            </a:rPr>
                          </m:ctrlPr>
                        </m:sSubPr>
                        <m:e>
                          <m:acc>
                            <m:accPr>
                              <m:chr m:val="̂"/>
                              <m:ctrlPr>
                                <a:rPr lang="en-US" sz="1400" b="0" i="1" smtClean="0">
                                  <a:latin typeface="Cambria Math" panose="02040503050406030204" pitchFamily="18" charset="0"/>
                                  <a:cs typeface="Arial" panose="020B0604020202020204" pitchFamily="34" charset="0"/>
                                </a:rPr>
                              </m:ctrlPr>
                            </m:accPr>
                            <m:e>
                              <m:r>
                                <a:rPr lang="en-US" sz="1400" b="0" i="1" smtClean="0">
                                  <a:latin typeface="Cambria Math" panose="02040503050406030204" pitchFamily="18" charset="0"/>
                                  <a:cs typeface="Arial" panose="020B0604020202020204" pitchFamily="34" charset="0"/>
                                </a:rPr>
                                <m:t>𝑠</m:t>
                              </m:r>
                            </m:e>
                          </m:acc>
                        </m:e>
                        <m:sub>
                          <m:r>
                            <a:rPr lang="en-US" sz="1400" b="0" i="1" smtClean="0">
                              <a:latin typeface="Cambria Math" panose="02040503050406030204" pitchFamily="18" charset="0"/>
                              <a:cs typeface="Arial" panose="020B0604020202020204" pitchFamily="34" charset="0"/>
                            </a:rPr>
                            <m:t>𝑥</m:t>
                          </m:r>
                        </m:sub>
                      </m:sSub>
                      <m:r>
                        <a:rPr lang="en-US" sz="1400" b="0" i="1" smtClean="0">
                          <a:latin typeface="Cambria Math" panose="02040503050406030204" pitchFamily="18" charset="0"/>
                          <a:cs typeface="Arial" panose="020B0604020202020204" pitchFamily="34" charset="0"/>
                        </a:rPr>
                        <m:t>=</m:t>
                      </m:r>
                      <m:r>
                        <a:rPr lang="en-US" sz="1400" b="0" i="1" smtClean="0">
                          <a:latin typeface="Cambria Math" panose="02040503050406030204" pitchFamily="18" charset="0"/>
                          <a:cs typeface="Arial" panose="020B0604020202020204" pitchFamily="34" charset="0"/>
                        </a:rPr>
                        <m:t>𝑏</m:t>
                      </m:r>
                      <m:sSub>
                        <m:sSubPr>
                          <m:ctrlPr>
                            <a:rPr lang="en-US" sz="1400" i="1">
                              <a:latin typeface="Cambria Math" panose="02040503050406030204" pitchFamily="18" charset="0"/>
                              <a:cs typeface="Arial" panose="020B0604020202020204" pitchFamily="34" charset="0"/>
                            </a:rPr>
                          </m:ctrlPr>
                        </m:sSubPr>
                        <m:e>
                          <m:acc>
                            <m:accPr>
                              <m:chr m:val="̂"/>
                              <m:ctrlPr>
                                <a:rPr lang="en-US" sz="1400" i="1">
                                  <a:latin typeface="Cambria Math" panose="02040503050406030204" pitchFamily="18" charset="0"/>
                                  <a:cs typeface="Arial" panose="020B0604020202020204" pitchFamily="34" charset="0"/>
                                </a:rPr>
                              </m:ctrlPr>
                            </m:accPr>
                            <m:e>
                              <m:r>
                                <a:rPr lang="en-US" sz="1400" i="1">
                                  <a:latin typeface="Cambria Math" panose="02040503050406030204" pitchFamily="18" charset="0"/>
                                  <a:cs typeface="Arial" panose="020B0604020202020204" pitchFamily="34" charset="0"/>
                                </a:rPr>
                                <m:t>𝑠</m:t>
                              </m:r>
                            </m:e>
                          </m:acc>
                        </m:e>
                        <m:sub>
                          <m:r>
                            <a:rPr lang="en-US" sz="1400" i="1">
                              <a:latin typeface="Cambria Math" panose="02040503050406030204" pitchFamily="18" charset="0"/>
                              <a:cs typeface="Arial" panose="020B0604020202020204" pitchFamily="34" charset="0"/>
                            </a:rPr>
                            <m:t>𝑥</m:t>
                          </m:r>
                        </m:sub>
                      </m:sSub>
                    </m:oMath>
                  </m:oMathPara>
                </a14:m>
                <a:endParaRPr lang="en-US" sz="1400" b="1" dirty="0">
                  <a:latin typeface="Alef" panose="00000500000000000000" pitchFamily="2" charset="-79"/>
                  <a:cs typeface="Alef" panose="00000500000000000000" pitchFamily="2" charset="-79"/>
                </a:endParaRPr>
              </a:p>
              <a:p>
                <a:pPr algn="l" rtl="0"/>
                <a14:m>
                  <m:oMathPara xmlns:m="http://schemas.openxmlformats.org/officeDocument/2006/math">
                    <m:oMathParaPr>
                      <m:jc m:val="left"/>
                    </m:oMathParaPr>
                    <m:oMath xmlns:m="http://schemas.openxmlformats.org/officeDocument/2006/math">
                      <m:sSub>
                        <m:sSubPr>
                          <m:ctrlPr>
                            <a:rPr lang="en-US" sz="1800" i="1" smtClean="0">
                              <a:solidFill>
                                <a:srgbClr val="836967"/>
                              </a:solidFill>
                              <a:latin typeface="Cambria Math" panose="02040503050406030204" pitchFamily="18" charset="0"/>
                            </a:rPr>
                          </m:ctrlPr>
                        </m:sSubPr>
                        <m:e>
                          <m:r>
                            <a:rPr lang="en-US" sz="1800" i="1">
                              <a:latin typeface="Cambria Math" panose="02040503050406030204" pitchFamily="18" charset="0"/>
                            </a:rPr>
                            <m:t>𝑟</m:t>
                          </m:r>
                        </m:e>
                        <m:sub>
                          <m:r>
                            <a:rPr lang="en-US" sz="1800" i="1">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𝑏𝑥</m:t>
                          </m:r>
                          <m:r>
                            <a:rPr lang="en-US" sz="1800" b="0" i="1" smtClean="0">
                              <a:latin typeface="Cambria Math" panose="02040503050406030204" pitchFamily="18" charset="0"/>
                            </a:rPr>
                            <m:t>+</m:t>
                          </m:r>
                          <m:r>
                            <a:rPr lang="en-US" sz="1800" b="0" i="1" smtClean="0">
                              <a:latin typeface="Cambria Math" panose="02040503050406030204" pitchFamily="18" charset="0"/>
                            </a:rPr>
                            <m:t>𝑎</m:t>
                          </m:r>
                        </m:sub>
                      </m:sSub>
                      <m:r>
                        <a:rPr lang="en-US" sz="1800" i="0">
                          <a:latin typeface="Cambria Math" panose="02040503050406030204" pitchFamily="18" charset="0"/>
                        </a:rPr>
                        <m:t>=</m:t>
                      </m:r>
                      <m:f>
                        <m:fPr>
                          <m:ctrlPr>
                            <a:rPr lang="en-US" sz="1800" i="1" smtClean="0">
                              <a:latin typeface="Cambria Math" panose="02040503050406030204" pitchFamily="18" charset="0"/>
                            </a:rPr>
                          </m:ctrlPr>
                        </m:fPr>
                        <m:num>
                          <m:r>
                            <a:rPr lang="en-US" sz="1800" i="1">
                              <a:latin typeface="Cambria Math" panose="02040503050406030204" pitchFamily="18" charset="0"/>
                              <a:ea typeface="Calibri" panose="020F0502020204030204" pitchFamily="34" charset="0"/>
                              <a:cs typeface="Arial" panose="020B0604020202020204" pitchFamily="34" charset="0"/>
                            </a:rPr>
                            <m:t>𝑐𝑜𝑣</m:t>
                          </m:r>
                          <m:r>
                            <a:rPr lang="en-US" sz="1800" i="1">
                              <a:latin typeface="Cambria Math" panose="02040503050406030204" pitchFamily="18" charset="0"/>
                              <a:ea typeface="Calibri" panose="020F0502020204030204" pitchFamily="34" charset="0"/>
                              <a:cs typeface="Arial" panose="020B0604020202020204" pitchFamily="34" charset="0"/>
                            </a:rPr>
                            <m:t>(</m:t>
                          </m:r>
                          <m:r>
                            <a:rPr lang="en-US" sz="1800" i="1">
                              <a:latin typeface="Cambria Math" panose="02040503050406030204" pitchFamily="18" charset="0"/>
                              <a:ea typeface="Calibri" panose="020F0502020204030204" pitchFamily="34" charset="0"/>
                              <a:cs typeface="Arial" panose="020B0604020202020204" pitchFamily="34" charset="0"/>
                            </a:rPr>
                            <m:t>𝑥</m:t>
                          </m:r>
                          <m:r>
                            <a:rPr lang="en-US" sz="1800" i="1">
                              <a:latin typeface="Cambria Math" panose="02040503050406030204" pitchFamily="18" charset="0"/>
                              <a:ea typeface="Calibri" panose="020F0502020204030204" pitchFamily="34" charset="0"/>
                              <a:cs typeface="Arial" panose="020B0604020202020204" pitchFamily="34" charset="0"/>
                            </a:rPr>
                            <m:t>,</m:t>
                          </m:r>
                          <m:r>
                            <a:rPr lang="en-US" sz="1800" b="0" i="1" smtClean="0">
                              <a:latin typeface="Cambria Math" panose="02040503050406030204" pitchFamily="18" charset="0"/>
                              <a:ea typeface="Calibri" panose="020F0502020204030204" pitchFamily="34" charset="0"/>
                              <a:cs typeface="Arial" panose="020B0604020202020204" pitchFamily="34" charset="0"/>
                            </a:rPr>
                            <m:t>𝑏𝑥</m:t>
                          </m:r>
                          <m:r>
                            <a:rPr lang="en-US" sz="1800" b="0" i="1" smtClean="0">
                              <a:latin typeface="Cambria Math" panose="02040503050406030204" pitchFamily="18" charset="0"/>
                              <a:ea typeface="Calibri" panose="020F0502020204030204" pitchFamily="34" charset="0"/>
                              <a:cs typeface="Arial" panose="020B0604020202020204" pitchFamily="34" charset="0"/>
                            </a:rPr>
                            <m:t>+</m:t>
                          </m:r>
                          <m:r>
                            <a:rPr lang="en-US" sz="1800" b="0" i="1" smtClean="0">
                              <a:latin typeface="Cambria Math" panose="02040503050406030204" pitchFamily="18" charset="0"/>
                              <a:ea typeface="Calibri" panose="020F0502020204030204" pitchFamily="34" charset="0"/>
                              <a:cs typeface="Arial" panose="020B0604020202020204" pitchFamily="34" charset="0"/>
                            </a:rPr>
                            <m:t>𝑎</m:t>
                          </m:r>
                          <m:r>
                            <a:rPr lang="en-US" sz="1800" i="1">
                              <a:latin typeface="Cambria Math" panose="02040503050406030204" pitchFamily="18" charset="0"/>
                              <a:ea typeface="Calibri" panose="020F0502020204030204" pitchFamily="34" charset="0"/>
                              <a:cs typeface="Arial" panose="020B0604020202020204" pitchFamily="34" charset="0"/>
                            </a:rPr>
                            <m:t>)</m:t>
                          </m:r>
                        </m:num>
                        <m:den>
                          <m:sSub>
                            <m:sSubPr>
                              <m:ctrlPr>
                                <a:rPr lang="en-US" sz="1800" i="1">
                                  <a:solidFill>
                                    <a:srgbClr val="836967"/>
                                  </a:solidFill>
                                  <a:latin typeface="Cambria Math" panose="02040503050406030204" pitchFamily="18" charset="0"/>
                                </a:rPr>
                              </m:ctrlPr>
                            </m:sSubPr>
                            <m:e>
                              <m:acc>
                                <m:accPr>
                                  <m:chr m:val="̂"/>
                                  <m:ctrlPr>
                                    <a:rPr lang="en-US" sz="1800" i="1" smtClean="0">
                                      <a:solidFill>
                                        <a:srgbClr val="836967"/>
                                      </a:solidFill>
                                      <a:latin typeface="Cambria Math" panose="02040503050406030204" pitchFamily="18" charset="0"/>
                                    </a:rPr>
                                  </m:ctrlPr>
                                </m:accPr>
                                <m:e>
                                  <m:r>
                                    <a:rPr lang="en-US" sz="1800" i="1">
                                      <a:latin typeface="Cambria Math" panose="02040503050406030204" pitchFamily="18" charset="0"/>
                                    </a:rPr>
                                    <m:t>𝑆</m:t>
                                  </m:r>
                                </m:e>
                              </m:acc>
                            </m:e>
                            <m:sub>
                              <m:r>
                                <a:rPr lang="en-US" sz="1800" i="1">
                                  <a:latin typeface="Cambria Math" panose="02040503050406030204" pitchFamily="18" charset="0"/>
                                </a:rPr>
                                <m:t>𝑥</m:t>
                              </m:r>
                            </m:sub>
                          </m:sSub>
                          <m:sSub>
                            <m:sSubPr>
                              <m:ctrlPr>
                                <a:rPr lang="en-US" sz="1800" i="1">
                                  <a:solidFill>
                                    <a:srgbClr val="836967"/>
                                  </a:solidFill>
                                  <a:latin typeface="Cambria Math" panose="02040503050406030204" pitchFamily="18" charset="0"/>
                                </a:rPr>
                              </m:ctrlPr>
                            </m:sSubPr>
                            <m:e>
                              <m:acc>
                                <m:accPr>
                                  <m:chr m:val="̂"/>
                                  <m:ctrlPr>
                                    <a:rPr lang="en-US" sz="1800" i="1" smtClean="0">
                                      <a:solidFill>
                                        <a:srgbClr val="836967"/>
                                      </a:solidFill>
                                      <a:latin typeface="Cambria Math" panose="02040503050406030204" pitchFamily="18" charset="0"/>
                                    </a:rPr>
                                  </m:ctrlPr>
                                </m:accPr>
                                <m:e>
                                  <m:r>
                                    <a:rPr lang="en-US" sz="1800" i="1">
                                      <a:latin typeface="Cambria Math" panose="02040503050406030204" pitchFamily="18" charset="0"/>
                                    </a:rPr>
                                    <m:t>𝑆</m:t>
                                  </m:r>
                                </m:e>
                              </m:acc>
                            </m:e>
                            <m:sub>
                              <m:r>
                                <a:rPr lang="en-US" sz="1800" b="0" i="1" smtClean="0">
                                  <a:latin typeface="Cambria Math" panose="02040503050406030204" pitchFamily="18" charset="0"/>
                                </a:rPr>
                                <m:t>𝑏𝑥</m:t>
                              </m:r>
                              <m:r>
                                <a:rPr lang="en-US" sz="1800" b="0" i="1" smtClean="0">
                                  <a:latin typeface="Cambria Math" panose="02040503050406030204" pitchFamily="18" charset="0"/>
                                </a:rPr>
                                <m:t>+</m:t>
                              </m:r>
                              <m:r>
                                <a:rPr lang="en-US" sz="1800" b="0" i="1" smtClean="0">
                                  <a:latin typeface="Cambria Math" panose="02040503050406030204" pitchFamily="18" charset="0"/>
                                </a:rPr>
                                <m:t>𝑎</m:t>
                              </m:r>
                            </m:sub>
                          </m:sSub>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i="1">
                              <a:latin typeface="Cambria Math" panose="02040503050406030204" pitchFamily="18" charset="0"/>
                              <a:ea typeface="Calibri" panose="020F0502020204030204" pitchFamily="34" charset="0"/>
                              <a:cs typeface="Arial" panose="020B0604020202020204" pitchFamily="34" charset="0"/>
                            </a:rPr>
                            <m:t>𝑏</m:t>
                          </m:r>
                          <m:sSubSup>
                            <m:sSubSupPr>
                              <m:ctrlPr>
                                <a:rPr lang="en-US" i="1">
                                  <a:latin typeface="Cambria Math" panose="02040503050406030204" pitchFamily="18" charset="0"/>
                                  <a:cs typeface="Arial" panose="020B0604020202020204" pitchFamily="34" charset="0"/>
                                </a:rPr>
                              </m:ctrlPr>
                            </m:sSubSup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𝑠</m:t>
                                  </m:r>
                                </m:e>
                              </m:acc>
                            </m:e>
                            <m:sub>
                              <m:r>
                                <a:rPr lang="en-US" i="1">
                                  <a:latin typeface="Cambria Math" panose="02040503050406030204" pitchFamily="18" charset="0"/>
                                  <a:cs typeface="Arial" panose="020B0604020202020204" pitchFamily="34" charset="0"/>
                                </a:rPr>
                                <m:t>𝑥</m:t>
                              </m:r>
                            </m:sub>
                            <m:sup>
                              <m:r>
                                <a:rPr lang="en-US" i="1">
                                  <a:latin typeface="Cambria Math" panose="02040503050406030204" pitchFamily="18" charset="0"/>
                                  <a:cs typeface="Arial" panose="020B0604020202020204" pitchFamily="34" charset="0"/>
                                </a:rPr>
                                <m:t>2</m:t>
                              </m:r>
                            </m:sup>
                          </m:sSubSup>
                        </m:num>
                        <m:den>
                          <m:sSub>
                            <m:sSubPr>
                              <m:ctrlPr>
                                <a:rPr lang="en-US" i="1">
                                  <a:latin typeface="Cambria Math" panose="02040503050406030204" pitchFamily="18" charset="0"/>
                                  <a:cs typeface="Arial" panose="020B0604020202020204" pitchFamily="34" charset="0"/>
                                </a:rPr>
                              </m:ctrlPr>
                            </m:sSub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𝑠</m:t>
                                  </m:r>
                                </m:e>
                              </m:acc>
                            </m:e>
                            <m:sub>
                              <m:r>
                                <a:rPr lang="en-US" i="1">
                                  <a:latin typeface="Cambria Math" panose="02040503050406030204" pitchFamily="18" charset="0"/>
                                  <a:cs typeface="Arial" panose="020B0604020202020204" pitchFamily="34" charset="0"/>
                                </a:rPr>
                                <m:t>𝑥</m:t>
                              </m:r>
                            </m:sub>
                          </m:sSub>
                          <m:r>
                            <a:rPr lang="en-US" i="1">
                              <a:latin typeface="Cambria Math" panose="02040503050406030204" pitchFamily="18" charset="0"/>
                              <a:cs typeface="Arial" panose="020B0604020202020204" pitchFamily="34" charset="0"/>
                            </a:rPr>
                            <m:t>𝑏</m:t>
                          </m:r>
                          <m:sSub>
                            <m:sSubPr>
                              <m:ctrlPr>
                                <a:rPr lang="en-US" i="1">
                                  <a:latin typeface="Cambria Math" panose="02040503050406030204" pitchFamily="18" charset="0"/>
                                  <a:cs typeface="Arial" panose="020B0604020202020204" pitchFamily="34" charset="0"/>
                                </a:rPr>
                              </m:ctrlPr>
                            </m:sSub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𝑠</m:t>
                                  </m:r>
                                </m:e>
                              </m:acc>
                            </m:e>
                            <m:sub>
                              <m:r>
                                <a:rPr lang="en-US" i="1">
                                  <a:latin typeface="Cambria Math" panose="02040503050406030204" pitchFamily="18" charset="0"/>
                                  <a:cs typeface="Arial" panose="020B0604020202020204" pitchFamily="34" charset="0"/>
                                </a:rPr>
                                <m:t>𝑥</m:t>
                              </m:r>
                            </m:sub>
                          </m:sSub>
                        </m:den>
                      </m:f>
                      <m:r>
                        <a:rPr lang="en-US" sz="1800" b="0" i="1" smtClean="0">
                          <a:latin typeface="Cambria Math" panose="02040503050406030204" pitchFamily="18" charset="0"/>
                        </a:rPr>
                        <m:t>=</m:t>
                      </m:r>
                      <m:r>
                        <a:rPr lang="en-US" sz="1800" b="0" i="1" smtClean="0">
                          <a:latin typeface="Cambria Math" panose="02040503050406030204" pitchFamily="18" charset="0"/>
                        </a:rPr>
                        <m:t>1</m:t>
                      </m:r>
                    </m:oMath>
                  </m:oMathPara>
                </a14:m>
                <a:endParaRPr lang="en-US" dirty="0"/>
              </a:p>
              <a:p>
                <a:pPr algn="l" rtl="0"/>
                <a:endParaRPr lang="en-US" sz="1800" b="1" dirty="0">
                  <a:latin typeface="Alef" panose="00000500000000000000" pitchFamily="2" charset="-79"/>
                  <a:cs typeface="Alef" panose="00000500000000000000" pitchFamily="2" charset="-79"/>
                  <a:sym typeface="Wingdings" panose="05000000000000000000" pitchFamily="2" charset="2"/>
                </a:endParaRPr>
              </a:p>
              <a:p>
                <a:pPr algn="l" rtl="0"/>
                <a:r>
                  <a:rPr lang="en-US" sz="2400" b="1" dirty="0">
                    <a:latin typeface="Alef" panose="00000500000000000000" pitchFamily="2" charset="-79"/>
                    <a:cs typeface="Alef" panose="00000500000000000000" pitchFamily="2" charset="-79"/>
                    <a:sym typeface="Wingdings" panose="05000000000000000000" pitchFamily="2" charset="2"/>
                  </a:rPr>
                  <a:t>Similarly, if perfect negative linear relation between two variable, </a:t>
                </a:r>
                <a:r>
                  <a:rPr lang="en-US" sz="2400" b="1" i="1" dirty="0">
                    <a:latin typeface="Alef" panose="00000500000000000000" pitchFamily="2" charset="-79"/>
                    <a:cs typeface="Alef" panose="00000500000000000000" pitchFamily="2" charset="-79"/>
                    <a:sym typeface="Wingdings" panose="05000000000000000000" pitchFamily="2" charset="2"/>
                  </a:rPr>
                  <a:t>r </a:t>
                </a:r>
                <a:r>
                  <a:rPr lang="en-US" sz="2400" b="1" dirty="0">
                    <a:latin typeface="Alef" panose="00000500000000000000" pitchFamily="2" charset="-79"/>
                    <a:cs typeface="Alef" panose="00000500000000000000" pitchFamily="2" charset="-79"/>
                    <a:sym typeface="Wingdings" panose="05000000000000000000" pitchFamily="2" charset="2"/>
                  </a:rPr>
                  <a:t>= -1.</a:t>
                </a:r>
                <a:endParaRPr lang="en-US" sz="2400" dirty="0">
                  <a:latin typeface="Alef" panose="00000500000000000000" pitchFamily="2" charset="-79"/>
                  <a:cs typeface="Alef" panose="00000500000000000000" pitchFamily="2" charset="-79"/>
                  <a:sym typeface="Wingdings" panose="05000000000000000000" pitchFamily="2" charset="2"/>
                </a:endParaRPr>
              </a:p>
            </p:txBody>
          </p:sp>
        </mc:Choice>
        <mc:Fallback xmlns="">
          <p:sp>
            <p:nvSpPr>
              <p:cNvPr id="7" name="TextBox 6">
                <a:extLst>
                  <a:ext uri="{FF2B5EF4-FFF2-40B4-BE49-F238E27FC236}">
                    <a16:creationId xmlns:a16="http://schemas.microsoft.com/office/drawing/2014/main" id="{67F5BC2C-4548-29EB-A38C-A2DD2F097690}"/>
                  </a:ext>
                </a:extLst>
              </p:cNvPr>
              <p:cNvSpPr txBox="1">
                <a:spLocks noRot="1" noChangeAspect="1" noMove="1" noResize="1" noEditPoints="1" noAdjustHandles="1" noChangeArrowheads="1" noChangeShapeType="1" noTextEdit="1"/>
              </p:cNvSpPr>
              <p:nvPr/>
            </p:nvSpPr>
            <p:spPr>
              <a:xfrm>
                <a:off x="128187" y="1087512"/>
                <a:ext cx="11619431" cy="5764848"/>
              </a:xfrm>
              <a:prstGeom prst="rect">
                <a:avLst/>
              </a:prstGeom>
              <a:blipFill>
                <a:blip r:embed="rId2"/>
                <a:stretch>
                  <a:fillRect l="-787" t="-846" b="-1480"/>
                </a:stretch>
              </a:blipFill>
            </p:spPr>
            <p:txBody>
              <a:bodyPr/>
              <a:lstStyle/>
              <a:p>
                <a:r>
                  <a:rPr lang="en-US">
                    <a:noFill/>
                  </a:rPr>
                  <a:t> </a:t>
                </a:r>
              </a:p>
            </p:txBody>
          </p:sp>
        </mc:Fallback>
      </mc:AlternateContent>
    </p:spTree>
    <p:extLst>
      <p:ext uri="{BB962C8B-B14F-4D97-AF65-F5344CB8AC3E}">
        <p14:creationId xmlns:p14="http://schemas.microsoft.com/office/powerpoint/2010/main" val="373620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5"/>
            <a:ext cx="11211560" cy="1325563"/>
          </a:xfrm>
        </p:spPr>
        <p:txBody>
          <a:bodyPr/>
          <a:lstStyle/>
          <a:p>
            <a:pPr algn="l" rtl="0"/>
            <a:r>
              <a:rPr lang="en-US" sz="4000" dirty="0">
                <a:latin typeface="Alef" panose="00000500000000000000" pitchFamily="2" charset="-79"/>
                <a:cs typeface="Alef" panose="00000500000000000000" pitchFamily="2" charset="-79"/>
              </a:rPr>
              <a:t>Pearson correlation: Basic properties</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7F5BC2C-4548-29EB-A38C-A2DD2F097690}"/>
                  </a:ext>
                </a:extLst>
              </p:cNvPr>
              <p:cNvSpPr txBox="1"/>
              <p:nvPr/>
            </p:nvSpPr>
            <p:spPr>
              <a:xfrm>
                <a:off x="286285" y="1279236"/>
                <a:ext cx="11619431" cy="4524315"/>
              </a:xfrm>
              <a:prstGeom prst="rect">
                <a:avLst/>
              </a:prstGeom>
              <a:noFill/>
            </p:spPr>
            <p:txBody>
              <a:bodyPr wrap="square">
                <a:spAutoFit/>
              </a:bodyPr>
              <a:lstStyle/>
              <a:p>
                <a:pPr algn="l" rtl="0"/>
                <a:r>
                  <a:rPr lang="en-US" sz="2400" b="1" dirty="0">
                    <a:latin typeface="Alef" panose="00000500000000000000" pitchFamily="2" charset="-79"/>
                    <a:cs typeface="Alef" panose="00000500000000000000" pitchFamily="2" charset="-79"/>
                    <a:sym typeface="Wingdings" panose="05000000000000000000" pitchFamily="2" charset="2"/>
                  </a:rPr>
                  <a:t>Therefore: </a:t>
                </a:r>
                <a14:m>
                  <m:oMath xmlns:m="http://schemas.openxmlformats.org/officeDocument/2006/math">
                    <m:r>
                      <a:rPr lang="en-US" sz="2400" b="1" i="1" smtClean="0">
                        <a:latin typeface="Cambria Math" panose="02040503050406030204" pitchFamily="18" charset="0"/>
                        <a:cs typeface="Alef" panose="00000500000000000000" pitchFamily="2" charset="-79"/>
                        <a:sym typeface="Wingdings" panose="05000000000000000000" pitchFamily="2" charset="2"/>
                      </a:rPr>
                      <m:t>−</m:t>
                    </m:r>
                    <m:r>
                      <a:rPr lang="en-US" sz="2400" b="1" i="1" smtClean="0">
                        <a:latin typeface="Cambria Math" panose="02040503050406030204" pitchFamily="18" charset="0"/>
                        <a:cs typeface="Alef" panose="00000500000000000000" pitchFamily="2" charset="-79"/>
                        <a:sym typeface="Wingdings" panose="05000000000000000000" pitchFamily="2" charset="2"/>
                      </a:rPr>
                      <m:t>𝟏</m:t>
                    </m:r>
                    <m:r>
                      <a:rPr lang="en-US" sz="2400" b="1" i="1" smtClean="0">
                        <a:latin typeface="Cambria Math" panose="02040503050406030204" pitchFamily="18" charset="0"/>
                        <a:cs typeface="Alef" panose="00000500000000000000" pitchFamily="2" charset="-79"/>
                        <a:sym typeface="Wingdings" panose="05000000000000000000" pitchFamily="2" charset="2"/>
                      </a:rPr>
                      <m:t>≤</m:t>
                    </m:r>
                    <m:r>
                      <a:rPr lang="en-US" sz="2400" b="1" i="1" smtClean="0">
                        <a:latin typeface="Cambria Math" panose="02040503050406030204" pitchFamily="18" charset="0"/>
                        <a:cs typeface="Alef" panose="00000500000000000000" pitchFamily="2" charset="-79"/>
                        <a:sym typeface="Wingdings" panose="05000000000000000000" pitchFamily="2" charset="2"/>
                      </a:rPr>
                      <m:t>𝒓</m:t>
                    </m:r>
                    <m:r>
                      <a:rPr lang="en-US" sz="2400" b="1" i="1" smtClean="0">
                        <a:latin typeface="Cambria Math" panose="02040503050406030204" pitchFamily="18" charset="0"/>
                        <a:cs typeface="Alef" panose="00000500000000000000" pitchFamily="2" charset="-79"/>
                        <a:sym typeface="Wingdings" panose="05000000000000000000" pitchFamily="2" charset="2"/>
                      </a:rPr>
                      <m:t>≤</m:t>
                    </m:r>
                    <m:r>
                      <a:rPr lang="en-US" sz="2400" b="1" i="1" smtClean="0">
                        <a:latin typeface="Cambria Math" panose="02040503050406030204" pitchFamily="18" charset="0"/>
                        <a:cs typeface="Alef" panose="00000500000000000000" pitchFamily="2" charset="-79"/>
                        <a:sym typeface="Wingdings" panose="05000000000000000000" pitchFamily="2" charset="2"/>
                      </a:rPr>
                      <m:t>𝟏</m:t>
                    </m:r>
                  </m:oMath>
                </a14:m>
                <a:endParaRPr lang="en-US" sz="2400" b="1" dirty="0">
                  <a:latin typeface="Alef" panose="00000500000000000000" pitchFamily="2" charset="-79"/>
                  <a:cs typeface="Alef" panose="00000500000000000000" pitchFamily="2" charset="-79"/>
                  <a:sym typeface="Wingdings" panose="05000000000000000000" pitchFamily="2" charset="2"/>
                </a:endParaRPr>
              </a:p>
              <a:p>
                <a:pPr algn="l" rtl="0"/>
                <a:endParaRPr lang="en-US" sz="2400" dirty="0">
                  <a:latin typeface="Alef" panose="00000500000000000000" pitchFamily="2" charset="-79"/>
                  <a:cs typeface="Alef" panose="00000500000000000000" pitchFamily="2" charset="-79"/>
                  <a:sym typeface="Wingdings" panose="05000000000000000000" pitchFamily="2" charset="2"/>
                </a:endParaRPr>
              </a:p>
              <a:p>
                <a:pPr algn="l" rtl="0"/>
                <a:r>
                  <a:rPr lang="en-US" sz="2400" dirty="0">
                    <a:latin typeface="Alef" panose="00000500000000000000" pitchFamily="2" charset="-79"/>
                    <a:cs typeface="Alef" panose="00000500000000000000" pitchFamily="2" charset="-79"/>
                    <a:sym typeface="Wingdings" panose="05000000000000000000" pitchFamily="2" charset="2"/>
                  </a:rPr>
                  <a:t>When r=1, perfect positive linear relation</a:t>
                </a:r>
                <a:r>
                  <a:rPr lang="en-US" sz="2400" b="1" dirty="0">
                    <a:latin typeface="Alef" panose="00000500000000000000" pitchFamily="2" charset="-79"/>
                    <a:cs typeface="Alef" panose="00000500000000000000" pitchFamily="2" charset="-79"/>
                    <a:sym typeface="Wingdings" panose="05000000000000000000" pitchFamily="2" charset="2"/>
                  </a:rPr>
                  <a:t> </a:t>
                </a:r>
              </a:p>
              <a:p>
                <a:pPr algn="l" rtl="0"/>
                <a:endParaRPr lang="en-US" sz="2400" b="1" dirty="0">
                  <a:latin typeface="Alef" panose="00000500000000000000" pitchFamily="2" charset="-79"/>
                  <a:cs typeface="Alef" panose="00000500000000000000" pitchFamily="2" charset="-79"/>
                  <a:sym typeface="Wingdings" panose="05000000000000000000" pitchFamily="2" charset="2"/>
                </a:endParaRPr>
              </a:p>
              <a:p>
                <a:pPr algn="l" rtl="0"/>
                <a:endParaRPr lang="en-US" sz="2400" b="1" dirty="0">
                  <a:latin typeface="Alef" panose="00000500000000000000" pitchFamily="2" charset="-79"/>
                  <a:cs typeface="Alef" panose="00000500000000000000" pitchFamily="2" charset="-79"/>
                  <a:sym typeface="Wingdings" panose="05000000000000000000" pitchFamily="2" charset="2"/>
                </a:endParaRPr>
              </a:p>
              <a:p>
                <a:pPr algn="l" rtl="0"/>
                <a:endParaRPr lang="en-US" sz="2400" b="1" dirty="0">
                  <a:latin typeface="Alef" panose="00000500000000000000" pitchFamily="2" charset="-79"/>
                  <a:cs typeface="Alef" panose="00000500000000000000" pitchFamily="2" charset="-79"/>
                  <a:sym typeface="Wingdings" panose="05000000000000000000" pitchFamily="2" charset="2"/>
                </a:endParaRPr>
              </a:p>
              <a:p>
                <a:pPr algn="l" rtl="0"/>
                <a:r>
                  <a:rPr lang="en-US" sz="2400" dirty="0">
                    <a:latin typeface="Alef" panose="00000500000000000000" pitchFamily="2" charset="-79"/>
                    <a:cs typeface="Alef" panose="00000500000000000000" pitchFamily="2" charset="-79"/>
                    <a:sym typeface="Wingdings" panose="05000000000000000000" pitchFamily="2" charset="2"/>
                  </a:rPr>
                  <a:t>When r=1, perfect negative linear relation</a:t>
                </a:r>
              </a:p>
              <a:p>
                <a:pPr algn="l" rtl="0"/>
                <a:endParaRPr lang="en-US" sz="2400" b="1" dirty="0">
                  <a:latin typeface="Alef" panose="00000500000000000000" pitchFamily="2" charset="-79"/>
                  <a:cs typeface="Alef" panose="00000500000000000000" pitchFamily="2" charset="-79"/>
                  <a:sym typeface="Wingdings" panose="05000000000000000000" pitchFamily="2" charset="2"/>
                </a:endParaRPr>
              </a:p>
              <a:p>
                <a:pPr algn="l" rtl="0"/>
                <a:endParaRPr lang="en-US" sz="2400" b="1" dirty="0">
                  <a:latin typeface="Alef" panose="00000500000000000000" pitchFamily="2" charset="-79"/>
                  <a:cs typeface="Alef" panose="00000500000000000000" pitchFamily="2" charset="-79"/>
                  <a:sym typeface="Wingdings" panose="05000000000000000000" pitchFamily="2" charset="2"/>
                </a:endParaRPr>
              </a:p>
              <a:p>
                <a:pPr algn="l" rtl="0"/>
                <a:endParaRPr lang="en-US" sz="2400" b="1" dirty="0">
                  <a:latin typeface="Alef" panose="00000500000000000000" pitchFamily="2" charset="-79"/>
                  <a:cs typeface="Alef" panose="00000500000000000000" pitchFamily="2" charset="-79"/>
                  <a:sym typeface="Wingdings" panose="05000000000000000000" pitchFamily="2" charset="2"/>
                </a:endParaRPr>
              </a:p>
              <a:p>
                <a:pPr algn="l" rtl="0"/>
                <a:r>
                  <a:rPr lang="en-US" sz="2400" dirty="0">
                    <a:latin typeface="Alef" panose="00000500000000000000" pitchFamily="2" charset="-79"/>
                    <a:cs typeface="Alef" panose="00000500000000000000" pitchFamily="2" charset="-79"/>
                    <a:sym typeface="Wingdings" panose="05000000000000000000" pitchFamily="2" charset="2"/>
                  </a:rPr>
                  <a:t>When r=0, no linear relation</a:t>
                </a:r>
              </a:p>
              <a:p>
                <a:pPr algn="l" rtl="0"/>
                <a:r>
                  <a:rPr lang="en-US" sz="2400" b="1" dirty="0">
                    <a:latin typeface="Alef" panose="00000500000000000000" pitchFamily="2" charset="-79"/>
                    <a:cs typeface="Alef" panose="00000500000000000000" pitchFamily="2" charset="-79"/>
                    <a:sym typeface="Wingdings" panose="05000000000000000000" pitchFamily="2" charset="2"/>
                  </a:rPr>
                  <a:t> </a:t>
                </a:r>
                <a:endParaRPr lang="en-US" sz="1800" dirty="0">
                  <a:latin typeface="Alef" panose="00000500000000000000" pitchFamily="2" charset="-79"/>
                  <a:cs typeface="Alef" panose="00000500000000000000" pitchFamily="2" charset="-79"/>
                  <a:sym typeface="Wingdings" panose="05000000000000000000" pitchFamily="2" charset="2"/>
                </a:endParaRPr>
              </a:p>
            </p:txBody>
          </p:sp>
        </mc:Choice>
        <mc:Fallback xmlns="">
          <p:sp>
            <p:nvSpPr>
              <p:cNvPr id="7" name="TextBox 6">
                <a:extLst>
                  <a:ext uri="{FF2B5EF4-FFF2-40B4-BE49-F238E27FC236}">
                    <a16:creationId xmlns:a16="http://schemas.microsoft.com/office/drawing/2014/main" id="{67F5BC2C-4548-29EB-A38C-A2DD2F097690}"/>
                  </a:ext>
                </a:extLst>
              </p:cNvPr>
              <p:cNvSpPr txBox="1">
                <a:spLocks noRot="1" noChangeAspect="1" noMove="1" noResize="1" noEditPoints="1" noAdjustHandles="1" noChangeArrowheads="1" noChangeShapeType="1" noTextEdit="1"/>
              </p:cNvSpPr>
              <p:nvPr/>
            </p:nvSpPr>
            <p:spPr>
              <a:xfrm>
                <a:off x="286285" y="1279236"/>
                <a:ext cx="11619431" cy="4524315"/>
              </a:xfrm>
              <a:prstGeom prst="rect">
                <a:avLst/>
              </a:prstGeom>
              <a:blipFill>
                <a:blip r:embed="rId2"/>
                <a:stretch>
                  <a:fillRect l="-839" t="-94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9A5E77A-3EDF-9989-26A8-63F04A839E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757154" y="4946082"/>
            <a:ext cx="2133601" cy="1828800"/>
          </a:xfrm>
          <a:prstGeom prst="rect">
            <a:avLst/>
          </a:prstGeom>
        </p:spPr>
      </p:pic>
      <p:pic>
        <p:nvPicPr>
          <p:cNvPr id="6" name="Picture 5">
            <a:extLst>
              <a:ext uri="{FF2B5EF4-FFF2-40B4-BE49-F238E27FC236}">
                <a16:creationId xmlns:a16="http://schemas.microsoft.com/office/drawing/2014/main" id="{C7836C22-DF5F-B4E2-E830-BF4F63F31FC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292110" y="1282867"/>
            <a:ext cx="2133600" cy="1828800"/>
          </a:xfrm>
          <a:prstGeom prst="rect">
            <a:avLst/>
          </a:prstGeom>
        </p:spPr>
      </p:pic>
      <p:pic>
        <p:nvPicPr>
          <p:cNvPr id="9" name="Picture 8">
            <a:extLst>
              <a:ext uri="{FF2B5EF4-FFF2-40B4-BE49-F238E27FC236}">
                <a16:creationId xmlns:a16="http://schemas.microsoft.com/office/drawing/2014/main" id="{28476C03-8FA7-0C2D-CDDA-D773C829A92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9772115" y="1279236"/>
            <a:ext cx="2133600" cy="1828800"/>
          </a:xfrm>
          <a:prstGeom prst="rect">
            <a:avLst/>
          </a:prstGeom>
        </p:spPr>
      </p:pic>
      <p:pic>
        <p:nvPicPr>
          <p:cNvPr id="11" name="Picture 10" descr="Chart, line chart&#10;&#10;Description automatically generated">
            <a:extLst>
              <a:ext uri="{FF2B5EF4-FFF2-40B4-BE49-F238E27FC236}">
                <a16:creationId xmlns:a16="http://schemas.microsoft.com/office/drawing/2014/main" id="{4A9370F2-E582-4CAB-5269-2E531D43297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5315" y="3136159"/>
            <a:ext cx="2133600" cy="1828800"/>
          </a:xfrm>
          <a:prstGeom prst="rect">
            <a:avLst/>
          </a:prstGeom>
        </p:spPr>
      </p:pic>
    </p:spTree>
    <p:extLst>
      <p:ext uri="{BB962C8B-B14F-4D97-AF65-F5344CB8AC3E}">
        <p14:creationId xmlns:p14="http://schemas.microsoft.com/office/powerpoint/2010/main" val="33391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5"/>
            <a:ext cx="11211560" cy="1325563"/>
          </a:xfrm>
        </p:spPr>
        <p:txBody>
          <a:bodyPr/>
          <a:lstStyle/>
          <a:p>
            <a:pPr algn="l" rtl="0"/>
            <a:r>
              <a:rPr lang="en-US" sz="4000" dirty="0">
                <a:latin typeface="Alef" panose="00000500000000000000" pitchFamily="2" charset="-79"/>
                <a:cs typeface="Alef" panose="00000500000000000000" pitchFamily="2" charset="-79"/>
              </a:rPr>
              <a:t>What about this one?</a:t>
            </a:r>
            <a:endParaRPr lang="he-IL" sz="4000" dirty="0">
              <a:latin typeface="Alef" panose="00000500000000000000" pitchFamily="2" charset="-79"/>
              <a:cs typeface="Alef" panose="00000500000000000000" pitchFamily="2" charset="-79"/>
            </a:endParaRPr>
          </a:p>
        </p:txBody>
      </p:sp>
      <p:pic>
        <p:nvPicPr>
          <p:cNvPr id="8" name="Picture 7" descr="Chart, line chart&#10;&#10;Description automatically generated">
            <a:extLst>
              <a:ext uri="{FF2B5EF4-FFF2-40B4-BE49-F238E27FC236}">
                <a16:creationId xmlns:a16="http://schemas.microsoft.com/office/drawing/2014/main" id="{ED098D0B-C7F0-22C3-3DC6-1306B92C779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86728" y="1577768"/>
            <a:ext cx="5629563" cy="4825340"/>
          </a:xfrm>
          <a:prstGeom prst="rect">
            <a:avLst/>
          </a:prstGeom>
        </p:spPr>
      </p:pic>
    </p:spTree>
    <p:extLst>
      <p:ext uri="{BB962C8B-B14F-4D97-AF65-F5344CB8AC3E}">
        <p14:creationId xmlns:p14="http://schemas.microsoft.com/office/powerpoint/2010/main" val="2359055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lstStyle/>
          <a:p>
            <a:pPr algn="l" rtl="0"/>
            <a:r>
              <a:rPr lang="en-US" sz="4000" dirty="0">
                <a:latin typeface="Alef" panose="00000500000000000000" pitchFamily="2" charset="-79"/>
                <a:cs typeface="Alef" panose="00000500000000000000" pitchFamily="2" charset="-79"/>
              </a:rPr>
              <a:t>So, what about our example?</a:t>
            </a:r>
            <a:endParaRPr lang="he-IL" sz="4000" dirty="0">
              <a:latin typeface="Alef" panose="00000500000000000000" pitchFamily="2" charset="-79"/>
              <a:cs typeface="Alef" panose="00000500000000000000" pitchFamily="2" charset="-79"/>
            </a:endParaRPr>
          </a:p>
        </p:txBody>
      </p:sp>
      <p:pic>
        <p:nvPicPr>
          <p:cNvPr id="4" name="Picture 3">
            <a:extLst>
              <a:ext uri="{FF2B5EF4-FFF2-40B4-BE49-F238E27FC236}">
                <a16:creationId xmlns:a16="http://schemas.microsoft.com/office/drawing/2014/main" id="{20BF6870-D441-0EDA-9371-672449925C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0891" y="4405326"/>
            <a:ext cx="2764486" cy="2369559"/>
          </a:xfrm>
          <a:prstGeom prst="rect">
            <a:avLst/>
          </a:prstGeom>
        </p:spPr>
      </p:pic>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5AA1A3C2-C384-1A23-5765-D510B4367141}"/>
                  </a:ext>
                </a:extLst>
              </p:cNvPr>
              <p:cNvGraphicFramePr>
                <a:graphicFrameLocks noGrp="1"/>
              </p:cNvGraphicFramePr>
              <p:nvPr>
                <p:extLst>
                  <p:ext uri="{D42A27DB-BD31-4B8C-83A1-F6EECF244321}">
                    <p14:modId xmlns:p14="http://schemas.microsoft.com/office/powerpoint/2010/main" val="112597321"/>
                  </p:ext>
                </p:extLst>
              </p:nvPr>
            </p:nvGraphicFramePr>
            <p:xfrm>
              <a:off x="269926" y="1117697"/>
              <a:ext cx="3124797" cy="3300593"/>
            </p:xfrm>
            <a:graphic>
              <a:graphicData uri="http://schemas.openxmlformats.org/drawingml/2006/table">
                <a:tbl>
                  <a:tblPr firstRow="1" firstCol="1" bandRow="1">
                    <a:tableStyleId>{5940675A-B579-460E-94D1-54222C63F5DA}</a:tableStyleId>
                  </a:tblPr>
                  <a:tblGrid>
                    <a:gridCol w="1463040">
                      <a:extLst>
                        <a:ext uri="{9D8B030D-6E8A-4147-A177-3AD203B41FA5}">
                          <a16:colId xmlns:a16="http://schemas.microsoft.com/office/drawing/2014/main" val="2095830442"/>
                        </a:ext>
                      </a:extLst>
                    </a:gridCol>
                    <a:gridCol w="1661757">
                      <a:extLst>
                        <a:ext uri="{9D8B030D-6E8A-4147-A177-3AD203B41FA5}">
                          <a16:colId xmlns:a16="http://schemas.microsoft.com/office/drawing/2014/main" val="3910812057"/>
                        </a:ext>
                      </a:extLst>
                    </a:gridCol>
                  </a:tblGrid>
                  <a:tr h="267516">
                    <a:tc>
                      <a:txBody>
                        <a:bodyPr/>
                        <a:lstStyle/>
                        <a:p>
                          <a:pPr marL="0" marR="0" algn="ctr" rtl="0">
                            <a:lnSpc>
                              <a:spcPct val="107000"/>
                            </a:lnSpc>
                            <a:spcBef>
                              <a:spcPts val="0"/>
                            </a:spcBef>
                            <a:spcAft>
                              <a:spcPts val="0"/>
                            </a:spcAft>
                          </a:pPr>
                          <a:r>
                            <a:rPr lang="en-US" sz="1800" b="1" dirty="0">
                              <a:effectLst/>
                            </a:rPr>
                            <a:t>Sport - x</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800" b="1" dirty="0">
                              <a:effectLst/>
                            </a:rPr>
                            <a:t>Happiness - y</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84203397"/>
                      </a:ext>
                    </a:extLst>
                  </a:tr>
                  <a:tr h="267516">
                    <a:tc>
                      <a:txBody>
                        <a:bodyPr/>
                        <a:lstStyle/>
                        <a:p>
                          <a:pPr marL="0" marR="0" algn="ctr" rtl="0">
                            <a:lnSpc>
                              <a:spcPct val="107000"/>
                            </a:lnSpc>
                            <a:spcBef>
                              <a:spcPts val="0"/>
                            </a:spcBef>
                            <a:spcAft>
                              <a:spcPts val="0"/>
                            </a:spcAft>
                          </a:pPr>
                          <a:r>
                            <a:rPr lang="en-US" sz="1400" dirty="0">
                              <a:effectLst/>
                            </a:rPr>
                            <a:t>1.5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a:effectLst/>
                            </a:rPr>
                            <a:t>7</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0034168"/>
                      </a:ext>
                    </a:extLst>
                  </a:tr>
                  <a:tr h="267516">
                    <a:tc>
                      <a:txBody>
                        <a:bodyPr/>
                        <a:lstStyle/>
                        <a:p>
                          <a:pPr marL="0" marR="0" algn="ctr" rtl="0">
                            <a:lnSpc>
                              <a:spcPct val="107000"/>
                            </a:lnSpc>
                            <a:spcBef>
                              <a:spcPts val="0"/>
                            </a:spcBef>
                            <a:spcAft>
                              <a:spcPts val="0"/>
                            </a:spcAft>
                          </a:pPr>
                          <a:r>
                            <a:rPr lang="en-US" sz="1400" dirty="0">
                              <a:effectLst/>
                            </a:rPr>
                            <a:t>5.5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a:effectLst/>
                            </a:rPr>
                            <a:t>15</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62600"/>
                      </a:ext>
                    </a:extLst>
                  </a:tr>
                  <a:tr h="267516">
                    <a:tc>
                      <a:txBody>
                        <a:bodyPr/>
                        <a:lstStyle/>
                        <a:p>
                          <a:pPr marL="0" marR="0" algn="ctr" rtl="0">
                            <a:lnSpc>
                              <a:spcPct val="107000"/>
                            </a:lnSpc>
                            <a:spcBef>
                              <a:spcPts val="0"/>
                            </a:spcBef>
                            <a:spcAft>
                              <a:spcPts val="0"/>
                            </a:spcAft>
                          </a:pPr>
                          <a:r>
                            <a:rPr lang="en-US" sz="1400">
                              <a:effectLst/>
                            </a:rPr>
                            <a:t>9</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16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76139435"/>
                      </a:ext>
                    </a:extLst>
                  </a:tr>
                  <a:tr h="267516">
                    <a:tc>
                      <a:txBody>
                        <a:bodyPr/>
                        <a:lstStyle/>
                        <a:p>
                          <a:pPr marL="0" marR="0" algn="ctr" rtl="0">
                            <a:lnSpc>
                              <a:spcPct val="107000"/>
                            </a:lnSpc>
                            <a:spcBef>
                              <a:spcPts val="0"/>
                            </a:spcBef>
                            <a:spcAft>
                              <a:spcPts val="0"/>
                            </a:spcAft>
                          </a:pPr>
                          <a:r>
                            <a:rPr lang="en-US" sz="1400">
                              <a:effectLst/>
                            </a:rPr>
                            <a:t>8</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9</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225841"/>
                      </a:ext>
                    </a:extLst>
                  </a:tr>
                  <a:tr h="267516">
                    <a:tc>
                      <a:txBody>
                        <a:bodyPr/>
                        <a:lstStyle/>
                        <a:p>
                          <a:pPr marL="0" marR="0" algn="ctr" rtl="0">
                            <a:lnSpc>
                              <a:spcPct val="107000"/>
                            </a:lnSpc>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a:effectLst/>
                            </a:rPr>
                            <a:t>25</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60562653"/>
                      </a:ext>
                    </a:extLst>
                  </a:tr>
                  <a:tr h="267516">
                    <a:tc>
                      <a:txBody>
                        <a:bodyPr/>
                        <a:lstStyle/>
                        <a:p>
                          <a:pPr marL="0" marR="0" algn="ctr" rtl="0">
                            <a:lnSpc>
                              <a:spcPct val="107000"/>
                            </a:lnSpc>
                            <a:spcBef>
                              <a:spcPts val="0"/>
                            </a:spcBef>
                            <a:spcAft>
                              <a:spcPts val="0"/>
                            </a:spcAft>
                          </a:pPr>
                          <a:r>
                            <a:rPr lang="en-US" sz="1400">
                              <a:effectLst/>
                            </a:rPr>
                            <a:t>8</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17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19128147"/>
                      </a:ext>
                    </a:extLst>
                  </a:tr>
                  <a:tr h="267516">
                    <a:tc>
                      <a:txBody>
                        <a:bodyPr/>
                        <a:lstStyle/>
                        <a:p>
                          <a:pPr marL="0" marR="0" algn="ctr" rtl="0">
                            <a:lnSpc>
                              <a:spcPct val="107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25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54689525"/>
                      </a:ext>
                    </a:extLst>
                  </a:tr>
                  <a:tr h="267516">
                    <a:tc>
                      <a:txBody>
                        <a:bodyPr/>
                        <a:lstStyle/>
                        <a:p>
                          <a:pPr marL="0" marR="0" algn="ctr" rtl="0">
                            <a:lnSpc>
                              <a:spcPct val="107000"/>
                            </a:lnSpc>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22188340"/>
                      </a:ext>
                    </a:extLst>
                  </a:tr>
                  <a:tr h="267516">
                    <a:tc>
                      <a:txBody>
                        <a:bodyPr/>
                        <a:lstStyle/>
                        <a:p>
                          <a:pPr marL="0" marR="0" algn="ctr" rtl="0">
                            <a:lnSpc>
                              <a:spcPct val="107000"/>
                            </a:lnSpc>
                            <a:spcBef>
                              <a:spcPts val="0"/>
                            </a:spcBef>
                            <a:spcAft>
                              <a:spcPts val="0"/>
                            </a:spcAft>
                          </a:pPr>
                          <a:r>
                            <a:rPr lang="en-US" sz="1400">
                              <a:effectLst/>
                            </a:rPr>
                            <a:t>16</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26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4511797"/>
                      </a:ext>
                    </a:extLst>
                  </a:tr>
                  <a:tr h="267516">
                    <a:tc>
                      <a:txBody>
                        <a:bodyPr/>
                        <a:lstStyle/>
                        <a:p>
                          <a:pPr marL="0" marR="0" algn="ctr" rtl="0">
                            <a:lnSpc>
                              <a:spcPct val="107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67516111"/>
                      </a:ext>
                    </a:extLst>
                  </a:tr>
                  <a:tr h="344953">
                    <a:tc>
                      <a:txBody>
                        <a:bodyPr/>
                        <a:lstStyle/>
                        <a:p>
                          <a:pPr marL="0" marR="0" algn="ctr" rtl="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rPr>
                                    </m:ctrlPr>
                                  </m:accPr>
                                  <m:e>
                                    <m:r>
                                      <a:rPr lang="en-US" sz="1400">
                                        <a:effectLst/>
                                        <a:latin typeface="Cambria Math" panose="02040503050406030204" pitchFamily="18" charset="0"/>
                                      </a:rPr>
                                      <m:t>𝑥</m:t>
                                    </m:r>
                                  </m:e>
                                </m:acc>
                                <m:r>
                                  <a:rPr lang="en-US" sz="1400">
                                    <a:effectLst/>
                                    <a:latin typeface="Cambria Math" panose="02040503050406030204" pitchFamily="18" charset="0"/>
                                  </a:rPr>
                                  <m:t>=</m:t>
                                </m:r>
                                <m:r>
                                  <a:rPr lang="en-US" sz="1400">
                                    <a:effectLst/>
                                    <a:latin typeface="Cambria Math" panose="02040503050406030204" pitchFamily="18" charset="0"/>
                                  </a:rPr>
                                  <m:t>6</m:t>
                                </m:r>
                                <m:r>
                                  <a:rPr lang="en-US" sz="1400">
                                    <a:effectLst/>
                                    <a:latin typeface="Cambria Math" panose="02040503050406030204" pitchFamily="18" charset="0"/>
                                  </a:rPr>
                                  <m:t>.</m:t>
                                </m:r>
                                <m:r>
                                  <a:rPr lang="en-US" sz="1400">
                                    <a:effectLst/>
                                    <a:latin typeface="Cambria Math" panose="02040503050406030204" pitchFamily="18" charset="0"/>
                                  </a:rPr>
                                  <m:t>9</m:t>
                                </m:r>
                                <m:r>
                                  <a:rPr lang="en-US" sz="1400">
                                    <a:effectLst/>
                                    <a:latin typeface="Cambria Math" panose="02040503050406030204" pitchFamily="18" charset="0"/>
                                  </a:rPr>
                                  <m:t>, </m:t>
                                </m:r>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𝑆</m:t>
                                    </m:r>
                                  </m:e>
                                  <m:sub>
                                    <m:r>
                                      <a:rPr lang="en-US" sz="1400">
                                        <a:effectLst/>
                                        <a:latin typeface="Cambria Math" panose="02040503050406030204" pitchFamily="18" charset="0"/>
                                      </a:rPr>
                                      <m:t>𝑥</m:t>
                                    </m:r>
                                  </m:sub>
                                </m:sSub>
                                <m:r>
                                  <a:rPr lang="en-US" sz="1400">
                                    <a:effectLst/>
                                    <a:latin typeface="Cambria Math" panose="02040503050406030204" pitchFamily="18" charset="0"/>
                                  </a:rPr>
                                  <m:t>=</m:t>
                                </m:r>
                                <m:r>
                                  <a:rPr lang="en-US" sz="1400">
                                    <a:effectLst/>
                                    <a:latin typeface="Cambria Math" panose="02040503050406030204" pitchFamily="18" charset="0"/>
                                  </a:rPr>
                                  <m:t>4</m:t>
                                </m:r>
                                <m:r>
                                  <a:rPr lang="en-US" sz="1400">
                                    <a:effectLst/>
                                    <a:latin typeface="Cambria Math" panose="02040503050406030204" pitchFamily="18" charset="0"/>
                                  </a:rPr>
                                  <m:t>.</m:t>
                                </m:r>
                                <m:r>
                                  <a:rPr lang="en-US" sz="1400">
                                    <a:effectLst/>
                                    <a:latin typeface="Cambria Math" panose="02040503050406030204" pitchFamily="18" charset="0"/>
                                  </a:rPr>
                                  <m:t>6</m:t>
                                </m:r>
                              </m:oMath>
                            </m:oMathPara>
                          </a14:m>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14:m>
                            <m:oMathPara xmlns:m="http://schemas.openxmlformats.org/officeDocument/2006/math">
                              <m:oMathParaPr>
                                <m:jc m:val="centerGroup"/>
                              </m:oMathParaPr>
                              <m:oMath xmlns:m="http://schemas.openxmlformats.org/officeDocument/2006/math">
                                <m:acc>
                                  <m:accPr>
                                    <m:chr m:val="̅"/>
                                    <m:ctrlPr>
                                      <a:rPr lang="en-US" sz="1400" i="1">
                                        <a:effectLst/>
                                        <a:latin typeface="Cambria Math" panose="02040503050406030204" pitchFamily="18" charset="0"/>
                                      </a:rPr>
                                    </m:ctrlPr>
                                  </m:accPr>
                                  <m:e>
                                    <m:r>
                                      <a:rPr lang="en-US" sz="1400">
                                        <a:effectLst/>
                                        <a:latin typeface="Cambria Math" panose="02040503050406030204" pitchFamily="18" charset="0"/>
                                      </a:rPr>
                                      <m:t>𝑦</m:t>
                                    </m:r>
                                  </m:e>
                                </m:acc>
                                <m:r>
                                  <a:rPr lang="en-US" sz="1400">
                                    <a:effectLst/>
                                    <a:latin typeface="Cambria Math" panose="02040503050406030204" pitchFamily="18" charset="0"/>
                                  </a:rPr>
                                  <m:t>=</m:t>
                                </m:r>
                                <m:r>
                                  <a:rPr lang="en-US" sz="1400">
                                    <a:effectLst/>
                                    <a:latin typeface="Cambria Math" panose="02040503050406030204" pitchFamily="18" charset="0"/>
                                  </a:rPr>
                                  <m:t>15</m:t>
                                </m:r>
                                <m:r>
                                  <a:rPr lang="en-US" sz="1400">
                                    <a:effectLst/>
                                    <a:latin typeface="Cambria Math" panose="02040503050406030204" pitchFamily="18" charset="0"/>
                                  </a:rPr>
                                  <m:t>.</m:t>
                                </m:r>
                                <m:r>
                                  <a:rPr lang="en-US" sz="1400">
                                    <a:effectLst/>
                                    <a:latin typeface="Cambria Math" panose="02040503050406030204" pitchFamily="18" charset="0"/>
                                  </a:rPr>
                                  <m:t>2</m:t>
                                </m:r>
                                <m:r>
                                  <a:rPr lang="en-US" sz="1400">
                                    <a:effectLst/>
                                    <a:latin typeface="Cambria Math" panose="02040503050406030204" pitchFamily="18" charset="0"/>
                                  </a:rPr>
                                  <m:t>, </m:t>
                                </m:r>
                                <m:sSub>
                                  <m:sSubPr>
                                    <m:ctrlPr>
                                      <a:rPr lang="en-US" sz="1400" i="1">
                                        <a:effectLst/>
                                        <a:latin typeface="Cambria Math" panose="02040503050406030204" pitchFamily="18" charset="0"/>
                                      </a:rPr>
                                    </m:ctrlPr>
                                  </m:sSubPr>
                                  <m:e>
                                    <m:r>
                                      <a:rPr lang="en-US" sz="1400">
                                        <a:effectLst/>
                                        <a:latin typeface="Cambria Math" panose="02040503050406030204" pitchFamily="18" charset="0"/>
                                      </a:rPr>
                                      <m:t>𝑆</m:t>
                                    </m:r>
                                  </m:e>
                                  <m:sub>
                                    <m:r>
                                      <a:rPr lang="en-US" sz="1400">
                                        <a:effectLst/>
                                        <a:latin typeface="Cambria Math" panose="02040503050406030204" pitchFamily="18" charset="0"/>
                                      </a:rPr>
                                      <m:t>𝑦</m:t>
                                    </m:r>
                                  </m:sub>
                                </m:sSub>
                                <m:r>
                                  <a:rPr lang="en-US" sz="1400">
                                    <a:effectLst/>
                                    <a:latin typeface="Cambria Math" panose="02040503050406030204" pitchFamily="18" charset="0"/>
                                  </a:rPr>
                                  <m:t>=</m:t>
                                </m:r>
                                <m:r>
                                  <a:rPr lang="en-US" sz="1400">
                                    <a:effectLst/>
                                    <a:latin typeface="Cambria Math" panose="02040503050406030204" pitchFamily="18" charset="0"/>
                                  </a:rPr>
                                  <m:t>7</m:t>
                                </m:r>
                                <m:r>
                                  <a:rPr lang="en-US" sz="1400">
                                    <a:effectLst/>
                                    <a:latin typeface="Cambria Math" panose="02040503050406030204" pitchFamily="18" charset="0"/>
                                  </a:rPr>
                                  <m:t>.</m:t>
                                </m:r>
                                <m:r>
                                  <a:rPr lang="en-US" sz="1400">
                                    <a:effectLst/>
                                    <a:latin typeface="Cambria Math" panose="02040503050406030204" pitchFamily="18" charset="0"/>
                                  </a:rPr>
                                  <m:t>72</m:t>
                                </m:r>
                              </m:oMath>
                            </m:oMathPara>
                          </a14:m>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59749172"/>
                      </a:ext>
                    </a:extLst>
                  </a:tr>
                </a:tbl>
              </a:graphicData>
            </a:graphic>
          </p:graphicFrame>
        </mc:Choice>
        <mc:Fallback xmlns="">
          <p:graphicFrame>
            <p:nvGraphicFramePr>
              <p:cNvPr id="6" name="Table 5">
                <a:extLst>
                  <a:ext uri="{FF2B5EF4-FFF2-40B4-BE49-F238E27FC236}">
                    <a16:creationId xmlns:a16="http://schemas.microsoft.com/office/drawing/2014/main" id="{5AA1A3C2-C384-1A23-5765-D510B4367141}"/>
                  </a:ext>
                </a:extLst>
              </p:cNvPr>
              <p:cNvGraphicFramePr>
                <a:graphicFrameLocks noGrp="1"/>
              </p:cNvGraphicFramePr>
              <p:nvPr>
                <p:extLst>
                  <p:ext uri="{D42A27DB-BD31-4B8C-83A1-F6EECF244321}">
                    <p14:modId xmlns:p14="http://schemas.microsoft.com/office/powerpoint/2010/main" val="112597321"/>
                  </p:ext>
                </p:extLst>
              </p:nvPr>
            </p:nvGraphicFramePr>
            <p:xfrm>
              <a:off x="269926" y="1117697"/>
              <a:ext cx="3124797" cy="3300593"/>
            </p:xfrm>
            <a:graphic>
              <a:graphicData uri="http://schemas.openxmlformats.org/drawingml/2006/table">
                <a:tbl>
                  <a:tblPr firstRow="1" firstCol="1" bandRow="1">
                    <a:tableStyleId>{5940675A-B579-460E-94D1-54222C63F5DA}</a:tableStyleId>
                  </a:tblPr>
                  <a:tblGrid>
                    <a:gridCol w="1463040">
                      <a:extLst>
                        <a:ext uri="{9D8B030D-6E8A-4147-A177-3AD203B41FA5}">
                          <a16:colId xmlns:a16="http://schemas.microsoft.com/office/drawing/2014/main" val="2095830442"/>
                        </a:ext>
                      </a:extLst>
                    </a:gridCol>
                    <a:gridCol w="1661757">
                      <a:extLst>
                        <a:ext uri="{9D8B030D-6E8A-4147-A177-3AD203B41FA5}">
                          <a16:colId xmlns:a16="http://schemas.microsoft.com/office/drawing/2014/main" val="3910812057"/>
                        </a:ext>
                      </a:extLst>
                    </a:gridCol>
                  </a:tblGrid>
                  <a:tr h="280480">
                    <a:tc>
                      <a:txBody>
                        <a:bodyPr/>
                        <a:lstStyle/>
                        <a:p>
                          <a:pPr marL="0" marR="0" algn="ctr" rtl="0">
                            <a:lnSpc>
                              <a:spcPct val="107000"/>
                            </a:lnSpc>
                            <a:spcBef>
                              <a:spcPts val="0"/>
                            </a:spcBef>
                            <a:spcAft>
                              <a:spcPts val="0"/>
                            </a:spcAft>
                          </a:pPr>
                          <a:r>
                            <a:rPr lang="en-US" sz="1800" b="1" dirty="0">
                              <a:effectLst/>
                            </a:rPr>
                            <a:t>Sport - x</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800" b="1" dirty="0">
                              <a:effectLst/>
                            </a:rPr>
                            <a:t>Happiness - y</a:t>
                          </a:r>
                          <a:endParaRPr lang="en-US" sz="18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84203397"/>
                      </a:ext>
                    </a:extLst>
                  </a:tr>
                  <a:tr h="267516">
                    <a:tc>
                      <a:txBody>
                        <a:bodyPr/>
                        <a:lstStyle/>
                        <a:p>
                          <a:pPr marL="0" marR="0" algn="ctr" rtl="0">
                            <a:lnSpc>
                              <a:spcPct val="107000"/>
                            </a:lnSpc>
                            <a:spcBef>
                              <a:spcPts val="0"/>
                            </a:spcBef>
                            <a:spcAft>
                              <a:spcPts val="0"/>
                            </a:spcAft>
                          </a:pPr>
                          <a:r>
                            <a:rPr lang="en-US" sz="1400" dirty="0">
                              <a:effectLst/>
                            </a:rPr>
                            <a:t>1.5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a:effectLst/>
                            </a:rPr>
                            <a:t>7</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0034168"/>
                      </a:ext>
                    </a:extLst>
                  </a:tr>
                  <a:tr h="267516">
                    <a:tc>
                      <a:txBody>
                        <a:bodyPr/>
                        <a:lstStyle/>
                        <a:p>
                          <a:pPr marL="0" marR="0" algn="ctr" rtl="0">
                            <a:lnSpc>
                              <a:spcPct val="107000"/>
                            </a:lnSpc>
                            <a:spcBef>
                              <a:spcPts val="0"/>
                            </a:spcBef>
                            <a:spcAft>
                              <a:spcPts val="0"/>
                            </a:spcAft>
                          </a:pPr>
                          <a:r>
                            <a:rPr lang="en-US" sz="1400" dirty="0">
                              <a:effectLst/>
                            </a:rPr>
                            <a:t>5.5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a:effectLst/>
                            </a:rPr>
                            <a:t>15</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7062600"/>
                      </a:ext>
                    </a:extLst>
                  </a:tr>
                  <a:tr h="267516">
                    <a:tc>
                      <a:txBody>
                        <a:bodyPr/>
                        <a:lstStyle/>
                        <a:p>
                          <a:pPr marL="0" marR="0" algn="ctr" rtl="0">
                            <a:lnSpc>
                              <a:spcPct val="107000"/>
                            </a:lnSpc>
                            <a:spcBef>
                              <a:spcPts val="0"/>
                            </a:spcBef>
                            <a:spcAft>
                              <a:spcPts val="0"/>
                            </a:spcAft>
                          </a:pPr>
                          <a:r>
                            <a:rPr lang="en-US" sz="1400">
                              <a:effectLst/>
                            </a:rPr>
                            <a:t>9</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16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76139435"/>
                      </a:ext>
                    </a:extLst>
                  </a:tr>
                  <a:tr h="267516">
                    <a:tc>
                      <a:txBody>
                        <a:bodyPr/>
                        <a:lstStyle/>
                        <a:p>
                          <a:pPr marL="0" marR="0" algn="ctr" rtl="0">
                            <a:lnSpc>
                              <a:spcPct val="107000"/>
                            </a:lnSpc>
                            <a:spcBef>
                              <a:spcPts val="0"/>
                            </a:spcBef>
                            <a:spcAft>
                              <a:spcPts val="0"/>
                            </a:spcAft>
                          </a:pPr>
                          <a:r>
                            <a:rPr lang="en-US" sz="1400">
                              <a:effectLst/>
                            </a:rPr>
                            <a:t>8</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9</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6225841"/>
                      </a:ext>
                    </a:extLst>
                  </a:tr>
                  <a:tr h="267516">
                    <a:tc>
                      <a:txBody>
                        <a:bodyPr/>
                        <a:lstStyle/>
                        <a:p>
                          <a:pPr marL="0" marR="0" algn="ctr" rtl="0">
                            <a:lnSpc>
                              <a:spcPct val="107000"/>
                            </a:lnSpc>
                            <a:spcBef>
                              <a:spcPts val="0"/>
                            </a:spcBef>
                            <a:spcAft>
                              <a:spcPts val="0"/>
                            </a:spcAft>
                          </a:pPr>
                          <a:r>
                            <a:rPr lang="en-US" sz="1400">
                              <a:effectLst/>
                            </a:rPr>
                            <a:t>12</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a:effectLst/>
                            </a:rPr>
                            <a:t>25</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60562653"/>
                      </a:ext>
                    </a:extLst>
                  </a:tr>
                  <a:tr h="267516">
                    <a:tc>
                      <a:txBody>
                        <a:bodyPr/>
                        <a:lstStyle/>
                        <a:p>
                          <a:pPr marL="0" marR="0" algn="ctr" rtl="0">
                            <a:lnSpc>
                              <a:spcPct val="107000"/>
                            </a:lnSpc>
                            <a:spcBef>
                              <a:spcPts val="0"/>
                            </a:spcBef>
                            <a:spcAft>
                              <a:spcPts val="0"/>
                            </a:spcAft>
                          </a:pPr>
                          <a:r>
                            <a:rPr lang="en-US" sz="1400">
                              <a:effectLst/>
                            </a:rPr>
                            <a:t>8</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17</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19128147"/>
                      </a:ext>
                    </a:extLst>
                  </a:tr>
                  <a:tr h="267516">
                    <a:tc>
                      <a:txBody>
                        <a:bodyPr/>
                        <a:lstStyle/>
                        <a:p>
                          <a:pPr marL="0" marR="0" algn="ctr" rtl="0">
                            <a:lnSpc>
                              <a:spcPct val="107000"/>
                            </a:lnSpc>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25</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54689525"/>
                      </a:ext>
                    </a:extLst>
                  </a:tr>
                  <a:tr h="267516">
                    <a:tc>
                      <a:txBody>
                        <a:bodyPr/>
                        <a:lstStyle/>
                        <a:p>
                          <a:pPr marL="0" marR="0" algn="ctr" rtl="0">
                            <a:lnSpc>
                              <a:spcPct val="107000"/>
                            </a:lnSpc>
                            <a:spcBef>
                              <a:spcPts val="0"/>
                            </a:spcBef>
                            <a:spcAft>
                              <a:spcPts val="0"/>
                            </a:spcAft>
                          </a:pPr>
                          <a:r>
                            <a:rPr lang="en-US" sz="1400">
                              <a:effectLst/>
                            </a:rPr>
                            <a:t>0</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8</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22188340"/>
                      </a:ext>
                    </a:extLst>
                  </a:tr>
                  <a:tr h="267516">
                    <a:tc>
                      <a:txBody>
                        <a:bodyPr/>
                        <a:lstStyle/>
                        <a:p>
                          <a:pPr marL="0" marR="0" algn="ctr" rtl="0">
                            <a:lnSpc>
                              <a:spcPct val="107000"/>
                            </a:lnSpc>
                            <a:spcBef>
                              <a:spcPts val="0"/>
                            </a:spcBef>
                            <a:spcAft>
                              <a:spcPts val="0"/>
                            </a:spcAft>
                          </a:pPr>
                          <a:r>
                            <a:rPr lang="en-US" sz="1400">
                              <a:effectLst/>
                            </a:rPr>
                            <a:t>16</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26</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64511797"/>
                      </a:ext>
                    </a:extLst>
                  </a:tr>
                  <a:tr h="267516">
                    <a:tc>
                      <a:txBody>
                        <a:bodyPr/>
                        <a:lstStyle/>
                        <a:p>
                          <a:pPr marL="0" marR="0" algn="ctr" rtl="0">
                            <a:lnSpc>
                              <a:spcPct val="107000"/>
                            </a:lnSpc>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400" dirty="0">
                              <a:effectLst/>
                            </a:rPr>
                            <a:t>4</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867516111"/>
                      </a:ext>
                    </a:extLst>
                  </a:tr>
                  <a:tr h="344953">
                    <a:tc>
                      <a:txBody>
                        <a:bodyPr/>
                        <a:lstStyle/>
                        <a:p>
                          <a:endParaRPr lang="en-US"/>
                        </a:p>
                      </a:txBody>
                      <a:tcPr marL="68580" marR="68580" marT="0" marB="0" anchor="ctr">
                        <a:blipFill>
                          <a:blip r:embed="rId3"/>
                          <a:stretch>
                            <a:fillRect l="-417" t="-871930" r="-114583" b="-3509"/>
                          </a:stretch>
                        </a:blipFill>
                      </a:tcPr>
                    </a:tc>
                    <a:tc>
                      <a:txBody>
                        <a:bodyPr/>
                        <a:lstStyle/>
                        <a:p>
                          <a:endParaRPr lang="en-US"/>
                        </a:p>
                      </a:txBody>
                      <a:tcPr marL="68580" marR="68580" marT="0" marB="0" anchor="ctr">
                        <a:blipFill>
                          <a:blip r:embed="rId3"/>
                          <a:stretch>
                            <a:fillRect l="-88278" t="-871930" r="-733" b="-3509"/>
                          </a:stretch>
                        </a:blipFill>
                      </a:tcPr>
                    </a:tc>
                    <a:extLst>
                      <a:ext uri="{0D108BD9-81ED-4DB2-BD59-A6C34878D82A}">
                        <a16:rowId xmlns:a16="http://schemas.microsoft.com/office/drawing/2014/main" val="2659749172"/>
                      </a:ext>
                    </a:extLst>
                  </a:tr>
                </a:tbl>
              </a:graphicData>
            </a:graphic>
          </p:graphicFrame>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ED16A1D-F35D-6592-5B6F-9134C6CF2340}"/>
                  </a:ext>
                </a:extLst>
              </p:cNvPr>
              <p:cNvSpPr txBox="1"/>
              <p:nvPr/>
            </p:nvSpPr>
            <p:spPr>
              <a:xfrm>
                <a:off x="5733967" y="1117697"/>
                <a:ext cx="5938778" cy="3035639"/>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a:rPr lang="en-US" i="1">
                              <a:latin typeface="Cambria Math" panose="02040503050406030204" pitchFamily="18" charset="0"/>
                            </a:rPr>
                            <m:t>𝑐𝑜𝑣</m:t>
                          </m:r>
                        </m:fName>
                        <m:e>
                          <m:r>
                            <a:rPr lang="en-US" i="1">
                              <a:latin typeface="Cambria Math" panose="02040503050406030204" pitchFamily="18" charset="0"/>
                            </a:rPr>
                            <m:t>(</m:t>
                          </m:r>
                        </m:e>
                      </m:func>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num>
                            <m:den>
                              <m:r>
                                <a:rPr lang="en-US" i="1">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den>
                          </m:f>
                          <m:r>
                            <a:rPr lang="en-US" i="1">
                              <a:latin typeface="Cambria Math" panose="02040503050406030204" pitchFamily="18" charset="0"/>
                            </a:rPr>
                            <m:t>=</m:t>
                          </m:r>
                          <m:r>
                            <a:rPr lang="en-US" i="1">
                              <a:latin typeface="Cambria Math" panose="02040503050406030204" pitchFamily="18" charset="0"/>
                            </a:rPr>
                            <m:t>23</m:t>
                          </m:r>
                          <m:r>
                            <a:rPr lang="en-US" i="1">
                              <a:latin typeface="Cambria Math" panose="02040503050406030204" pitchFamily="18" charset="0"/>
                            </a:rPr>
                            <m:t>.</m:t>
                          </m:r>
                          <m:r>
                            <a:rPr lang="en-US" b="0" i="1" smtClean="0">
                              <a:latin typeface="Cambria Math" panose="02040503050406030204" pitchFamily="18" charset="0"/>
                            </a:rPr>
                            <m:t>47</m:t>
                          </m:r>
                        </m:e>
                      </m:nary>
                    </m:oMath>
                  </m:oMathPara>
                </a14:m>
                <a:endParaRPr lang="en-US" dirty="0"/>
              </a:p>
              <a:p>
                <a:pPr algn="l" rtl="0"/>
                <a:endParaRPr lang="en-US" dirty="0"/>
              </a:p>
              <a:p>
                <a:pPr algn="l" rtl="0"/>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smtClean="0">
                                  <a:effectLst/>
                                  <a:latin typeface="Cambria Math" panose="02040503050406030204" pitchFamily="18" charset="0"/>
                                  <a:cs typeface="Arial" panose="020B0604020202020204" pitchFamily="34" charset="0"/>
                                </a:rPr>
                              </m:ctrlPr>
                            </m:accPr>
                            <m:e>
                              <m:r>
                                <a:rPr lang="en-US" i="1">
                                  <a:latin typeface="Cambria Math" panose="02040503050406030204" pitchFamily="18" charset="0"/>
                                  <a:ea typeface="Calibri" panose="020F0502020204030204" pitchFamily="34" charset="0"/>
                                  <a:cs typeface="Arial" panose="020B0604020202020204" pitchFamily="34" charset="0"/>
                                </a:rPr>
                                <m:t>𝑆</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rad>
                        <m:radPr>
                          <m:degHide m:val="on"/>
                          <m:ctrlPr>
                            <a:rPr lang="en-US" sz="1800" i="1">
                              <a:effectLst/>
                              <a:latin typeface="Cambria Math" panose="02040503050406030204" pitchFamily="18" charset="0"/>
                              <a:ea typeface="Calibri" panose="020F0502020204030204" pitchFamily="34" charset="0"/>
                              <a:cs typeface="Arial" panose="020B0604020202020204" pitchFamily="34" charset="0"/>
                            </a:rPr>
                          </m:ctrlPr>
                        </m:radPr>
                        <m:deg/>
                        <m:e>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nary>
                                <m:naryPr>
                                  <m:chr m:val="∑"/>
                                  <m:subHide m:val="on"/>
                                  <m:supHide m:val="on"/>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sup/>
                                <m:e>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e>
                              </m:nary>
                              <m:r>
                                <a:rPr lang="en-US" sz="1800" i="1">
                                  <a:effectLst/>
                                  <a:latin typeface="Cambria Math" panose="02040503050406030204" pitchFamily="18" charset="0"/>
                                  <a:ea typeface="Calibri" panose="020F0502020204030204" pitchFamily="34" charset="0"/>
                                  <a:cs typeface="Arial" panose="020B0604020202020204" pitchFamily="34" charset="0"/>
                                </a:rPr>
                                <m:t>−</m:t>
                              </m:r>
                              <m:bar>
                                <m:barPr>
                                  <m:pos m:val="top"/>
                                  <m:ctrlPr>
                                    <a:rPr lang="en-US" sz="1800" i="1">
                                      <a:effectLst/>
                                      <a:latin typeface="Cambria Math" panose="02040503050406030204" pitchFamily="18" charset="0"/>
                                      <a:ea typeface="Calibri" panose="020F0502020204030204" pitchFamily="34" charset="0"/>
                                      <a:cs typeface="Arial" panose="020B0604020202020204" pitchFamily="34" charset="0"/>
                                    </a:rPr>
                                  </m:ctrlPr>
                                </m:bar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ba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num>
                            <m:den>
                              <m:r>
                                <a:rPr lang="en-US" sz="1800" i="1">
                                  <a:effectLst/>
                                  <a:latin typeface="Cambria Math" panose="02040503050406030204" pitchFamily="18" charset="0"/>
                                  <a:ea typeface="Calibri" panose="020F0502020204030204" pitchFamily="34" charset="0"/>
                                  <a:cs typeface="Arial" panose="020B0604020202020204" pitchFamily="34" charset="0"/>
                                </a:rPr>
                                <m:t>𝑛</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1</m:t>
                              </m:r>
                            </m:den>
                          </m:f>
                        </m:e>
                      </m:rad>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4</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84</m:t>
                      </m:r>
                      <m:r>
                        <a:rPr lang="en-US" sz="1800" b="0" i="1" smtClean="0">
                          <a:effectLst/>
                          <a:latin typeface="Cambria Math" panose="02040503050406030204" pitchFamily="18" charset="0"/>
                          <a:ea typeface="Calibri" panose="020F0502020204030204" pitchFamily="34" charset="0"/>
                          <a:cs typeface="Arial" panose="020B0604020202020204" pitchFamily="34" charset="0"/>
                        </a:rPr>
                        <m:t>, </m:t>
                      </m:r>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ea typeface="Calibri" panose="020F0502020204030204" pitchFamily="34" charset="0"/>
                                  <a:cs typeface="Arial" panose="020B0604020202020204" pitchFamily="34" charset="0"/>
                                </a:rPr>
                                <m:t>𝑆</m:t>
                              </m:r>
                            </m:e>
                          </m:acc>
                        </m:e>
                        <m:sub>
                          <m:r>
                            <a:rPr lang="en-US" b="0" i="1" smtClean="0">
                              <a:latin typeface="Cambria Math" panose="02040503050406030204" pitchFamily="18" charset="0"/>
                              <a:ea typeface="Calibri" panose="020F0502020204030204" pitchFamily="34" charset="0"/>
                              <a:cs typeface="Arial" panose="020B0604020202020204" pitchFamily="34" charset="0"/>
                            </a:rPr>
                            <m:t>𝑦</m:t>
                          </m:r>
                        </m:sub>
                      </m:sSub>
                      <m:r>
                        <a:rPr lang="en-US" b="0" i="1" smtClean="0">
                          <a:latin typeface="Cambria Math" panose="02040503050406030204" pitchFamily="18" charset="0"/>
                          <a:ea typeface="Calibri" panose="020F0502020204030204" pitchFamily="34" charset="0"/>
                          <a:cs typeface="Arial" panose="020B0604020202020204" pitchFamily="34" charset="0"/>
                        </a:rPr>
                        <m:t>=</m:t>
                      </m:r>
                      <m:r>
                        <a:rPr lang="en-US" b="0" i="1" smtClean="0">
                          <a:latin typeface="Cambria Math" panose="02040503050406030204" pitchFamily="18" charset="0"/>
                          <a:ea typeface="Calibri" panose="020F0502020204030204" pitchFamily="34" charset="0"/>
                          <a:cs typeface="Arial" panose="020B0604020202020204" pitchFamily="34" charset="0"/>
                        </a:rPr>
                        <m:t>8</m:t>
                      </m:r>
                      <m:r>
                        <a:rPr lang="en-US" b="0" i="1" smtClean="0">
                          <a:latin typeface="Cambria Math" panose="02040503050406030204" pitchFamily="18" charset="0"/>
                          <a:ea typeface="Calibri" panose="020F0502020204030204" pitchFamily="34" charset="0"/>
                          <a:cs typeface="Arial" panose="020B0604020202020204" pitchFamily="34" charset="0"/>
                        </a:rPr>
                        <m:t>.</m:t>
                      </m:r>
                      <m:r>
                        <a:rPr lang="en-US" b="0" i="1" smtClean="0">
                          <a:latin typeface="Cambria Math" panose="02040503050406030204" pitchFamily="18" charset="0"/>
                          <a:ea typeface="Calibri" panose="020F0502020204030204" pitchFamily="34" charset="0"/>
                          <a:cs typeface="Arial" panose="020B0604020202020204" pitchFamily="34" charset="0"/>
                        </a:rPr>
                        <m:t>13</m:t>
                      </m:r>
                    </m:oMath>
                  </m:oMathPara>
                </a14:m>
                <a:endParaRPr lang="en-US" b="0" dirty="0">
                  <a:latin typeface="Calibri" panose="020F0502020204030204" pitchFamily="34" charset="0"/>
                  <a:ea typeface="Calibri" panose="020F0502020204030204" pitchFamily="34" charset="0"/>
                  <a:cs typeface="Arial" panose="020B0604020202020204" pitchFamily="34" charset="0"/>
                </a:endParaRPr>
              </a:p>
              <a:p>
                <a:pPr algn="l" rtl="0"/>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𝑥𝑦</m:t>
                          </m:r>
                        </m:sub>
                      </m:sSub>
                      <m:r>
                        <a:rPr lang="en-US" i="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ea typeface="Calibri" panose="020F0502020204030204" pitchFamily="34" charset="0"/>
                              <a:cs typeface="Arial" panose="020B0604020202020204" pitchFamily="34" charset="0"/>
                            </a:rPr>
                            <m:t>𝑐𝑜𝑣</m:t>
                          </m:r>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𝑥</m:t>
                          </m:r>
                          <m:r>
                            <a:rPr lang="en-US" i="1">
                              <a:latin typeface="Cambria Math" panose="02040503050406030204" pitchFamily="18" charset="0"/>
                              <a:ea typeface="Calibri" panose="020F0502020204030204" pitchFamily="34" charset="0"/>
                              <a:cs typeface="Arial" panose="020B0604020202020204" pitchFamily="34" charset="0"/>
                            </a:rPr>
                            <m:t>,</m:t>
                          </m:r>
                          <m:r>
                            <a:rPr lang="en-US" i="1">
                              <a:latin typeface="Cambria Math" panose="02040503050406030204" pitchFamily="18" charset="0"/>
                              <a:ea typeface="Calibri" panose="020F0502020204030204" pitchFamily="34" charset="0"/>
                              <a:cs typeface="Arial" panose="020B0604020202020204" pitchFamily="34" charset="0"/>
                            </a:rPr>
                            <m:t>𝑦</m:t>
                          </m:r>
                          <m:r>
                            <a:rPr lang="en-US" i="1">
                              <a:latin typeface="Cambria Math" panose="02040503050406030204" pitchFamily="18" charset="0"/>
                              <a:ea typeface="Calibri" panose="020F0502020204030204" pitchFamily="34" charset="0"/>
                              <a:cs typeface="Arial" panose="020B0604020202020204" pitchFamily="34" charset="0"/>
                            </a:rPr>
                            <m:t>)</m:t>
                          </m:r>
                        </m:num>
                        <m:den>
                          <m:sSub>
                            <m:sSubPr>
                              <m:ctrlPr>
                                <a:rPr lang="en-US" i="1">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𝑥</m:t>
                              </m:r>
                            </m:sub>
                          </m:sSub>
                          <m:sSub>
                            <m:sSubPr>
                              <m:ctrlPr>
                                <a:rPr lang="en-US" i="1">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a:latin typeface="Cambria Math" panose="02040503050406030204" pitchFamily="18" charset="0"/>
                                    </a:rPr>
                                    <m:t>𝑆</m:t>
                                  </m:r>
                                </m:e>
                              </m:acc>
                            </m:e>
                            <m:sub>
                              <m:r>
                                <a:rPr lang="en-US" i="1">
                                  <a:latin typeface="Cambria Math" panose="02040503050406030204" pitchFamily="18" charset="0"/>
                                </a:rPr>
                                <m:t>𝑦</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23</m:t>
                          </m:r>
                          <m:r>
                            <a:rPr lang="en-US" b="0" i="1" smtClean="0">
                              <a:latin typeface="Cambria Math" panose="02040503050406030204" pitchFamily="18" charset="0"/>
                            </a:rPr>
                            <m:t>.</m:t>
                          </m:r>
                          <m:r>
                            <a:rPr lang="en-US" b="0" i="1" smtClean="0">
                              <a:latin typeface="Cambria Math" panose="02040503050406030204" pitchFamily="18" charset="0"/>
                            </a:rPr>
                            <m:t>47</m:t>
                          </m:r>
                        </m:num>
                        <m:den>
                          <m:r>
                            <a:rPr lang="en-US" b="0" i="1" smtClean="0">
                              <a:latin typeface="Cambria Math" panose="02040503050406030204" pitchFamily="18" charset="0"/>
                            </a:rPr>
                            <m:t>4</m:t>
                          </m:r>
                          <m:r>
                            <a:rPr lang="en-US" b="0" i="1" smtClean="0">
                              <a:latin typeface="Cambria Math" panose="02040503050406030204" pitchFamily="18" charset="0"/>
                            </a:rPr>
                            <m:t>.</m:t>
                          </m:r>
                          <m:r>
                            <a:rPr lang="en-US" b="0" i="1" smtClean="0">
                              <a:latin typeface="Cambria Math" panose="02040503050406030204" pitchFamily="18" charset="0"/>
                            </a:rPr>
                            <m:t>84</m:t>
                          </m:r>
                          <m:r>
                            <a:rPr lang="en-US" b="0" i="1" smtClean="0">
                              <a:latin typeface="Cambria Math" panose="02040503050406030204" pitchFamily="18" charset="0"/>
                            </a:rPr>
                            <m:t>∗</m:t>
                          </m:r>
                          <m:r>
                            <a:rPr lang="en-US" b="0" i="1" smtClean="0">
                              <a:latin typeface="Cambria Math" panose="02040503050406030204" pitchFamily="18" charset="0"/>
                            </a:rPr>
                            <m:t>8</m:t>
                          </m:r>
                          <m:r>
                            <a:rPr lang="en-US" b="0" i="1" smtClean="0">
                              <a:latin typeface="Cambria Math" panose="02040503050406030204" pitchFamily="18" charset="0"/>
                            </a:rPr>
                            <m:t>.</m:t>
                          </m:r>
                          <m:r>
                            <a:rPr lang="en-US" b="0" i="1" smtClean="0">
                              <a:latin typeface="Cambria Math" panose="02040503050406030204" pitchFamily="18" charset="0"/>
                            </a:rPr>
                            <m:t>13</m:t>
                          </m:r>
                        </m:den>
                      </m:f>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597</m:t>
                      </m:r>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endParaRPr lang="en-US" dirty="0"/>
              </a:p>
            </p:txBody>
          </p:sp>
        </mc:Choice>
        <mc:Fallback xmlns="">
          <p:sp>
            <p:nvSpPr>
              <p:cNvPr id="5" name="TextBox 4">
                <a:extLst>
                  <a:ext uri="{FF2B5EF4-FFF2-40B4-BE49-F238E27FC236}">
                    <a16:creationId xmlns:a16="http://schemas.microsoft.com/office/drawing/2014/main" id="{EED16A1D-F35D-6592-5B6F-9134C6CF2340}"/>
                  </a:ext>
                </a:extLst>
              </p:cNvPr>
              <p:cNvSpPr txBox="1">
                <a:spLocks noRot="1" noChangeAspect="1" noMove="1" noResize="1" noEditPoints="1" noAdjustHandles="1" noChangeArrowheads="1" noChangeShapeType="1" noTextEdit="1"/>
              </p:cNvSpPr>
              <p:nvPr/>
            </p:nvSpPr>
            <p:spPr>
              <a:xfrm>
                <a:off x="5733967" y="1117697"/>
                <a:ext cx="5938778" cy="3035639"/>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BC96F74C-818A-5B33-ACC8-70950AB5EC14}"/>
              </a:ext>
            </a:extLst>
          </p:cNvPr>
          <p:cNvSpPr txBox="1"/>
          <p:nvPr/>
        </p:nvSpPr>
        <p:spPr>
          <a:xfrm>
            <a:off x="5827890" y="4405326"/>
            <a:ext cx="5938778" cy="2308324"/>
          </a:xfrm>
          <a:prstGeom prst="rect">
            <a:avLst/>
          </a:prstGeom>
          <a:noFill/>
        </p:spPr>
        <p:txBody>
          <a:bodyPr wrap="square">
            <a:spAutoFit/>
          </a:bodyPr>
          <a:lstStyle/>
          <a:p>
            <a:pPr algn="l" rtl="0"/>
            <a:r>
              <a:rPr lang="en-US" sz="2000" b="1" dirty="0">
                <a:latin typeface="Alef" panose="00000500000000000000" pitchFamily="2" charset="-79"/>
                <a:cs typeface="Alef" panose="00000500000000000000" pitchFamily="2" charset="-79"/>
              </a:rPr>
              <a:t>Conclusions so far:</a:t>
            </a:r>
          </a:p>
          <a:p>
            <a:pPr marL="285750" indent="-285750" algn="l" rtl="0">
              <a:buFont typeface="Arial" panose="020B0604020202020204" pitchFamily="34" charset="0"/>
              <a:buChar char="•"/>
            </a:pPr>
            <a:r>
              <a:rPr lang="en-US" sz="2000" dirty="0">
                <a:latin typeface="Alef" panose="00000500000000000000" pitchFamily="2" charset="-79"/>
                <a:cs typeface="Alef" panose="00000500000000000000" pitchFamily="2" charset="-79"/>
              </a:rPr>
              <a:t>Positive link</a:t>
            </a:r>
          </a:p>
          <a:p>
            <a:pPr marL="285750" indent="-285750" algn="l" rtl="0">
              <a:buFont typeface="Arial" panose="020B0604020202020204" pitchFamily="34" charset="0"/>
              <a:buChar char="•"/>
            </a:pPr>
            <a:r>
              <a:rPr lang="en-US" sz="2000" dirty="0">
                <a:latin typeface="Alef" panose="00000500000000000000" pitchFamily="2" charset="-79"/>
                <a:cs typeface="Alef" panose="00000500000000000000" pitchFamily="2" charset="-79"/>
              </a:rPr>
              <a:t>Seems relatively strong… But how strong? </a:t>
            </a:r>
            <a:r>
              <a:rPr lang="en-US" sz="2400" b="1" dirty="0">
                <a:latin typeface="Alef" panose="00000500000000000000" pitchFamily="2" charset="-79"/>
                <a:cs typeface="Alef" panose="00000500000000000000" pitchFamily="2" charset="-79"/>
              </a:rPr>
              <a:t>What does 0.597 mean?</a:t>
            </a:r>
          </a:p>
          <a:p>
            <a:pPr marL="285750" indent="-285750" algn="l" rtl="0">
              <a:buFont typeface="Arial" panose="020B0604020202020204" pitchFamily="34" charset="0"/>
              <a:buChar char="•"/>
            </a:pPr>
            <a:endParaRPr lang="en-US" sz="2000" b="1" dirty="0">
              <a:latin typeface="Alef" panose="00000500000000000000" pitchFamily="2" charset="-79"/>
              <a:cs typeface="Alef" panose="00000500000000000000" pitchFamily="2" charset="-79"/>
            </a:endParaRPr>
          </a:p>
          <a:p>
            <a:pPr algn="l" rtl="0"/>
            <a:r>
              <a:rPr lang="en-US" sz="2000" b="1" dirty="0">
                <a:latin typeface="Alef" panose="00000500000000000000" pitchFamily="2" charset="-79"/>
                <a:cs typeface="Alef" panose="00000500000000000000" pitchFamily="2" charset="-79"/>
              </a:rPr>
              <a:t>In order to understand the meaning of that number, we need dive into…</a:t>
            </a:r>
          </a:p>
        </p:txBody>
      </p:sp>
    </p:spTree>
    <p:extLst>
      <p:ext uri="{BB962C8B-B14F-4D97-AF65-F5344CB8AC3E}">
        <p14:creationId xmlns:p14="http://schemas.microsoft.com/office/powerpoint/2010/main" val="341517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lstStyle/>
          <a:p>
            <a:pPr algn="l" rtl="0"/>
            <a:r>
              <a:rPr lang="en-US" sz="4000" b="1" dirty="0">
                <a:latin typeface="Alef" panose="00000500000000000000" pitchFamily="2" charset="-79"/>
                <a:cs typeface="Alef" panose="00000500000000000000" pitchFamily="2" charset="-79"/>
              </a:rPr>
              <a:t>Linear Regression: </a:t>
            </a:r>
            <a:r>
              <a:rPr lang="en-US" sz="4000" dirty="0">
                <a:latin typeface="Alef" panose="00000500000000000000" pitchFamily="2" charset="-79"/>
                <a:cs typeface="Alef" panose="00000500000000000000" pitchFamily="2" charset="-79"/>
              </a:rPr>
              <a:t>A prediction problem</a:t>
            </a:r>
            <a:endParaRPr lang="he-IL" sz="4000" b="1" dirty="0">
              <a:latin typeface="Alef" panose="00000500000000000000" pitchFamily="2" charset="-79"/>
              <a:cs typeface="Alef" panose="00000500000000000000" pitchFamily="2" charset="-79"/>
            </a:endParaRPr>
          </a:p>
        </p:txBody>
      </p:sp>
      <p:pic>
        <p:nvPicPr>
          <p:cNvPr id="3" name="Picture 2">
            <a:extLst>
              <a:ext uri="{FF2B5EF4-FFF2-40B4-BE49-F238E27FC236}">
                <a16:creationId xmlns:a16="http://schemas.microsoft.com/office/drawing/2014/main" id="{DE00ED06-2787-1A75-AE1C-C6D6FCDFF9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9124" y="1631598"/>
            <a:ext cx="4670624" cy="400339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EAF22-DADB-8B02-446E-D531FC832035}"/>
                  </a:ext>
                </a:extLst>
              </p:cNvPr>
              <p:cNvSpPr txBox="1"/>
              <p:nvPr/>
            </p:nvSpPr>
            <p:spPr>
              <a:xfrm>
                <a:off x="5200650" y="1433526"/>
                <a:ext cx="6472095" cy="3908762"/>
              </a:xfrm>
              <a:prstGeom prst="rect">
                <a:avLst/>
              </a:prstGeom>
              <a:noFill/>
            </p:spPr>
            <p:txBody>
              <a:bodyPr wrap="square">
                <a:spAutoFit/>
              </a:bodyPr>
              <a:lstStyle/>
              <a:p>
                <a:pPr algn="l" rtl="0"/>
                <a:r>
                  <a:rPr lang="en-US" sz="2200" b="1" dirty="0">
                    <a:latin typeface="Alef" panose="00000500000000000000" pitchFamily="2" charset="-79"/>
                    <a:cs typeface="Alef" panose="00000500000000000000" pitchFamily="2" charset="-79"/>
                  </a:rPr>
                  <a:t>How can we predict happiness scores (y) from exercise hours per week (x)?</a:t>
                </a:r>
              </a:p>
              <a:p>
                <a:pPr algn="l" rtl="0"/>
                <a:endParaRPr lang="en-US" sz="2200" dirty="0">
                  <a:latin typeface="Alef" panose="00000500000000000000" pitchFamily="2" charset="-79"/>
                  <a:cs typeface="Alef" panose="00000500000000000000" pitchFamily="2" charset="-79"/>
                </a:endParaRPr>
              </a:p>
              <a:p>
                <a:pPr algn="l" rtl="0"/>
                <a:r>
                  <a:rPr lang="en-US" sz="2200" b="1" dirty="0">
                    <a:latin typeface="Alef" panose="00000500000000000000" pitchFamily="2" charset="-79"/>
                    <a:cs typeface="Alef" panose="00000500000000000000" pitchFamily="2" charset="-79"/>
                  </a:rPr>
                  <a:t>The goal: </a:t>
                </a:r>
                <a:r>
                  <a:rPr lang="en-US" sz="2200" dirty="0">
                    <a:latin typeface="Alef" panose="00000500000000000000" pitchFamily="2" charset="-79"/>
                    <a:cs typeface="Alef" panose="00000500000000000000" pitchFamily="2" charset="-79"/>
                  </a:rPr>
                  <a:t>Given the data we have, we </a:t>
                </a:r>
                <a:r>
                  <a:rPr lang="en-US" sz="2200" b="1" dirty="0">
                    <a:latin typeface="Alef" panose="00000500000000000000" pitchFamily="2" charset="-79"/>
                    <a:cs typeface="Alef" panose="00000500000000000000" pitchFamily="2" charset="-79"/>
                  </a:rPr>
                  <a:t>try to fit a function</a:t>
                </a:r>
                <a:r>
                  <a:rPr lang="en-US" sz="2200" dirty="0">
                    <a:latin typeface="Alef" panose="00000500000000000000" pitchFamily="2" charset="-79"/>
                    <a:cs typeface="Alef" panose="00000500000000000000" pitchFamily="2" charset="-79"/>
                  </a:rPr>
                  <a:t>, predicting expected happiness scores (</a:t>
                </a:r>
                <a14:m>
                  <m:oMath xmlns:m="http://schemas.openxmlformats.org/officeDocument/2006/math">
                    <m:acc>
                      <m:accPr>
                        <m:chr m:val="̃"/>
                        <m:ctrlPr>
                          <a:rPr lang="en-US" sz="2200" i="1">
                            <a:latin typeface="Cambria Math" panose="02040503050406030204" pitchFamily="18" charset="0"/>
                            <a:cs typeface="Alef" panose="00000500000000000000" pitchFamily="2" charset="-79"/>
                          </a:rPr>
                        </m:ctrlPr>
                      </m:accPr>
                      <m:e>
                        <m:r>
                          <a:rPr lang="en-US" sz="2200" i="1">
                            <a:latin typeface="Cambria Math" panose="02040503050406030204" pitchFamily="18" charset="0"/>
                            <a:cs typeface="Alef" panose="00000500000000000000" pitchFamily="2" charset="-79"/>
                          </a:rPr>
                          <m:t>𝑦</m:t>
                        </m:r>
                      </m:e>
                    </m:acc>
                  </m:oMath>
                </a14:m>
                <a:r>
                  <a:rPr lang="en-US" sz="2200" dirty="0">
                    <a:latin typeface="Alef" panose="00000500000000000000" pitchFamily="2" charset="-79"/>
                    <a:cs typeface="Alef" panose="00000500000000000000" pitchFamily="2" charset="-79"/>
                  </a:rPr>
                  <a:t>) from possible values of x.</a:t>
                </a:r>
              </a:p>
              <a:p>
                <a:pPr algn="l" rtl="0"/>
                <a:endParaRPr lang="en-US" sz="2200" dirty="0">
                  <a:latin typeface="Alef" panose="00000500000000000000" pitchFamily="2" charset="-79"/>
                  <a:cs typeface="Alef" panose="00000500000000000000" pitchFamily="2" charset="-79"/>
                </a:endParaRPr>
              </a:p>
              <a:p>
                <a:pPr algn="l" rtl="0"/>
                <a:r>
                  <a:rPr lang="en-US" sz="2200" dirty="0">
                    <a:latin typeface="Alef" panose="00000500000000000000" pitchFamily="2" charset="-79"/>
                    <a:cs typeface="Alef" panose="00000500000000000000" pitchFamily="2" charset="-79"/>
                  </a:rPr>
                  <a:t>In linear regression, to </a:t>
                </a:r>
                <a:r>
                  <a:rPr lang="en-US" sz="2200" b="1" dirty="0">
                    <a:latin typeface="Alef" panose="00000500000000000000" pitchFamily="2" charset="-79"/>
                    <a:cs typeface="Alef" panose="00000500000000000000" pitchFamily="2" charset="-79"/>
                  </a:rPr>
                  <a:t>function is linea</a:t>
                </a:r>
                <a:r>
                  <a:rPr lang="en-US" sz="2200" dirty="0">
                    <a:latin typeface="Alef" panose="00000500000000000000" pitchFamily="2" charset="-79"/>
                    <a:cs typeface="Alef" panose="00000500000000000000" pitchFamily="2" charset="-79"/>
                  </a:rPr>
                  <a:t>r:</a:t>
                </a:r>
              </a:p>
              <a:p>
                <a:pPr algn="ctr" rtl="0"/>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800" i="1">
                                  <a:effectLst/>
                                  <a:latin typeface="Cambria Math" panose="02040503050406030204" pitchFamily="18" charset="0"/>
                                  <a:ea typeface="Calibri" panose="020F0502020204030204" pitchFamily="34" charset="0"/>
                                  <a:cs typeface="Arial" panose="020B0604020202020204" pitchFamily="34" charset="0"/>
                                </a:rPr>
                              </m:ctrlPr>
                            </m:accPr>
                            <m:e>
                              <m:r>
                                <a:rPr lang="en-US" sz="2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800" i="1">
                              <a:latin typeface="Cambria Math" panose="02040503050406030204" pitchFamily="18" charset="0"/>
                              <a:cs typeface="Arial" panose="020B0604020202020204" pitchFamily="34" charset="0"/>
                            </a:rPr>
                          </m:ctrlPr>
                        </m:sSubPr>
                        <m:e>
                          <m:r>
                            <a:rPr lang="en-US" sz="2800" i="1">
                              <a:latin typeface="Cambria Math" panose="02040503050406030204" pitchFamily="18" charset="0"/>
                              <a:cs typeface="Arial" panose="020B0604020202020204" pitchFamily="34" charset="0"/>
                            </a:rPr>
                            <m:t>𝑏</m:t>
                          </m:r>
                        </m:e>
                        <m:sub>
                          <m:r>
                            <a:rPr lang="en-US" sz="2800" b="0" i="1" smtClean="0">
                              <a:latin typeface="Cambria Math" panose="02040503050406030204" pitchFamily="18" charset="0"/>
                              <a:cs typeface="Arial" panose="020B0604020202020204" pitchFamily="34" charset="0"/>
                            </a:rPr>
                            <m:t>1</m:t>
                          </m:r>
                        </m:sub>
                      </m:sSub>
                      <m:sSub>
                        <m:sSubPr>
                          <m:ctrlPr>
                            <a:rPr lang="en-US" sz="2800" i="1">
                              <a:effectLst/>
                              <a:latin typeface="Cambria Math" panose="02040503050406030204" pitchFamily="18" charset="0"/>
                              <a:ea typeface="Calibri" panose="020F0502020204030204" pitchFamily="34" charset="0"/>
                              <a:cs typeface="Arial" panose="020B0604020202020204" pitchFamily="34" charset="0"/>
                            </a:rPr>
                          </m:ctrlPr>
                        </m:sSubPr>
                        <m:e>
                          <m:r>
                            <a:rPr lang="en-US" sz="2800" i="1">
                              <a:effectLst/>
                              <a:latin typeface="Cambria Math" panose="02040503050406030204" pitchFamily="18" charset="0"/>
                              <a:ea typeface="Calibri" panose="020F0502020204030204" pitchFamily="34" charset="0"/>
                              <a:cs typeface="Arial" panose="020B0604020202020204" pitchFamily="34" charset="0"/>
                            </a:rPr>
                            <m:t>𝑥</m:t>
                          </m:r>
                        </m:e>
                        <m:sub>
                          <m:r>
                            <a:rPr lang="en-US" sz="2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800" i="1" smtClean="0">
                              <a:effectLst/>
                              <a:latin typeface="Cambria Math" panose="02040503050406030204" pitchFamily="18" charset="0"/>
                              <a:cs typeface="Arial" panose="020B0604020202020204" pitchFamily="34" charset="0"/>
                            </a:rPr>
                          </m:ctrlPr>
                        </m:sSubPr>
                        <m:e>
                          <m:r>
                            <a:rPr lang="en-US" sz="2800" b="0" i="1" smtClean="0">
                              <a:effectLst/>
                              <a:latin typeface="Cambria Math" panose="02040503050406030204" pitchFamily="18" charset="0"/>
                              <a:cs typeface="Arial" panose="020B0604020202020204" pitchFamily="34" charset="0"/>
                            </a:rPr>
                            <m:t>𝑏</m:t>
                          </m:r>
                        </m:e>
                        <m:sub>
                          <m:r>
                            <a:rPr lang="en-US" sz="2800" b="0" i="1" smtClean="0">
                              <a:effectLst/>
                              <a:latin typeface="Cambria Math" panose="02040503050406030204" pitchFamily="18" charset="0"/>
                              <a:cs typeface="Arial" panose="020B0604020202020204" pitchFamily="34" charset="0"/>
                            </a:rPr>
                            <m:t>0</m:t>
                          </m:r>
                        </m:sub>
                      </m:sSub>
                    </m:oMath>
                  </m:oMathPara>
                </a14:m>
                <a:endParaRPr lang="en-US" sz="2200" dirty="0">
                  <a:effectLst/>
                  <a:latin typeface="Alef" panose="00000500000000000000" pitchFamily="2" charset="-79"/>
                  <a:ea typeface="Calibri" panose="020F0502020204030204" pitchFamily="34" charset="0"/>
                  <a:cs typeface="Alef" panose="00000500000000000000" pitchFamily="2" charset="-79"/>
                </a:endParaRPr>
              </a:p>
              <a:p>
                <a:pPr algn="ctr" rtl="0"/>
                <a:endParaRPr lang="en-US" sz="2200" dirty="0">
                  <a:latin typeface="Alef" panose="00000500000000000000" pitchFamily="2" charset="-79"/>
                  <a:ea typeface="Calibri" panose="020F0502020204030204" pitchFamily="34" charset="0"/>
                  <a:cs typeface="Alef" panose="00000500000000000000" pitchFamily="2" charset="-79"/>
                </a:endParaRPr>
              </a:p>
              <a:p>
                <a:pPr algn="l" rtl="0"/>
                <a:endParaRPr lang="en-US" sz="2200"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4" name="TextBox 3">
                <a:extLst>
                  <a:ext uri="{FF2B5EF4-FFF2-40B4-BE49-F238E27FC236}">
                    <a16:creationId xmlns:a16="http://schemas.microsoft.com/office/drawing/2014/main" id="{A75EAF22-DADB-8B02-446E-D531FC832035}"/>
                  </a:ext>
                </a:extLst>
              </p:cNvPr>
              <p:cNvSpPr txBox="1">
                <a:spLocks noRot="1" noChangeAspect="1" noMove="1" noResize="1" noEditPoints="1" noAdjustHandles="1" noChangeArrowheads="1" noChangeShapeType="1" noTextEdit="1"/>
              </p:cNvSpPr>
              <p:nvPr/>
            </p:nvSpPr>
            <p:spPr>
              <a:xfrm>
                <a:off x="5200650" y="1433526"/>
                <a:ext cx="6472095" cy="3908762"/>
              </a:xfrm>
              <a:prstGeom prst="rect">
                <a:avLst/>
              </a:prstGeom>
              <a:blipFill>
                <a:blip r:embed="rId4"/>
                <a:stretch>
                  <a:fillRect l="-1224" t="-1092"/>
                </a:stretch>
              </a:blipFill>
            </p:spPr>
            <p:txBody>
              <a:bodyPr/>
              <a:lstStyle/>
              <a:p>
                <a:r>
                  <a:rPr lang="en-US">
                    <a:noFill/>
                  </a:rPr>
                  <a:t> </a:t>
                </a:r>
              </a:p>
            </p:txBody>
          </p:sp>
        </mc:Fallback>
      </mc:AlternateContent>
    </p:spTree>
    <p:extLst>
      <p:ext uri="{BB962C8B-B14F-4D97-AF65-F5344CB8AC3E}">
        <p14:creationId xmlns:p14="http://schemas.microsoft.com/office/powerpoint/2010/main" val="151909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lstStyle/>
          <a:p>
            <a:pPr algn="l" rtl="0"/>
            <a:r>
              <a:rPr lang="en-US" sz="4000" b="1" dirty="0">
                <a:latin typeface="Alef" panose="00000500000000000000" pitchFamily="2" charset="-79"/>
                <a:cs typeface="Alef" panose="00000500000000000000" pitchFamily="2" charset="-79"/>
              </a:rPr>
              <a:t>Linear Regression: </a:t>
            </a:r>
            <a:r>
              <a:rPr lang="en-US" sz="4000" dirty="0">
                <a:latin typeface="Alef" panose="00000500000000000000" pitchFamily="2" charset="-79"/>
                <a:cs typeface="Alef" panose="00000500000000000000" pitchFamily="2" charset="-79"/>
              </a:rPr>
              <a:t>A prediction problem</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EAF22-DADB-8B02-446E-D531FC832035}"/>
                  </a:ext>
                </a:extLst>
              </p:cNvPr>
              <p:cNvSpPr txBox="1"/>
              <p:nvPr/>
            </p:nvSpPr>
            <p:spPr>
              <a:xfrm>
                <a:off x="5200650" y="1433526"/>
                <a:ext cx="6472095" cy="4630370"/>
              </a:xfrm>
              <a:prstGeom prst="rect">
                <a:avLst/>
              </a:prstGeom>
              <a:noFill/>
            </p:spPr>
            <p:txBody>
              <a:bodyPr wrap="square">
                <a:spAutoFit/>
              </a:bodyPr>
              <a:lstStyle/>
              <a:p>
                <a:pPr algn="l" rtl="0"/>
                <a:r>
                  <a:rPr lang="en-US" sz="2200" b="1" dirty="0">
                    <a:latin typeface="Alef" panose="00000500000000000000" pitchFamily="2" charset="-79"/>
                    <a:cs typeface="Alef" panose="00000500000000000000" pitchFamily="2" charset="-79"/>
                  </a:rPr>
                  <a:t>How can we predict happiness scores (y) from exercise hours per week (x)?</a:t>
                </a:r>
              </a:p>
              <a:p>
                <a:pPr algn="l" rtl="0"/>
                <a:endParaRPr lang="en-US" sz="2200" dirty="0">
                  <a:latin typeface="Alef" panose="00000500000000000000" pitchFamily="2" charset="-79"/>
                  <a:cs typeface="Alef" panose="00000500000000000000" pitchFamily="2" charset="-79"/>
                </a:endParaRPr>
              </a:p>
              <a:p>
                <a:pPr algn="l" rtl="0"/>
                <a:r>
                  <a:rPr lang="en-US" sz="2200" b="1" dirty="0">
                    <a:latin typeface="Alef" panose="00000500000000000000" pitchFamily="2" charset="-79"/>
                    <a:cs typeface="Alef" panose="00000500000000000000" pitchFamily="2" charset="-79"/>
                  </a:rPr>
                  <a:t>The goal: </a:t>
                </a:r>
                <a:r>
                  <a:rPr lang="en-US" sz="2200" dirty="0">
                    <a:latin typeface="Alef" panose="00000500000000000000" pitchFamily="2" charset="-79"/>
                    <a:cs typeface="Alef" panose="00000500000000000000" pitchFamily="2" charset="-79"/>
                  </a:rPr>
                  <a:t>Given the data we have, we </a:t>
                </a:r>
                <a:r>
                  <a:rPr lang="en-US" sz="2200" b="1" dirty="0">
                    <a:latin typeface="Alef" panose="00000500000000000000" pitchFamily="2" charset="-79"/>
                    <a:cs typeface="Alef" panose="00000500000000000000" pitchFamily="2" charset="-79"/>
                  </a:rPr>
                  <a:t>try to fit a function</a:t>
                </a:r>
                <a:r>
                  <a:rPr lang="en-US" sz="2200" dirty="0">
                    <a:latin typeface="Alef" panose="00000500000000000000" pitchFamily="2" charset="-79"/>
                    <a:cs typeface="Alef" panose="00000500000000000000" pitchFamily="2" charset="-79"/>
                  </a:rPr>
                  <a:t>, predicting expected happiness scores (</a:t>
                </a:r>
                <a14:m>
                  <m:oMath xmlns:m="http://schemas.openxmlformats.org/officeDocument/2006/math">
                    <m:acc>
                      <m:accPr>
                        <m:chr m:val="̃"/>
                        <m:ctrlPr>
                          <a:rPr lang="en-US" sz="2200" i="1" smtClean="0">
                            <a:latin typeface="Cambria Math" panose="02040503050406030204" pitchFamily="18" charset="0"/>
                            <a:cs typeface="Alef" panose="00000500000000000000" pitchFamily="2" charset="-79"/>
                          </a:rPr>
                        </m:ctrlPr>
                      </m:accPr>
                      <m:e>
                        <m:r>
                          <a:rPr lang="en-US" sz="2200" b="0" i="1" smtClean="0">
                            <a:latin typeface="Cambria Math" panose="02040503050406030204" pitchFamily="18" charset="0"/>
                            <a:cs typeface="Alef" panose="00000500000000000000" pitchFamily="2" charset="-79"/>
                          </a:rPr>
                          <m:t>𝑦</m:t>
                        </m:r>
                      </m:e>
                    </m:acc>
                  </m:oMath>
                </a14:m>
                <a:r>
                  <a:rPr lang="en-US" sz="2200" dirty="0">
                    <a:latin typeface="Alef" panose="00000500000000000000" pitchFamily="2" charset="-79"/>
                    <a:cs typeface="Alef" panose="00000500000000000000" pitchFamily="2" charset="-79"/>
                  </a:rPr>
                  <a:t>) from possible values of x.</a:t>
                </a:r>
              </a:p>
              <a:p>
                <a:pPr algn="l" rtl="0"/>
                <a:endParaRPr lang="en-US" sz="2200" dirty="0">
                  <a:latin typeface="Alef" panose="00000500000000000000" pitchFamily="2" charset="-79"/>
                  <a:cs typeface="Alef" panose="00000500000000000000" pitchFamily="2" charset="-79"/>
                </a:endParaRPr>
              </a:p>
              <a:p>
                <a:pPr algn="l" rtl="0"/>
                <a:r>
                  <a:rPr lang="en-US" sz="2200" dirty="0">
                    <a:latin typeface="Alef" panose="00000500000000000000" pitchFamily="2" charset="-79"/>
                    <a:cs typeface="Alef" panose="00000500000000000000" pitchFamily="2" charset="-79"/>
                  </a:rPr>
                  <a:t>In linear regression, to </a:t>
                </a:r>
                <a:r>
                  <a:rPr lang="en-US" sz="2200" b="1" dirty="0">
                    <a:latin typeface="Alef" panose="00000500000000000000" pitchFamily="2" charset="-79"/>
                    <a:cs typeface="Alef" panose="00000500000000000000" pitchFamily="2" charset="-79"/>
                  </a:rPr>
                  <a:t>function is linea</a:t>
                </a:r>
                <a:r>
                  <a:rPr lang="en-US" sz="2200" dirty="0">
                    <a:latin typeface="Alef" panose="00000500000000000000" pitchFamily="2" charset="-79"/>
                    <a:cs typeface="Alef" panose="00000500000000000000" pitchFamily="2" charset="-79"/>
                  </a:rPr>
                  <a:t>r:</a:t>
                </a:r>
              </a:p>
              <a:p>
                <a:pPr algn="ctr" rtl="0"/>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800" i="1">
                                  <a:effectLst/>
                                  <a:latin typeface="Cambria Math" panose="02040503050406030204" pitchFamily="18" charset="0"/>
                                  <a:ea typeface="Calibri" panose="020F0502020204030204" pitchFamily="34" charset="0"/>
                                  <a:cs typeface="Arial" panose="020B0604020202020204" pitchFamily="34" charset="0"/>
                                </a:rPr>
                              </m:ctrlPr>
                            </m:accPr>
                            <m:e>
                              <m:r>
                                <a:rPr lang="en-US" sz="2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800" i="1">
                              <a:latin typeface="Cambria Math" panose="02040503050406030204" pitchFamily="18" charset="0"/>
                              <a:cs typeface="Arial" panose="020B0604020202020204" pitchFamily="34" charset="0"/>
                            </a:rPr>
                          </m:ctrlPr>
                        </m:sSubPr>
                        <m:e>
                          <m:r>
                            <a:rPr lang="en-US" sz="2800" i="1">
                              <a:latin typeface="Cambria Math" panose="02040503050406030204" pitchFamily="18" charset="0"/>
                              <a:cs typeface="Arial" panose="020B0604020202020204" pitchFamily="34" charset="0"/>
                            </a:rPr>
                            <m:t>𝑏</m:t>
                          </m:r>
                        </m:e>
                        <m:sub>
                          <m:r>
                            <a:rPr lang="en-US" sz="2800" b="0" i="1" smtClean="0">
                              <a:latin typeface="Cambria Math" panose="02040503050406030204" pitchFamily="18" charset="0"/>
                              <a:cs typeface="Arial" panose="020B0604020202020204" pitchFamily="34" charset="0"/>
                            </a:rPr>
                            <m:t>1</m:t>
                          </m:r>
                        </m:sub>
                      </m:sSub>
                      <m:sSub>
                        <m:sSubPr>
                          <m:ctrlPr>
                            <a:rPr lang="en-US" sz="2800" i="1">
                              <a:effectLst/>
                              <a:latin typeface="Cambria Math" panose="02040503050406030204" pitchFamily="18" charset="0"/>
                              <a:ea typeface="Calibri" panose="020F0502020204030204" pitchFamily="34" charset="0"/>
                              <a:cs typeface="Arial" panose="020B0604020202020204" pitchFamily="34" charset="0"/>
                            </a:rPr>
                          </m:ctrlPr>
                        </m:sSubPr>
                        <m:e>
                          <m:r>
                            <a:rPr lang="en-US" sz="2800" i="1">
                              <a:effectLst/>
                              <a:latin typeface="Cambria Math" panose="02040503050406030204" pitchFamily="18" charset="0"/>
                              <a:ea typeface="Calibri" panose="020F0502020204030204" pitchFamily="34" charset="0"/>
                              <a:cs typeface="Arial" panose="020B0604020202020204" pitchFamily="34" charset="0"/>
                            </a:rPr>
                            <m:t>𝑥</m:t>
                          </m:r>
                        </m:e>
                        <m:sub>
                          <m:r>
                            <a:rPr lang="en-US" sz="2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800" i="1" smtClean="0">
                              <a:effectLst/>
                              <a:latin typeface="Cambria Math" panose="02040503050406030204" pitchFamily="18" charset="0"/>
                              <a:cs typeface="Arial" panose="020B0604020202020204" pitchFamily="34" charset="0"/>
                            </a:rPr>
                          </m:ctrlPr>
                        </m:sSubPr>
                        <m:e>
                          <m:r>
                            <a:rPr lang="en-US" sz="2800" b="0" i="1" smtClean="0">
                              <a:effectLst/>
                              <a:latin typeface="Cambria Math" panose="02040503050406030204" pitchFamily="18" charset="0"/>
                              <a:cs typeface="Arial" panose="020B0604020202020204" pitchFamily="34" charset="0"/>
                            </a:rPr>
                            <m:t>𝑏</m:t>
                          </m:r>
                        </m:e>
                        <m:sub>
                          <m:r>
                            <a:rPr lang="en-US" sz="2800" b="0" i="1" smtClean="0">
                              <a:effectLst/>
                              <a:latin typeface="Cambria Math" panose="02040503050406030204" pitchFamily="18" charset="0"/>
                              <a:cs typeface="Arial" panose="020B0604020202020204" pitchFamily="34" charset="0"/>
                            </a:rPr>
                            <m:t>0</m:t>
                          </m:r>
                        </m:sub>
                      </m:sSub>
                    </m:oMath>
                  </m:oMathPara>
                </a14:m>
                <a:endParaRPr lang="en-US" sz="2200" dirty="0">
                  <a:effectLst/>
                  <a:latin typeface="Alef" panose="00000500000000000000" pitchFamily="2" charset="-79"/>
                  <a:ea typeface="Calibri" panose="020F0502020204030204" pitchFamily="34" charset="0"/>
                  <a:cs typeface="Alef" panose="00000500000000000000" pitchFamily="2" charset="-79"/>
                </a:endParaRPr>
              </a:p>
              <a:p>
                <a:pPr algn="ctr" rtl="0"/>
                <a:endParaRPr lang="en-US" sz="2200" dirty="0">
                  <a:latin typeface="Alef" panose="00000500000000000000" pitchFamily="2" charset="-79"/>
                  <a:ea typeface="Calibri" panose="020F0502020204030204" pitchFamily="34" charset="0"/>
                  <a:cs typeface="Alef" panose="00000500000000000000" pitchFamily="2" charset="-79"/>
                </a:endParaRPr>
              </a:p>
              <a:p>
                <a:pPr algn="l" rtl="0"/>
                <a14:m>
                  <m:oMath xmlns:m="http://schemas.openxmlformats.org/officeDocument/2006/math">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oMath>
                </a14:m>
                <a:r>
                  <a:rPr lang="en-US" sz="2200" dirty="0">
                    <a:latin typeface="Alef" panose="00000500000000000000" pitchFamily="2" charset="-79"/>
                    <a:ea typeface="Calibri" panose="020F0502020204030204" pitchFamily="34" charset="0"/>
                    <a:cs typeface="Alef" panose="00000500000000000000" pitchFamily="2" charset="-79"/>
                  </a:rPr>
                  <a:t> - the intercept (expected value </a:t>
                </a:r>
                <a14:m>
                  <m:oMath xmlns:m="http://schemas.openxmlformats.org/officeDocument/2006/math">
                    <m:acc>
                      <m:accPr>
                        <m:chr m:val="̃"/>
                        <m:ctrlPr>
                          <a:rPr lang="en-US" sz="2000" i="1">
                            <a:latin typeface="Cambria Math" panose="02040503050406030204" pitchFamily="18" charset="0"/>
                            <a:ea typeface="Calibri" panose="020F0502020204030204" pitchFamily="34" charset="0"/>
                            <a:cs typeface="Arial" panose="020B0604020202020204" pitchFamily="34" charset="0"/>
                          </a:rPr>
                        </m:ctrlPr>
                      </m:accPr>
                      <m:e>
                        <m:r>
                          <a:rPr lang="en-US" sz="2000" i="1">
                            <a:latin typeface="Cambria Math" panose="02040503050406030204" pitchFamily="18" charset="0"/>
                            <a:ea typeface="Calibri" panose="020F0502020204030204" pitchFamily="34" charset="0"/>
                            <a:cs typeface="Arial" panose="020B0604020202020204" pitchFamily="34" charset="0"/>
                          </a:rPr>
                          <m:t>𝑦</m:t>
                        </m:r>
                      </m:e>
                    </m:acc>
                  </m:oMath>
                </a14:m>
                <a:r>
                  <a:rPr lang="en-US" sz="2200" dirty="0">
                    <a:latin typeface="Alef" panose="00000500000000000000" pitchFamily="2" charset="-79"/>
                    <a:ea typeface="Calibri" panose="020F0502020204030204" pitchFamily="34" charset="0"/>
                    <a:cs typeface="Alef" panose="00000500000000000000" pitchFamily="2" charset="-79"/>
                  </a:rPr>
                  <a:t> when x=0)</a:t>
                </a:r>
              </a:p>
              <a:p>
                <a:pPr algn="l" rtl="0"/>
                <a14:m>
                  <m:oMath xmlns:m="http://schemas.openxmlformats.org/officeDocument/2006/math">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1</m:t>
                        </m:r>
                      </m:sub>
                    </m:sSub>
                  </m:oMath>
                </a14:m>
                <a:r>
                  <a:rPr lang="en-US" sz="2200" dirty="0">
                    <a:latin typeface="Alef" panose="00000500000000000000" pitchFamily="2" charset="-79"/>
                    <a:ea typeface="Calibri" panose="020F0502020204030204" pitchFamily="34" charset="0"/>
                    <a:cs typeface="Alef" panose="00000500000000000000" pitchFamily="2" charset="-79"/>
                  </a:rPr>
                  <a:t> - the slope (expected increase in </a:t>
                </a:r>
                <a14:m>
                  <m:oMath xmlns:m="http://schemas.openxmlformats.org/officeDocument/2006/math">
                    <m:acc>
                      <m:accPr>
                        <m:chr m:val="̃"/>
                        <m:ctrlPr>
                          <a:rPr lang="en-US" sz="2400" i="1">
                            <a:latin typeface="Cambria Math" panose="02040503050406030204" pitchFamily="18" charset="0"/>
                            <a:ea typeface="Calibri" panose="020F0502020204030204" pitchFamily="34" charset="0"/>
                            <a:cs typeface="Arial" panose="020B0604020202020204" pitchFamily="34" charset="0"/>
                          </a:rPr>
                        </m:ctrlPr>
                      </m:accPr>
                      <m:e>
                        <m:r>
                          <a:rPr lang="en-US" sz="2400" i="1">
                            <a:latin typeface="Cambria Math" panose="02040503050406030204" pitchFamily="18" charset="0"/>
                            <a:ea typeface="Calibri" panose="020F0502020204030204" pitchFamily="34" charset="0"/>
                            <a:cs typeface="Arial" panose="020B0604020202020204" pitchFamily="34" charset="0"/>
                          </a:rPr>
                          <m:t>𝑦</m:t>
                        </m:r>
                      </m:e>
                    </m:acc>
                  </m:oMath>
                </a14:m>
                <a:r>
                  <a:rPr lang="en-US" sz="2200" dirty="0">
                    <a:latin typeface="Alef" panose="00000500000000000000" pitchFamily="2" charset="-79"/>
                    <a:ea typeface="Calibri" panose="020F0502020204030204" pitchFamily="34" charset="0"/>
                    <a:cs typeface="Alef" panose="00000500000000000000" pitchFamily="2" charset="-79"/>
                  </a:rPr>
                  <a:t> for every unit increase in x)</a:t>
                </a:r>
              </a:p>
            </p:txBody>
          </p:sp>
        </mc:Choice>
        <mc:Fallback xmlns="">
          <p:sp>
            <p:nvSpPr>
              <p:cNvPr id="4" name="TextBox 3">
                <a:extLst>
                  <a:ext uri="{FF2B5EF4-FFF2-40B4-BE49-F238E27FC236}">
                    <a16:creationId xmlns:a16="http://schemas.microsoft.com/office/drawing/2014/main" id="{A75EAF22-DADB-8B02-446E-D531FC832035}"/>
                  </a:ext>
                </a:extLst>
              </p:cNvPr>
              <p:cNvSpPr txBox="1">
                <a:spLocks noRot="1" noChangeAspect="1" noMove="1" noResize="1" noEditPoints="1" noAdjustHandles="1" noChangeArrowheads="1" noChangeShapeType="1" noTextEdit="1"/>
              </p:cNvSpPr>
              <p:nvPr/>
            </p:nvSpPr>
            <p:spPr>
              <a:xfrm>
                <a:off x="5200650" y="1433526"/>
                <a:ext cx="6472095" cy="4630370"/>
              </a:xfrm>
              <a:prstGeom prst="rect">
                <a:avLst/>
              </a:prstGeom>
              <a:blipFill>
                <a:blip r:embed="rId3"/>
                <a:stretch>
                  <a:fillRect l="-1224" t="-921" b="-171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727D8E1-EF43-2FAA-A5DE-AF3C3FF6820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89125" y="1631598"/>
            <a:ext cx="4670622" cy="4003391"/>
          </a:xfrm>
          <a:prstGeom prst="rect">
            <a:avLst/>
          </a:prstGeom>
        </p:spPr>
      </p:pic>
    </p:spTree>
    <p:extLst>
      <p:ext uri="{BB962C8B-B14F-4D97-AF65-F5344CB8AC3E}">
        <p14:creationId xmlns:p14="http://schemas.microsoft.com/office/powerpoint/2010/main" val="39774993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lstStyle/>
          <a:p>
            <a:pPr algn="l" rtl="0"/>
            <a:r>
              <a:rPr lang="en-US" sz="4000" b="1">
                <a:latin typeface="Alef" panose="00000500000000000000" pitchFamily="2" charset="-79"/>
                <a:cs typeface="Alef" panose="00000500000000000000" pitchFamily="2" charset="-79"/>
              </a:rPr>
              <a:t>Linear Regression: </a:t>
            </a:r>
            <a:r>
              <a:rPr lang="en-US" sz="4000">
                <a:latin typeface="Alef" panose="00000500000000000000" pitchFamily="2" charset="-79"/>
                <a:cs typeface="Alef" panose="00000500000000000000" pitchFamily="2" charset="-79"/>
              </a:rPr>
              <a:t>A prediction problem</a:t>
            </a:r>
            <a:endParaRPr lang="he-IL" sz="4000" b="1" dirty="0">
              <a:latin typeface="Alef" panose="00000500000000000000" pitchFamily="2" charset="-79"/>
              <a:cs typeface="Alef" panose="00000500000000000000" pitchFamily="2" charset="-79"/>
            </a:endParaRPr>
          </a:p>
        </p:txBody>
      </p:sp>
      <p:pic>
        <p:nvPicPr>
          <p:cNvPr id="3" name="Picture 2">
            <a:extLst>
              <a:ext uri="{FF2B5EF4-FFF2-40B4-BE49-F238E27FC236}">
                <a16:creationId xmlns:a16="http://schemas.microsoft.com/office/drawing/2014/main" id="{DE00ED06-2787-1A75-AE1C-C6D6FCDFF93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289125" y="1631598"/>
            <a:ext cx="4670622" cy="400339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EAF22-DADB-8B02-446E-D531FC832035}"/>
                  </a:ext>
                </a:extLst>
              </p:cNvPr>
              <p:cNvSpPr txBox="1"/>
              <p:nvPr/>
            </p:nvSpPr>
            <p:spPr>
              <a:xfrm>
                <a:off x="5200650" y="1433526"/>
                <a:ext cx="6472095" cy="4938147"/>
              </a:xfrm>
              <a:prstGeom prst="rect">
                <a:avLst/>
              </a:prstGeom>
              <a:noFill/>
            </p:spPr>
            <p:txBody>
              <a:bodyPr wrap="square">
                <a:spAutoFit/>
              </a:bodyPr>
              <a:lstStyle/>
              <a:p>
                <a:pPr algn="l" rtl="0"/>
                <a:r>
                  <a:rPr lang="en-US" sz="2200" b="1" dirty="0">
                    <a:effectLst/>
                    <a:latin typeface="Alef" panose="00000500000000000000" pitchFamily="2" charset="-79"/>
                    <a:ea typeface="Calibri" panose="020F0502020204030204" pitchFamily="34" charset="0"/>
                    <a:cs typeface="Alef" panose="00000500000000000000" pitchFamily="2" charset="-79"/>
                  </a:rPr>
                  <a:t>What is a good line?</a:t>
                </a:r>
              </a:p>
              <a:p>
                <a:pPr algn="l" rtl="0"/>
                <a:endParaRPr lang="en-US" sz="2200" b="1" dirty="0">
                  <a:latin typeface="Alef" panose="00000500000000000000" pitchFamily="2" charset="-79"/>
                  <a:ea typeface="Calibri" panose="020F0502020204030204" pitchFamily="34" charset="0"/>
                  <a:cs typeface="Alef" panose="00000500000000000000" pitchFamily="2" charset="-79"/>
                </a:endParaRPr>
              </a:p>
              <a:p>
                <a:pPr algn="l" rtl="0"/>
                <a:r>
                  <a:rPr lang="en-US" sz="2200" dirty="0">
                    <a:effectLst/>
                    <a:latin typeface="Alef" panose="00000500000000000000" pitchFamily="2" charset="-79"/>
                    <a:ea typeface="Calibri" panose="020F0502020204030204" pitchFamily="34" charset="0"/>
                    <a:cs typeface="Alef" panose="00000500000000000000" pitchFamily="2" charset="-79"/>
                  </a:rPr>
                  <a:t>Our prediction will practically never be perfect. That is, there are always some errors – </a:t>
                </a:r>
                <a:r>
                  <a:rPr lang="en-US" sz="2200" b="1" dirty="0">
                    <a:effectLst/>
                    <a:latin typeface="Alef" panose="00000500000000000000" pitchFamily="2" charset="-79"/>
                    <a:ea typeface="Calibri" panose="020F0502020204030204" pitchFamily="34" charset="0"/>
                    <a:cs typeface="Alef" panose="00000500000000000000" pitchFamily="2" charset="-79"/>
                  </a:rPr>
                  <a:t>residuals.</a:t>
                </a:r>
              </a:p>
              <a:p>
                <a:pPr algn="ctr" rtl="0"/>
                <a:r>
                  <a:rPr lang="en-US" sz="2400" dirty="0">
                    <a:effectLst/>
                    <a:ea typeface="Calibri" panose="020F0502020204030204" pitchFamily="34" charset="0"/>
                    <a:cs typeface="Arial" panose="020B0604020202020204" pitchFamily="34" charset="0"/>
                  </a:rPr>
                  <a:t>That is, whereas: </a:t>
                </a:r>
                <a14:m>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effectLst/>
                                <a:latin typeface="Cambria Math" panose="02040503050406030204" pitchFamily="18" charset="0"/>
                                <a:ea typeface="Calibri" panose="020F0502020204030204" pitchFamily="34" charset="0"/>
                                <a:cs typeface="Arial" panose="020B0604020202020204" pitchFamily="34" charset="0"/>
                              </a:rPr>
                            </m:ctrlPr>
                          </m:accPr>
                          <m:e>
                            <m:r>
                              <a:rPr lang="en-US" sz="24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oMath>
                </a14:m>
                <a:endParaRPr lang="en-US" sz="2200" b="1" dirty="0">
                  <a:latin typeface="Alef" panose="00000500000000000000" pitchFamily="2" charset="-79"/>
                  <a:ea typeface="Calibri" panose="020F0502020204030204" pitchFamily="34" charset="0"/>
                  <a:cs typeface="Alef" panose="00000500000000000000" pitchFamily="2" charset="-79"/>
                </a:endParaRPr>
              </a:p>
              <a:p>
                <a:pPr algn="l" rtl="0"/>
                <a:endParaRPr lang="en-US" sz="2400" i="1" dirty="0">
                  <a:effectLst/>
                  <a:latin typeface="Cambria Math" panose="02040503050406030204" pitchFamily="18" charset="0"/>
                  <a:ea typeface="Calibri" panose="020F0502020204030204" pitchFamily="34" charset="0"/>
                  <a:cs typeface="Arial" panose="020B0604020202020204" pitchFamily="34" charset="0"/>
                </a:endParaRPr>
              </a:p>
              <a:p>
                <a:pPr algn="l" rtl="0"/>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r>
                            <a:rPr lang="en-US" sz="2400" b="0" i="1" smtClean="0">
                              <a:effectLst/>
                              <a:latin typeface="Cambria Math" panose="02040503050406030204" pitchFamily="18" charset="0"/>
                              <a:ea typeface="Calibri" panose="020F0502020204030204" pitchFamily="34" charset="0"/>
                              <a:cs typeface="Arial" panose="020B0604020202020204" pitchFamily="34" charset="0"/>
                            </a:rPr>
                            <m:t>𝑦</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latin typeface="Cambria Math" panose="02040503050406030204" pitchFamily="18" charset="0"/>
                                      <a:ea typeface="Calibri" panose="020F0502020204030204" pitchFamily="34" charset="0"/>
                                      <a:cs typeface="Arial" panose="020B0604020202020204" pitchFamily="34" charset="0"/>
                                    </a:rPr>
                                  </m:ctrlPr>
                                </m:accPr>
                                <m:e>
                                  <m:r>
                                    <a:rPr lang="en-US" sz="2400" i="1">
                                      <a:latin typeface="Cambria Math" panose="02040503050406030204" pitchFamily="18" charset="0"/>
                                      <a:ea typeface="Calibri" panose="020F0502020204030204" pitchFamily="34" charset="0"/>
                                      <a:cs typeface="Arial" panose="020B0604020202020204" pitchFamily="34" charset="0"/>
                                    </a:rPr>
                                    <m:t>𝑦</m:t>
                                  </m:r>
                                </m:e>
                              </m:acc>
                            </m:e>
                            <m:sub>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b="0" i="1" smtClean="0">
                              <a:latin typeface="Cambria Math" panose="02040503050406030204" pitchFamily="18" charset="0"/>
                              <a:ea typeface="Calibri" panose="020F0502020204030204" pitchFamily="34" charset="0"/>
                              <a:cs typeface="Arial" panose="020B0604020202020204" pitchFamily="34" charset="0"/>
                            </a:rPr>
                            <m:t>+</m:t>
                          </m:r>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ea typeface="Cambria Math" panose="02040503050406030204" pitchFamily="18" charset="0"/>
                                  <a:cs typeface="Arial" panose="020B0604020202020204" pitchFamily="34" charset="0"/>
                                </a:rPr>
                                <m:t>𝜀</m:t>
                              </m:r>
                            </m:e>
                            <m:sub>
                              <m:r>
                                <a:rPr lang="en-US" sz="2400" b="0" i="1" smtClean="0">
                                  <a:latin typeface="Cambria Math" panose="02040503050406030204" pitchFamily="18" charset="0"/>
                                  <a:cs typeface="Arial" panose="020B0604020202020204" pitchFamily="34" charset="0"/>
                                </a:rPr>
                                <m:t>𝑖</m:t>
                              </m:r>
                            </m:sub>
                          </m:sSub>
                          <m:r>
                            <a:rPr lang="en-US" sz="2400" b="0" i="1" smtClean="0">
                              <a:latin typeface="Cambria Math" panose="02040503050406030204" pitchFamily="18" charset="0"/>
                              <a:cs typeface="Arial" panose="020B0604020202020204" pitchFamily="34" charset="0"/>
                            </a:rPr>
                            <m:t>=</m:t>
                          </m:r>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r>
                        <a:rPr lang="en-US" sz="2400" b="0" i="1" smtClean="0">
                          <a:effectLst/>
                          <a:latin typeface="Cambria Math" panose="02040503050406030204" pitchFamily="18" charset="0"/>
                          <a:cs typeface="Arial" panose="020B0604020202020204" pitchFamily="34" charset="0"/>
                        </a:rPr>
                        <m:t>+</m:t>
                      </m:r>
                      <m:sSub>
                        <m:sSubPr>
                          <m:ctrlPr>
                            <a:rPr lang="en-US" sz="2000" i="1">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mbria Math" panose="02040503050406030204" pitchFamily="18" charset="0"/>
                              <a:cs typeface="Arial" panose="020B0604020202020204" pitchFamily="34" charset="0"/>
                            </a:rPr>
                            <m:t>𝜀</m:t>
                          </m:r>
                        </m:e>
                        <m:sub>
                          <m:r>
                            <a:rPr lang="en-US" sz="2000" i="1">
                              <a:latin typeface="Cambria Math" panose="02040503050406030204" pitchFamily="18" charset="0"/>
                              <a:cs typeface="Arial" panose="020B0604020202020204" pitchFamily="34" charset="0"/>
                            </a:rPr>
                            <m:t>𝑖</m:t>
                          </m:r>
                        </m:sub>
                      </m:sSub>
                    </m:oMath>
                  </m:oMathPara>
                </a14:m>
                <a:endParaRPr lang="en-US" sz="2200" dirty="0">
                  <a:effectLst/>
                  <a:latin typeface="Alef" panose="00000500000000000000" pitchFamily="2" charset="-79"/>
                  <a:ea typeface="Calibri" panose="020F0502020204030204" pitchFamily="34" charset="0"/>
                  <a:cs typeface="Alef" panose="00000500000000000000" pitchFamily="2" charset="-79"/>
                </a:endParaRPr>
              </a:p>
              <a:p>
                <a:pPr algn="ctr" rtl="0"/>
                <a:endParaRPr lang="en-US" sz="2200" dirty="0">
                  <a:latin typeface="Alef" panose="00000500000000000000" pitchFamily="2" charset="-79"/>
                  <a:ea typeface="Calibri" panose="020F0502020204030204" pitchFamily="34" charset="0"/>
                  <a:cs typeface="Alef" panose="00000500000000000000" pitchFamily="2" charset="-79"/>
                </a:endParaRPr>
              </a:p>
              <a:p>
                <a:pPr algn="l" rtl="0"/>
                <a:r>
                  <a:rPr lang="en-US" sz="2200" dirty="0">
                    <a:latin typeface="Alef" panose="00000500000000000000" pitchFamily="2" charset="-79"/>
                    <a:ea typeface="Calibri" panose="020F0502020204030204" pitchFamily="34" charset="0"/>
                    <a:cs typeface="Alef" panose="00000500000000000000" pitchFamily="2" charset="-79"/>
                  </a:rPr>
                  <a:t>To fit the best line, we try to minimize the sum squares of these errors </a:t>
                </a:r>
                <a:r>
                  <a:rPr lang="en-US" sz="2200" b="1" dirty="0">
                    <a:latin typeface="Alef" panose="00000500000000000000" pitchFamily="2" charset="-79"/>
                    <a:ea typeface="Calibri" panose="020F0502020204030204" pitchFamily="34" charset="0"/>
                    <a:cs typeface="Alef" panose="00000500000000000000" pitchFamily="2" charset="-79"/>
                  </a:rPr>
                  <a:t>(Ordinary Least Square (OLS) regression)</a:t>
                </a:r>
                <a:endParaRPr lang="en-US" sz="2200" dirty="0">
                  <a:latin typeface="Alef" panose="00000500000000000000" pitchFamily="2" charset="-79"/>
                  <a:ea typeface="Calibri" panose="020F0502020204030204" pitchFamily="34" charset="0"/>
                  <a:cs typeface="Alef" panose="00000500000000000000" pitchFamily="2" charset="-79"/>
                </a:endParaRPr>
              </a:p>
              <a:p>
                <a:pPr algn="l" rtl="0"/>
                <a:endParaRPr lang="en-US" sz="22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endParaRPr>
              </a:p>
              <a:p>
                <a:pPr algn="l" rtl="0"/>
                <a:r>
                  <a:rPr lang="en-US" sz="22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 </a:t>
                </a:r>
                <a:r>
                  <a:rPr lang="en-US" sz="2200" dirty="0">
                    <a:latin typeface="Alef" panose="00000500000000000000" pitchFamily="2" charset="-79"/>
                    <a:ea typeface="Calibri" panose="020F0502020204030204" pitchFamily="34" charset="0"/>
                    <a:cs typeface="Alef" panose="00000500000000000000" pitchFamily="2" charset="-79"/>
                  </a:rPr>
                  <a:t>Find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i="1">
                            <a:latin typeface="Cambria Math" panose="02040503050406030204" pitchFamily="18" charset="0"/>
                            <a:cs typeface="Arial" panose="020B0604020202020204" pitchFamily="34" charset="0"/>
                          </a:rPr>
                          <m:t>1</m:t>
                        </m:r>
                      </m:sub>
                    </m:sSub>
                  </m:oMath>
                </a14:m>
                <a:r>
                  <a:rPr lang="en-US" sz="2200" dirty="0">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0</m:t>
                        </m:r>
                      </m:sub>
                    </m:sSub>
                  </m:oMath>
                </a14:m>
                <a:r>
                  <a:rPr lang="en-US" sz="2200" dirty="0">
                    <a:latin typeface="Alef" panose="00000500000000000000" pitchFamily="2" charset="-79"/>
                    <a:ea typeface="Calibri" panose="020F0502020204030204" pitchFamily="34" charset="0"/>
                    <a:cs typeface="Alef" panose="00000500000000000000" pitchFamily="2" charset="-79"/>
                  </a:rPr>
                  <a:t> where </a:t>
                </a:r>
                <a14:m>
                  <m:oMath xmlns:m="http://schemas.openxmlformats.org/officeDocument/2006/math">
                    <m:nary>
                      <m:naryPr>
                        <m:chr m:val="∑"/>
                        <m:subHide m:val="on"/>
                        <m:supHide m:val="on"/>
                        <m:ctrlPr>
                          <a:rPr lang="en-US" sz="2400" i="1" smtClean="0">
                            <a:effectLst/>
                            <a:latin typeface="Cambria Math" panose="02040503050406030204" pitchFamily="18" charset="0"/>
                          </a:rPr>
                        </m:ctrlPr>
                      </m:naryPr>
                      <m:sub/>
                      <m:sup/>
                      <m:e>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effectLst/>
                                <a:latin typeface="Cambria Math" panose="02040503050406030204" pitchFamily="18"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effectLst/>
                                <a:latin typeface="Cambria Math" panose="02040503050406030204" pitchFamily="18" charset="0"/>
                              </a:rPr>
                            </m:ctrlPr>
                          </m:sSubPr>
                          <m:e>
                            <m:acc>
                              <m:accPr>
                                <m:chr m:val="̃"/>
                                <m:ctrlPr>
                                  <a:rPr lang="en-US" sz="2400"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sSup>
                          <m:sSupPr>
                            <m:ctrlPr>
                              <a:rPr lang="en-US" sz="2400" i="1">
                                <a:effectLst/>
                                <a:latin typeface="Cambria Math" panose="02040503050406030204" pitchFamily="18"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e>
                    </m:nary>
                  </m:oMath>
                </a14:m>
                <a:r>
                  <a:rPr lang="en-US" sz="2200" dirty="0">
                    <a:latin typeface="Alef" panose="00000500000000000000" pitchFamily="2" charset="-79"/>
                    <a:ea typeface="Calibri" panose="020F0502020204030204" pitchFamily="34" charset="0"/>
                    <a:cs typeface="Alef" panose="00000500000000000000" pitchFamily="2" charset="-79"/>
                  </a:rPr>
                  <a:t> is minimal</a:t>
                </a:r>
              </a:p>
            </p:txBody>
          </p:sp>
        </mc:Choice>
        <mc:Fallback xmlns="">
          <p:sp>
            <p:nvSpPr>
              <p:cNvPr id="4" name="TextBox 3">
                <a:extLst>
                  <a:ext uri="{FF2B5EF4-FFF2-40B4-BE49-F238E27FC236}">
                    <a16:creationId xmlns:a16="http://schemas.microsoft.com/office/drawing/2014/main" id="{A75EAF22-DADB-8B02-446E-D531FC832035}"/>
                  </a:ext>
                </a:extLst>
              </p:cNvPr>
              <p:cNvSpPr txBox="1">
                <a:spLocks noRot="1" noChangeAspect="1" noMove="1" noResize="1" noEditPoints="1" noAdjustHandles="1" noChangeArrowheads="1" noChangeShapeType="1" noTextEdit="1"/>
              </p:cNvSpPr>
              <p:nvPr/>
            </p:nvSpPr>
            <p:spPr>
              <a:xfrm>
                <a:off x="5200650" y="1433526"/>
                <a:ext cx="6472095" cy="4938147"/>
              </a:xfrm>
              <a:prstGeom prst="rect">
                <a:avLst/>
              </a:prstGeom>
              <a:blipFill>
                <a:blip r:embed="rId4"/>
                <a:stretch>
                  <a:fillRect l="-1224" t="-864" r="-2072" b="-17407"/>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0CC7622A-75CD-9BCF-268C-A31C7AC6F527}"/>
              </a:ext>
            </a:extLst>
          </p:cNvPr>
          <p:cNvCxnSpPr/>
          <p:nvPr/>
        </p:nvCxnSpPr>
        <p:spPr>
          <a:xfrm>
            <a:off x="1663430" y="2042809"/>
            <a:ext cx="0" cy="191634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23CA9F-B43F-2335-39A3-797C98DE8A74}"/>
              </a:ext>
            </a:extLst>
          </p:cNvPr>
          <p:cNvCxnSpPr>
            <a:cxnSpLocks/>
          </p:cNvCxnSpPr>
          <p:nvPr/>
        </p:nvCxnSpPr>
        <p:spPr>
          <a:xfrm>
            <a:off x="1319719" y="4212077"/>
            <a:ext cx="0" cy="32749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D9AE1DC-014E-03EC-59C8-1945424DAFB6}"/>
              </a:ext>
            </a:extLst>
          </p:cNvPr>
          <p:cNvCxnSpPr>
            <a:cxnSpLocks/>
          </p:cNvCxnSpPr>
          <p:nvPr/>
        </p:nvCxnSpPr>
        <p:spPr>
          <a:xfrm>
            <a:off x="976008" y="4375825"/>
            <a:ext cx="0" cy="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2D1DDF-2E93-FCAD-CCF3-12CC633E1E2E}"/>
              </a:ext>
            </a:extLst>
          </p:cNvPr>
          <p:cNvCxnSpPr>
            <a:cxnSpLocks/>
          </p:cNvCxnSpPr>
          <p:nvPr/>
        </p:nvCxnSpPr>
        <p:spPr>
          <a:xfrm>
            <a:off x="2269787" y="3429000"/>
            <a:ext cx="0" cy="13132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11474B1-01B2-D33B-C479-EED0C1EE8D40}"/>
              </a:ext>
            </a:extLst>
          </p:cNvPr>
          <p:cNvCxnSpPr>
            <a:cxnSpLocks/>
          </p:cNvCxnSpPr>
          <p:nvPr/>
        </p:nvCxnSpPr>
        <p:spPr>
          <a:xfrm>
            <a:off x="2380034" y="3560323"/>
            <a:ext cx="0" cy="1433206"/>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CFBBEBD-4AA8-41C2-22F2-D783AA51E95D}"/>
              </a:ext>
            </a:extLst>
          </p:cNvPr>
          <p:cNvCxnSpPr>
            <a:cxnSpLocks/>
          </p:cNvCxnSpPr>
          <p:nvPr/>
        </p:nvCxnSpPr>
        <p:spPr>
          <a:xfrm>
            <a:off x="2853447" y="3278221"/>
            <a:ext cx="0" cy="99870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6B74EB-B579-719F-CB12-4A4E82166E94}"/>
              </a:ext>
            </a:extLst>
          </p:cNvPr>
          <p:cNvCxnSpPr>
            <a:cxnSpLocks/>
          </p:cNvCxnSpPr>
          <p:nvPr/>
        </p:nvCxnSpPr>
        <p:spPr>
          <a:xfrm>
            <a:off x="2821022" y="3103123"/>
            <a:ext cx="0" cy="136186"/>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9F8D942-E0F9-BF0C-0046-E95F719463D4}"/>
              </a:ext>
            </a:extLst>
          </p:cNvPr>
          <p:cNvCxnSpPr>
            <a:cxnSpLocks/>
          </p:cNvCxnSpPr>
          <p:nvPr/>
        </p:nvCxnSpPr>
        <p:spPr>
          <a:xfrm>
            <a:off x="3057730" y="3132307"/>
            <a:ext cx="0" cy="136186"/>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1F42684-3A0A-5374-F384-2856820C9309}"/>
              </a:ext>
            </a:extLst>
          </p:cNvPr>
          <p:cNvCxnSpPr>
            <a:cxnSpLocks/>
          </p:cNvCxnSpPr>
          <p:nvPr/>
        </p:nvCxnSpPr>
        <p:spPr>
          <a:xfrm>
            <a:off x="3777574" y="2012006"/>
            <a:ext cx="0" cy="67282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56BA12-1D7E-14DF-6153-63D16C44ADF7}"/>
              </a:ext>
            </a:extLst>
          </p:cNvPr>
          <p:cNvCxnSpPr>
            <a:cxnSpLocks/>
          </p:cNvCxnSpPr>
          <p:nvPr/>
        </p:nvCxnSpPr>
        <p:spPr>
          <a:xfrm>
            <a:off x="4698460" y="1882303"/>
            <a:ext cx="0" cy="23832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28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lstStyle/>
          <a:p>
            <a:pPr algn="l" rtl="0"/>
            <a:r>
              <a:rPr lang="en-US" sz="4000" b="1" dirty="0">
                <a:latin typeface="Alef" panose="00000500000000000000" pitchFamily="2" charset="-79"/>
                <a:cs typeface="Alef" panose="00000500000000000000" pitchFamily="2" charset="-79"/>
              </a:rPr>
              <a:t>Linear Regression: </a:t>
            </a:r>
            <a:r>
              <a:rPr lang="en-US" sz="4000" dirty="0">
                <a:latin typeface="Alef" panose="00000500000000000000" pitchFamily="2" charset="-79"/>
                <a:cs typeface="Alef" panose="00000500000000000000" pitchFamily="2" charset="-79"/>
              </a:rPr>
              <a:t>A prediction problem</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EAF22-DADB-8B02-446E-D531FC832035}"/>
                  </a:ext>
                </a:extLst>
              </p:cNvPr>
              <p:cNvSpPr txBox="1"/>
              <p:nvPr/>
            </p:nvSpPr>
            <p:spPr>
              <a:xfrm>
                <a:off x="311285" y="1117698"/>
                <a:ext cx="7485558" cy="5645456"/>
              </a:xfrm>
              <a:prstGeom prst="rect">
                <a:avLst/>
              </a:prstGeom>
              <a:noFill/>
            </p:spPr>
            <p:txBody>
              <a:bodyPr wrap="square">
                <a:spAutoFit/>
              </a:bodyPr>
              <a:lstStyle/>
              <a:p>
                <a:pPr algn="l" rtl="0"/>
                <a:r>
                  <a:rPr lang="en-US" sz="24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Solving for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i="1">
                            <a:latin typeface="Cambria Math" panose="02040503050406030204" pitchFamily="18" charset="0"/>
                            <a:cs typeface="Arial" panose="020B0604020202020204" pitchFamily="34" charset="0"/>
                          </a:rPr>
                          <m:t>1</m:t>
                        </m:r>
                      </m:sub>
                    </m:sSub>
                  </m:oMath>
                </a14:m>
                <a:r>
                  <a:rPr lang="en-US" sz="2400" dirty="0">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0</m:t>
                        </m:r>
                      </m:sub>
                    </m:sSub>
                  </m:oMath>
                </a14:m>
                <a:r>
                  <a:rPr lang="en-US" sz="2400" dirty="0">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nary>
                      <m:naryPr>
                        <m:chr m:val="∑"/>
                        <m:subHide m:val="on"/>
                        <m:supHide m:val="on"/>
                        <m:ctrlPr>
                          <a:rPr lang="en-US" sz="2400" i="1" smtClean="0">
                            <a:effectLst/>
                            <a:latin typeface="Cambria Math" panose="02040503050406030204" pitchFamily="18" charset="0"/>
                          </a:rPr>
                        </m:ctrlPr>
                      </m:naryPr>
                      <m:sub/>
                      <m:sup/>
                      <m:e>
                        <m:r>
                          <a:rPr lang="en-US"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effectLst/>
                                <a:latin typeface="Cambria Math" panose="02040503050406030204" pitchFamily="18" charset="0"/>
                              </a:rPr>
                            </m:ctrlPr>
                          </m:sSubPr>
                          <m:e>
                            <m:r>
                              <a:rPr lang="en-US" i="1">
                                <a:effectLst/>
                                <a:latin typeface="Cambria Math" panose="02040503050406030204" pitchFamily="18" charset="0"/>
                                <a:ea typeface="Calibri" panose="020F0502020204030204" pitchFamily="34" charset="0"/>
                                <a:cs typeface="Arial" panose="020B0604020202020204" pitchFamily="34" charset="0"/>
                              </a:rPr>
                              <m:t>𝑦</m:t>
                            </m:r>
                          </m:e>
                          <m:sub>
                            <m:r>
                              <a:rPr lang="en-US" i="1">
                                <a:effectLst/>
                                <a:latin typeface="Cambria Math" panose="02040503050406030204" pitchFamily="18" charset="0"/>
                                <a:ea typeface="Calibri" panose="020F0502020204030204" pitchFamily="34" charset="0"/>
                                <a:cs typeface="Arial" panose="020B0604020202020204" pitchFamily="34" charset="0"/>
                              </a:rPr>
                              <m:t>𝑖</m:t>
                            </m:r>
                          </m:sub>
                        </m:sSub>
                        <m:r>
                          <a:rPr lang="en-US"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effectLst/>
                                <a:latin typeface="Cambria Math" panose="02040503050406030204" pitchFamily="18" charset="0"/>
                              </a:rPr>
                            </m:ctrlPr>
                          </m:sSubPr>
                          <m:e>
                            <m:acc>
                              <m:accPr>
                                <m:chr m:val="̃"/>
                                <m:ctrlPr>
                                  <a:rPr lang="en-US" sz="2400" i="1">
                                    <a:effectLst/>
                                    <a:latin typeface="Cambria Math" panose="02040503050406030204" pitchFamily="18" charset="0"/>
                                  </a:rPr>
                                </m:ctrlPr>
                              </m:accPr>
                              <m:e>
                                <m:r>
                                  <a:rPr lang="en-US"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i="1">
                                <a:effectLst/>
                                <a:latin typeface="Cambria Math" panose="02040503050406030204" pitchFamily="18" charset="0"/>
                                <a:ea typeface="Calibri" panose="020F0502020204030204" pitchFamily="34" charset="0"/>
                                <a:cs typeface="Arial" panose="020B0604020202020204" pitchFamily="34" charset="0"/>
                              </a:rPr>
                              <m:t>𝑖</m:t>
                            </m:r>
                          </m:sub>
                        </m:sSub>
                        <m:sSup>
                          <m:sSupPr>
                            <m:ctrlPr>
                              <a:rPr lang="en-US" sz="2400" i="1">
                                <a:effectLst/>
                                <a:latin typeface="Cambria Math" panose="02040503050406030204" pitchFamily="18" charset="0"/>
                              </a:rPr>
                            </m:ctrlPr>
                          </m:sSupPr>
                          <m:e>
                            <m:r>
                              <a:rPr lang="en-US" i="1">
                                <a:effectLst/>
                                <a:latin typeface="Cambria Math" panose="02040503050406030204" pitchFamily="18" charset="0"/>
                                <a:ea typeface="Calibri" panose="020F0502020204030204" pitchFamily="34" charset="0"/>
                                <a:cs typeface="Arial" panose="020B0604020202020204" pitchFamily="34" charset="0"/>
                              </a:rPr>
                              <m:t>)</m:t>
                            </m:r>
                          </m:e>
                          <m:sup>
                            <m:r>
                              <a:rPr lang="en-US" i="1">
                                <a:effectLst/>
                                <a:latin typeface="Cambria Math" panose="02040503050406030204" pitchFamily="18" charset="0"/>
                                <a:ea typeface="Calibri" panose="020F0502020204030204" pitchFamily="34" charset="0"/>
                                <a:cs typeface="Arial" panose="020B0604020202020204" pitchFamily="34" charset="0"/>
                              </a:rPr>
                              <m:t>2</m:t>
                            </m:r>
                          </m:sup>
                        </m:sSup>
                      </m:e>
                    </m:nary>
                  </m:oMath>
                </a14:m>
                <a:r>
                  <a:rPr lang="en-US" sz="2400" dirty="0">
                    <a:latin typeface="Alef" panose="00000500000000000000" pitchFamily="2" charset="-79"/>
                    <a:ea typeface="Calibri" panose="020F0502020204030204" pitchFamily="34" charset="0"/>
                    <a:cs typeface="Alef" panose="00000500000000000000" pitchFamily="2" charset="-79"/>
                  </a:rPr>
                  <a:t> </a:t>
                </a:r>
                <a:r>
                  <a:rPr lang="en-US" sz="24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 </a:t>
                </a:r>
                <a:r>
                  <a:rPr lang="en-US" sz="2400" dirty="0">
                    <a:latin typeface="Alef" panose="00000500000000000000" pitchFamily="2" charset="-79"/>
                    <a:ea typeface="Calibri" panose="020F0502020204030204" pitchFamily="34" charset="0"/>
                    <a:cs typeface="Alef" panose="00000500000000000000" pitchFamily="2" charset="-79"/>
                  </a:rPr>
                  <a:t>minimal) </a:t>
                </a: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r>
                  <a:rPr lang="en-US" sz="2400" dirty="0">
                    <a:latin typeface="Alef" panose="00000500000000000000" pitchFamily="2" charset="-79"/>
                    <a:ea typeface="Calibri" panose="020F0502020204030204" pitchFamily="34" charset="0"/>
                    <a:cs typeface="Alef" panose="00000500000000000000" pitchFamily="2" charset="-79"/>
                  </a:rPr>
                  <a:t>[…some calculus here, </a:t>
                </a:r>
                <a:r>
                  <a:rPr lang="en-US" sz="2400" dirty="0">
                    <a:latin typeface="Alef" panose="00000500000000000000" pitchFamily="2" charset="-79"/>
                    <a:ea typeface="Calibri" panose="020F0502020204030204" pitchFamily="34" charset="0"/>
                    <a:cs typeface="Alef" panose="00000500000000000000" pitchFamily="2" charset="-79"/>
                    <a:hlinkClick r:id="rId3"/>
                  </a:rPr>
                  <a:t>see here </a:t>
                </a:r>
                <a:r>
                  <a:rPr lang="en-US" sz="2400" dirty="0">
                    <a:latin typeface="Alef" panose="00000500000000000000" pitchFamily="2" charset="-79"/>
                    <a:ea typeface="Calibri" panose="020F0502020204030204" pitchFamily="34" charset="0"/>
                    <a:cs typeface="Alef" panose="00000500000000000000" pitchFamily="2" charset="-79"/>
                  </a:rPr>
                  <a:t>if you are interested]</a:t>
                </a:r>
              </a:p>
              <a:p>
                <a:pPr algn="l" rtl="0"/>
                <a:endParaRPr lang="en-US" sz="2400" b="1" dirty="0">
                  <a:latin typeface="Alef" panose="00000500000000000000" pitchFamily="2" charset="-79"/>
                  <a:ea typeface="Calibri" panose="020F0502020204030204" pitchFamily="34" charset="0"/>
                  <a:cs typeface="Alef" panose="00000500000000000000" pitchFamily="2" charset="-79"/>
                </a:endParaRPr>
              </a:p>
              <a:p>
                <a:pPr algn="l" rtl="0"/>
                <a:r>
                  <a:rPr lang="en-US" sz="2400" b="1" dirty="0">
                    <a:latin typeface="Alef" panose="00000500000000000000" pitchFamily="2" charset="-79"/>
                    <a:ea typeface="Calibri" panose="020F0502020204030204" pitchFamily="34" charset="0"/>
                    <a:cs typeface="Alef" panose="00000500000000000000" pitchFamily="2" charset="-79"/>
                  </a:rPr>
                  <a:t>The solution: </a:t>
                </a:r>
              </a:p>
              <a:p>
                <a:pPr algn="l" rtl="0"/>
                <a14:m>
                  <m:oMathPara xmlns:m="http://schemas.openxmlformats.org/officeDocument/2006/math">
                    <m:oMathParaPr>
                      <m:jc m:val="left"/>
                    </m:oMathParaPr>
                    <m:oMath xmlns:m="http://schemas.openxmlformats.org/officeDocument/2006/math">
                      <m:sSub>
                        <m:sSubPr>
                          <m:ctrlPr>
                            <a:rPr lang="en-US" sz="2400" i="1" smtClean="0">
                              <a:solidFill>
                                <a:schemeClr val="tx1"/>
                              </a:solidFill>
                              <a:latin typeface="Cambria Math" panose="02040503050406030204" pitchFamily="18" charset="0"/>
                              <a:cs typeface="Arial" panose="020B0604020202020204" pitchFamily="34" charset="0"/>
                            </a:rPr>
                          </m:ctrlPr>
                        </m:sSubPr>
                        <m:e>
                          <m:r>
                            <a:rPr lang="en-US" sz="2400" i="1">
                              <a:solidFill>
                                <a:schemeClr val="tx1"/>
                              </a:solidFill>
                              <a:latin typeface="Cambria Math" panose="02040503050406030204" pitchFamily="18" charset="0"/>
                              <a:cs typeface="Arial" panose="020B0604020202020204" pitchFamily="34" charset="0"/>
                            </a:rPr>
                            <m:t>𝑏</m:t>
                          </m:r>
                        </m:e>
                        <m:sub>
                          <m:r>
                            <a:rPr lang="en-US" sz="2400" i="1">
                              <a:solidFill>
                                <a:schemeClr val="tx1"/>
                              </a:solidFill>
                              <a:latin typeface="Cambria Math" panose="02040503050406030204" pitchFamily="18" charset="0"/>
                              <a:cs typeface="Arial" panose="020B0604020202020204" pitchFamily="34" charset="0"/>
                            </a:rPr>
                            <m:t>1</m:t>
                          </m:r>
                        </m:sub>
                      </m:sSub>
                      <m:r>
                        <a:rPr lang="en-US" sz="2400" i="1" smtClean="0">
                          <a:solidFill>
                            <a:schemeClr val="tx1"/>
                          </a:solidFill>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solidFill>
                                <a:schemeClr val="tx1"/>
                              </a:solidFill>
                              <a:effectLst/>
                              <a:latin typeface="Cambria Math" panose="02040503050406030204" pitchFamily="18" charset="0"/>
                              <a:cs typeface="Arial" panose="020B0604020202020204" pitchFamily="34" charset="0"/>
                            </a:rPr>
                          </m:ctrlPr>
                        </m:sSubPr>
                        <m:e>
                          <m:r>
                            <a:rPr lang="en-US" sz="2400" i="1">
                              <a:solidFill>
                                <a:schemeClr val="tx1"/>
                              </a:solidFill>
                              <a:latin typeface="Cambria Math" panose="02040503050406030204" pitchFamily="18" charset="0"/>
                              <a:ea typeface="Calibri" panose="020F0502020204030204" pitchFamily="34" charset="0"/>
                              <a:cs typeface="Arial" panose="020B0604020202020204" pitchFamily="34" charset="0"/>
                            </a:rPr>
                            <m:t>𝑟</m:t>
                          </m:r>
                        </m:e>
                        <m:sub>
                          <m:r>
                            <a:rPr lang="en-US" sz="2400" b="0" i="1" smtClean="0">
                              <a:solidFill>
                                <a:schemeClr val="tx1"/>
                              </a:solidFill>
                              <a:effectLst/>
                              <a:latin typeface="Cambria Math" panose="02040503050406030204" pitchFamily="18" charset="0"/>
                              <a:cs typeface="Arial" panose="020B0604020202020204" pitchFamily="34" charset="0"/>
                            </a:rPr>
                            <m:t>𝑥𝑦</m:t>
                          </m:r>
                        </m:sub>
                      </m:sSub>
                      <m:f>
                        <m:fPr>
                          <m:ctrlPr>
                            <a:rPr lang="en-US"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𝑆</m:t>
                              </m:r>
                            </m:e>
                            <m:sub>
                              <m:r>
                                <a:rPr lang="en-US"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𝑦</m:t>
                              </m:r>
                            </m:sub>
                          </m:sSub>
                        </m:num>
                        <m:den>
                          <m:sSub>
                            <m:sSubPr>
                              <m:ctrlPr>
                                <a:rPr lang="en-US"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𝑆</m:t>
                              </m:r>
                            </m:e>
                            <m:sub>
                              <m:r>
                                <a:rPr lang="en-US" sz="2400" i="1">
                                  <a:solidFill>
                                    <a:schemeClr val="tx1"/>
                                  </a:solidFill>
                                  <a:effectLst/>
                                  <a:latin typeface="Cambria Math" panose="02040503050406030204" pitchFamily="18" charset="0"/>
                                  <a:ea typeface="Calibri" panose="020F0502020204030204" pitchFamily="34" charset="0"/>
                                  <a:cs typeface="Arial" panose="020B0604020202020204" pitchFamily="34" charset="0"/>
                                </a:rPr>
                                <m:t>𝑥</m:t>
                              </m:r>
                            </m:sub>
                          </m:sSub>
                        </m:den>
                      </m:f>
                    </m:oMath>
                  </m:oMathPara>
                </a14:m>
                <a:endParaRPr lang="en-US" sz="24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algn="l" rtl="0"/>
                <a:r>
                  <a:rPr lang="en-US" dirty="0">
                    <a:latin typeface="Alef" panose="00000500000000000000" pitchFamily="2" charset="-79"/>
                    <a:ea typeface="Calibri" panose="020F0502020204030204" pitchFamily="34" charset="0"/>
                    <a:cs typeface="Alef" panose="00000500000000000000" pitchFamily="2" charset="-79"/>
                  </a:rPr>
                  <a:t>[starting to see the meaning of </a:t>
                </a:r>
                <a14:m>
                  <m:oMath xmlns:m="http://schemas.openxmlformats.org/officeDocument/2006/math">
                    <m:sSub>
                      <m:sSubPr>
                        <m:ctrlPr>
                          <a:rPr lang="en-US" sz="1600" i="1" smtClean="0">
                            <a:effectLst/>
                            <a:latin typeface="Cambria Math" panose="02040503050406030204" pitchFamily="18" charset="0"/>
                            <a:cs typeface="Arial" panose="020B0604020202020204" pitchFamily="34" charset="0"/>
                          </a:rPr>
                        </m:ctrlPr>
                      </m:sSubPr>
                      <m:e>
                        <m:r>
                          <a:rPr lang="en-US" sz="1600" i="1">
                            <a:latin typeface="Cambria Math" panose="02040503050406030204" pitchFamily="18" charset="0"/>
                            <a:ea typeface="Calibri" panose="020F0502020204030204" pitchFamily="34" charset="0"/>
                            <a:cs typeface="Arial" panose="020B0604020202020204" pitchFamily="34" charset="0"/>
                          </a:rPr>
                          <m:t>𝑟</m:t>
                        </m:r>
                      </m:e>
                      <m:sub>
                        <m:r>
                          <a:rPr lang="en-US" sz="1600" b="0" i="1" smtClean="0">
                            <a:effectLst/>
                            <a:latin typeface="Cambria Math" panose="02040503050406030204" pitchFamily="18" charset="0"/>
                            <a:cs typeface="Arial" panose="020B0604020202020204" pitchFamily="34" charset="0"/>
                          </a:rPr>
                          <m:t>𝑥𝑦</m:t>
                        </m:r>
                      </m:sub>
                    </m:sSub>
                  </m:oMath>
                </a14:m>
                <a:r>
                  <a:rPr lang="en-US" dirty="0">
                    <a:latin typeface="Alef" panose="00000500000000000000" pitchFamily="2" charset="-79"/>
                    <a:ea typeface="Calibri" panose="020F0502020204030204" pitchFamily="34" charset="0"/>
                    <a:cs typeface="Alef" panose="00000500000000000000" pitchFamily="2" charset="-79"/>
                  </a:rPr>
                  <a:t>…]</a:t>
                </a: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ctr" rtl="0"/>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0</m:t>
                          </m:r>
                        </m:sub>
                      </m:sSub>
                      <m:r>
                        <a:rPr lang="en-US" sz="2400" i="1" smtClean="0">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r>
                        <a:rPr lang="en-US" sz="2400" i="1">
                          <a:latin typeface="Cambria Math" panose="02040503050406030204" pitchFamily="18"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i="1">
                              <a:latin typeface="Cambria Math" panose="02040503050406030204" pitchFamily="18" charset="0"/>
                              <a:cs typeface="Arial" panose="020B0604020202020204" pitchFamily="34" charset="0"/>
                            </a:rPr>
                            <m:t>1</m:t>
                          </m:r>
                        </m:sub>
                      </m:sSub>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oMath>
                  </m:oMathPara>
                </a14:m>
                <a:endParaRPr lang="en-US" sz="2400" dirty="0">
                  <a:latin typeface="Calibri" panose="020F0502020204030204" pitchFamily="34" charset="0"/>
                </a:endParaRPr>
              </a:p>
              <a:p>
                <a:pPr algn="ctr" rtl="0"/>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l" rtl="0"/>
                <a:r>
                  <a:rPr lang="en-US" sz="2400" dirty="0">
                    <a:latin typeface="Calibri" panose="020F0502020204030204" pitchFamily="34" charset="0"/>
                    <a:ea typeface="Calibri" panose="020F0502020204030204" pitchFamily="34" charset="0"/>
                    <a:cs typeface="Arial" panose="020B0604020202020204" pitchFamily="34" charset="0"/>
                  </a:rPr>
                  <a:t>Given these parameters:</a:t>
                </a:r>
              </a:p>
              <a:p>
                <a:pPr algn="l" rtl="0"/>
                <a14:m>
                  <m:oMathPara xmlns:m="http://schemas.openxmlformats.org/officeDocument/2006/math">
                    <m:oMathParaPr>
                      <m:jc m:val="left"/>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effectLst/>
                                  <a:latin typeface="Cambria Math" panose="02040503050406030204" pitchFamily="18" charset="0"/>
                                  <a:ea typeface="Calibri" panose="020F0502020204030204" pitchFamily="34" charset="0"/>
                                  <a:cs typeface="Arial" panose="020B0604020202020204" pitchFamily="34" charset="0"/>
                                </a:rPr>
                              </m:ctrlPr>
                            </m:accPr>
                            <m:e>
                              <m:r>
                                <a:rPr lang="en-US" sz="24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r>
                        <a:rPr lang="en-US" sz="2400" b="0" i="1" smtClean="0">
                          <a:effectLst/>
                          <a:latin typeface="Cambria Math" panose="02040503050406030204" pitchFamily="18" charset="0"/>
                          <a:cs typeface="Arial" panose="020B0604020202020204" pitchFamily="34" charset="0"/>
                        </a:rPr>
                        <m:t>=</m:t>
                      </m:r>
                      <m:sSub>
                        <m:sSubPr>
                          <m:ctrlPr>
                            <a:rPr lang="en-US" sz="200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𝑟</m:t>
                          </m:r>
                        </m:e>
                        <m:sub>
                          <m:r>
                            <a:rPr lang="en-US" sz="2000" i="1">
                              <a:latin typeface="Cambria Math" panose="02040503050406030204" pitchFamily="18" charset="0"/>
                              <a:cs typeface="Arial" panose="020B0604020202020204" pitchFamily="34" charset="0"/>
                            </a:rPr>
                            <m:t>𝑥𝑦</m:t>
                          </m:r>
                        </m:sub>
                      </m:sSub>
                      <m:f>
                        <m:fPr>
                          <m:ctrlPr>
                            <a:rPr lang="en-US" sz="2000" i="1">
                              <a:latin typeface="Cambria Math" panose="02040503050406030204" pitchFamily="18" charset="0"/>
                              <a:ea typeface="Calibri" panose="020F0502020204030204" pitchFamily="34" charset="0"/>
                              <a:cs typeface="Arial" panose="020B0604020202020204" pitchFamily="34" charset="0"/>
                            </a:rPr>
                          </m:ctrlPr>
                        </m:fPr>
                        <m:num>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𝑆</m:t>
                              </m:r>
                            </m:e>
                            <m:sub>
                              <m:r>
                                <a:rPr lang="en-US" sz="2000" i="1">
                                  <a:latin typeface="Cambria Math" panose="02040503050406030204" pitchFamily="18" charset="0"/>
                                  <a:ea typeface="Calibri" panose="020F0502020204030204" pitchFamily="34" charset="0"/>
                                  <a:cs typeface="Arial" panose="020B0604020202020204" pitchFamily="34" charset="0"/>
                                </a:rPr>
                                <m:t>𝑦</m:t>
                              </m:r>
                            </m:sub>
                          </m:sSub>
                        </m:num>
                        <m:den>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𝑆</m:t>
                              </m:r>
                            </m:e>
                            <m:sub>
                              <m:r>
                                <a:rPr lang="en-US" sz="2000" i="1">
                                  <a:latin typeface="Cambria Math" panose="02040503050406030204" pitchFamily="18" charset="0"/>
                                  <a:ea typeface="Calibri" panose="020F0502020204030204" pitchFamily="34" charset="0"/>
                                  <a:cs typeface="Arial" panose="020B0604020202020204" pitchFamily="34" charset="0"/>
                                </a:rPr>
                                <m:t>𝑥</m:t>
                              </m:r>
                            </m:sub>
                          </m:sSub>
                        </m:den>
                      </m:f>
                      <m:r>
                        <a:rPr lang="en-US" sz="2000" b="0" i="1" smtClean="0">
                          <a:latin typeface="Cambria Math" panose="02040503050406030204" pitchFamily="18" charset="0"/>
                          <a:ea typeface="Calibri" panose="020F0502020204030204" pitchFamily="34" charset="0"/>
                          <a:cs typeface="Arial" panose="020B0604020202020204" pitchFamily="34" charset="0"/>
                        </a:rPr>
                        <m:t>∗</m:t>
                      </m:r>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𝑥</m:t>
                          </m:r>
                        </m:e>
                        <m:sub>
                          <m:r>
                            <a:rPr lang="en-US" sz="2000" i="1">
                              <a:latin typeface="Cambria Math" panose="02040503050406030204" pitchFamily="18" charset="0"/>
                              <a:ea typeface="Calibri" panose="020F0502020204030204" pitchFamily="34" charset="0"/>
                              <a:cs typeface="Arial" panose="020B0604020202020204" pitchFamily="34" charset="0"/>
                            </a:rPr>
                            <m:t>𝑖</m:t>
                          </m:r>
                        </m:sub>
                      </m:sSub>
                      <m:r>
                        <a:rPr lang="en-US" sz="2000" b="0" i="1" smtClean="0">
                          <a:latin typeface="Cambria Math" panose="02040503050406030204" pitchFamily="18" charset="0"/>
                          <a:ea typeface="Calibri" panose="020F0502020204030204" pitchFamily="34" charset="0"/>
                          <a:cs typeface="Arial" panose="020B0604020202020204" pitchFamily="34" charset="0"/>
                        </a:rPr>
                        <m:t>+</m:t>
                      </m:r>
                      <m:acc>
                        <m:accPr>
                          <m:chr m:val="̄"/>
                          <m:ctrlPr>
                            <a:rPr lang="en-US" sz="2000" i="1" smtClean="0">
                              <a:latin typeface="Cambria Math" panose="02040503050406030204" pitchFamily="18" charset="0"/>
                            </a:rPr>
                          </m:ctrlPr>
                        </m:accPr>
                        <m:e>
                          <m:r>
                            <a:rPr lang="en-US" sz="2000" i="1">
                              <a:latin typeface="Cambria Math" panose="02040503050406030204" pitchFamily="18" charset="0"/>
                            </a:rPr>
                            <m:t>𝑦</m:t>
                          </m:r>
                        </m:e>
                      </m:acc>
                      <m:r>
                        <a:rPr lang="en-US" sz="2000" i="1">
                          <a:latin typeface="Cambria Math" panose="02040503050406030204" pitchFamily="18" charset="0"/>
                        </a:rPr>
                        <m:t>−</m:t>
                      </m:r>
                      <m:sSub>
                        <m:sSubPr>
                          <m:ctrlPr>
                            <a:rPr lang="en-US" sz="200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𝑏</m:t>
                          </m:r>
                        </m:e>
                        <m:sub>
                          <m:r>
                            <a:rPr lang="en-US" sz="2000" i="1">
                              <a:latin typeface="Cambria Math" panose="02040503050406030204" pitchFamily="18" charset="0"/>
                              <a:cs typeface="Arial" panose="020B0604020202020204" pitchFamily="34" charset="0"/>
                            </a:rPr>
                            <m:t>1</m:t>
                          </m:r>
                        </m:sub>
                      </m:sSub>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r>
                        <a:rPr lang="en-US" sz="2000" b="0" i="1" smtClean="0">
                          <a:latin typeface="Cambria Math" panose="02040503050406030204" pitchFamily="18" charset="0"/>
                        </a:rPr>
                        <m:t>=</m:t>
                      </m:r>
                      <m:r>
                        <a:rPr lang="en-US" sz="2000" i="1">
                          <a:latin typeface="Cambria Math" panose="02040503050406030204" pitchFamily="18" charset="0"/>
                          <a:ea typeface="Calibri" panose="020F0502020204030204" pitchFamily="34" charset="0"/>
                          <a:cs typeface="Arial" panose="020B0604020202020204" pitchFamily="34" charset="0"/>
                        </a:rPr>
                        <m:t>𝑟</m:t>
                      </m:r>
                      <m:f>
                        <m:fPr>
                          <m:ctrlPr>
                            <a:rPr lang="en-US" sz="2000" i="1">
                              <a:latin typeface="Cambria Math" panose="02040503050406030204" pitchFamily="18" charset="0"/>
                              <a:ea typeface="Calibri" panose="020F0502020204030204" pitchFamily="34" charset="0"/>
                              <a:cs typeface="Arial" panose="020B0604020202020204" pitchFamily="34" charset="0"/>
                            </a:rPr>
                          </m:ctrlPr>
                        </m:fPr>
                        <m:num>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𝑆</m:t>
                              </m:r>
                            </m:e>
                            <m:sub>
                              <m:r>
                                <a:rPr lang="en-US" sz="2000" i="1">
                                  <a:latin typeface="Cambria Math" panose="02040503050406030204" pitchFamily="18" charset="0"/>
                                  <a:ea typeface="Calibri" panose="020F0502020204030204" pitchFamily="34" charset="0"/>
                                  <a:cs typeface="Arial" panose="020B0604020202020204" pitchFamily="34" charset="0"/>
                                </a:rPr>
                                <m:t>𝑦</m:t>
                              </m:r>
                            </m:sub>
                          </m:sSub>
                        </m:num>
                        <m:den>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𝑆</m:t>
                              </m:r>
                            </m:e>
                            <m:sub>
                              <m:r>
                                <a:rPr lang="en-US" sz="2000" i="1">
                                  <a:latin typeface="Cambria Math" panose="02040503050406030204" pitchFamily="18" charset="0"/>
                                  <a:ea typeface="Calibri" panose="020F0502020204030204" pitchFamily="34" charset="0"/>
                                  <a:cs typeface="Arial" panose="020B0604020202020204" pitchFamily="34" charset="0"/>
                                </a:rPr>
                                <m:t>𝑥</m:t>
                              </m:r>
                            </m:sub>
                          </m:sSub>
                        </m:den>
                      </m:f>
                      <m:r>
                        <a:rPr lang="en-US" sz="2000" i="1">
                          <a:latin typeface="Cambria Math" panose="02040503050406030204" pitchFamily="18" charset="0"/>
                          <a:ea typeface="Calibri" panose="020F0502020204030204" pitchFamily="34" charset="0"/>
                          <a:cs typeface="Arial" panose="020B0604020202020204" pitchFamily="34" charset="0"/>
                        </a:rPr>
                        <m:t>(</m:t>
                      </m:r>
                      <m:sSub>
                        <m:sSubPr>
                          <m:ctrlPr>
                            <a:rPr lang="en-US" sz="2000" i="1">
                              <a:latin typeface="Cambria Math" panose="02040503050406030204" pitchFamily="18" charset="0"/>
                              <a:ea typeface="Calibri" panose="020F0502020204030204" pitchFamily="34" charset="0"/>
                              <a:cs typeface="Arial" panose="020B0604020202020204" pitchFamily="34" charset="0"/>
                            </a:rPr>
                          </m:ctrlPr>
                        </m:sSubPr>
                        <m:e>
                          <m:r>
                            <a:rPr lang="en-US" sz="2000" i="1">
                              <a:latin typeface="Cambria Math" panose="02040503050406030204" pitchFamily="18" charset="0"/>
                              <a:ea typeface="Calibri" panose="020F0502020204030204" pitchFamily="34" charset="0"/>
                              <a:cs typeface="Arial" panose="020B0604020202020204" pitchFamily="34" charset="0"/>
                            </a:rPr>
                            <m:t>𝑥</m:t>
                          </m:r>
                        </m:e>
                        <m:sub>
                          <m:r>
                            <a:rPr lang="en-US" sz="2000" i="1">
                              <a:latin typeface="Cambria Math" panose="02040503050406030204" pitchFamily="18" charset="0"/>
                              <a:ea typeface="Calibri" panose="020F0502020204030204" pitchFamily="34" charset="0"/>
                              <a:cs typeface="Arial" panose="020B0604020202020204" pitchFamily="34" charset="0"/>
                            </a:rPr>
                            <m:t>𝑖</m:t>
                          </m:r>
                        </m:sub>
                      </m:sSub>
                      <m:r>
                        <a:rPr lang="en-US" sz="20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2000" i="1">
                              <a:latin typeface="Cambria Math" panose="02040503050406030204" pitchFamily="18" charset="0"/>
                              <a:ea typeface="Calibri" panose="020F0502020204030204" pitchFamily="34" charset="0"/>
                              <a:cs typeface="Arial" panose="020B0604020202020204" pitchFamily="34" charset="0"/>
                            </a:rPr>
                          </m:ctrlPr>
                        </m:accPr>
                        <m:e>
                          <m:r>
                            <a:rPr lang="en-US" sz="2000" i="1">
                              <a:latin typeface="Cambria Math" panose="02040503050406030204" pitchFamily="18" charset="0"/>
                              <a:ea typeface="Calibri" panose="020F0502020204030204" pitchFamily="34" charset="0"/>
                              <a:cs typeface="Arial" panose="020B0604020202020204" pitchFamily="34" charset="0"/>
                            </a:rPr>
                            <m:t>𝑥</m:t>
                          </m:r>
                        </m:e>
                      </m:acc>
                      <m:r>
                        <a:rPr lang="en-US" sz="20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2000" i="1">
                              <a:latin typeface="Cambria Math" panose="02040503050406030204" pitchFamily="18" charset="0"/>
                              <a:ea typeface="Calibri" panose="020F0502020204030204" pitchFamily="34" charset="0"/>
                              <a:cs typeface="Arial" panose="020B0604020202020204" pitchFamily="34" charset="0"/>
                            </a:rPr>
                          </m:ctrlPr>
                        </m:accPr>
                        <m:e>
                          <m:r>
                            <a:rPr lang="en-US" sz="2000" i="1">
                              <a:latin typeface="Cambria Math" panose="02040503050406030204" pitchFamily="18" charset="0"/>
                              <a:ea typeface="Calibri" panose="020F0502020204030204" pitchFamily="34" charset="0"/>
                              <a:cs typeface="Arial" panose="020B0604020202020204" pitchFamily="34" charset="0"/>
                            </a:rPr>
                            <m:t>𝑦</m:t>
                          </m:r>
                        </m:e>
                      </m:acc>
                    </m:oMath>
                  </m:oMathPara>
                </a14:m>
                <a:endParaRPr lang="en-US" sz="2000" dirty="0">
                  <a:effectLst/>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4" name="TextBox 3">
                <a:extLst>
                  <a:ext uri="{FF2B5EF4-FFF2-40B4-BE49-F238E27FC236}">
                    <a16:creationId xmlns:a16="http://schemas.microsoft.com/office/drawing/2014/main" id="{A75EAF22-DADB-8B02-446E-D531FC832035}"/>
                  </a:ext>
                </a:extLst>
              </p:cNvPr>
              <p:cNvSpPr txBox="1">
                <a:spLocks noRot="1" noChangeAspect="1" noMove="1" noResize="1" noEditPoints="1" noAdjustHandles="1" noChangeArrowheads="1" noChangeShapeType="1" noTextEdit="1"/>
              </p:cNvSpPr>
              <p:nvPr/>
            </p:nvSpPr>
            <p:spPr>
              <a:xfrm>
                <a:off x="311285" y="1117698"/>
                <a:ext cx="7485558" cy="5645456"/>
              </a:xfrm>
              <a:prstGeom prst="rect">
                <a:avLst/>
              </a:prstGeom>
              <a:blipFill>
                <a:blip r:embed="rId4"/>
                <a:stretch>
                  <a:fillRect l="-1221" t="-109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6882564-66F1-9B74-94B8-8DD0724D038D}"/>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796843" y="1994420"/>
            <a:ext cx="4395157" cy="3767278"/>
          </a:xfrm>
          <a:prstGeom prst="rect">
            <a:avLst/>
          </a:prstGeom>
        </p:spPr>
      </p:pic>
    </p:spTree>
    <p:extLst>
      <p:ext uri="{BB962C8B-B14F-4D97-AF65-F5344CB8AC3E}">
        <p14:creationId xmlns:p14="http://schemas.microsoft.com/office/powerpoint/2010/main" val="134364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lstStyle/>
          <a:p>
            <a:pPr algn="l" rtl="0"/>
            <a:r>
              <a:rPr lang="en-US" sz="4000" b="1" dirty="0">
                <a:latin typeface="Alef" panose="00000500000000000000" pitchFamily="2" charset="-79"/>
                <a:cs typeface="Alef" panose="00000500000000000000" pitchFamily="2" charset="-79"/>
              </a:rPr>
              <a:t>Linear regression: Key properties</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EAF22-DADB-8B02-446E-D531FC832035}"/>
                  </a:ext>
                </a:extLst>
              </p:cNvPr>
              <p:cNvSpPr txBox="1"/>
              <p:nvPr/>
            </p:nvSpPr>
            <p:spPr>
              <a:xfrm>
                <a:off x="350197" y="1433526"/>
                <a:ext cx="6624535" cy="2326086"/>
              </a:xfrm>
              <a:prstGeom prst="rect">
                <a:avLst/>
              </a:prstGeom>
              <a:noFill/>
            </p:spPr>
            <p:txBody>
              <a:bodyPr wrap="square">
                <a:spAutoFit/>
              </a:bodyPr>
              <a:lstStyle/>
              <a:p>
                <a:pPr algn="l" rtl="0"/>
                <a:r>
                  <a:rPr lang="en-US" sz="2400" i="1" dirty="0">
                    <a:effectLst/>
                    <a:latin typeface="Alef" panose="00000500000000000000" pitchFamily="2" charset="-79"/>
                    <a:ea typeface="Calibri" panose="020F0502020204030204" pitchFamily="34" charset="0"/>
                    <a:cs typeface="Alef" panose="00000500000000000000" pitchFamily="2" charset="-79"/>
                  </a:rPr>
                  <a:t>What is the predicted value for </a:t>
                </a:r>
                <a14:m>
                  <m:oMath xmlns:m="http://schemas.openxmlformats.org/officeDocument/2006/math">
                    <m:acc>
                      <m:accPr>
                        <m:chr m:val="̄"/>
                        <m:ctrlPr>
                          <a:rPr lang="en-US" sz="2400" i="1" smtClean="0">
                            <a:latin typeface="Cambria Math" panose="02040503050406030204" pitchFamily="18" charset="0"/>
                            <a:ea typeface="Calibri" panose="020F0502020204030204" pitchFamily="34" charset="0"/>
                            <a:cs typeface="Arial" panose="020B0604020202020204" pitchFamily="34" charset="0"/>
                          </a:rPr>
                        </m:ctrlPr>
                      </m:accPr>
                      <m:e>
                        <m:r>
                          <a:rPr lang="en-US" sz="2400" i="1">
                            <a:latin typeface="Cambria Math" panose="02040503050406030204" pitchFamily="18" charset="0"/>
                            <a:ea typeface="Calibri" panose="020F0502020204030204" pitchFamily="34" charset="0"/>
                            <a:cs typeface="Arial" panose="020B0604020202020204" pitchFamily="34" charset="0"/>
                          </a:rPr>
                          <m:t>𝑥</m:t>
                        </m:r>
                      </m:e>
                    </m:acc>
                  </m:oMath>
                </a14:m>
                <a:r>
                  <a:rPr lang="en-US" sz="2400" i="1" dirty="0">
                    <a:effectLst/>
                    <a:latin typeface="Alef" panose="00000500000000000000" pitchFamily="2" charset="-79"/>
                    <a:ea typeface="Calibri" panose="020F0502020204030204" pitchFamily="34" charset="0"/>
                    <a:cs typeface="Alef" panose="00000500000000000000" pitchFamily="2" charset="-79"/>
                  </a:rPr>
                  <a:t>?</a:t>
                </a:r>
              </a:p>
              <a:p>
                <a:pPr algn="l" rtl="0"/>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effectLst/>
                                  <a:latin typeface="Cambria Math" panose="02040503050406030204" pitchFamily="18" charset="0"/>
                                  <a:ea typeface="Calibri" panose="020F0502020204030204" pitchFamily="34" charset="0"/>
                                  <a:cs typeface="Arial" panose="020B0604020202020204" pitchFamily="34" charset="0"/>
                                </a:rPr>
                              </m:ctrlPr>
                            </m:accPr>
                            <m:e>
                              <m:r>
                                <a:rPr lang="en-US" sz="24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400" b="0" i="1" smtClean="0">
                              <a:effectLst/>
                              <a:latin typeface="Cambria Math" panose="02040503050406030204" pitchFamily="18" charset="0"/>
                              <a:ea typeface="Calibri" panose="020F0502020204030204" pitchFamily="34" charset="0"/>
                              <a:cs typeface="Arial" panose="020B0604020202020204" pitchFamily="34" charset="0"/>
                            </a:rPr>
                            <m:t>𝑥</m:t>
                          </m:r>
                          <m:r>
                            <a:rPr lang="en-US" sz="2400" b="0" i="1" smtClean="0">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2400" i="1">
                                  <a:latin typeface="Cambria Math" panose="02040503050406030204" pitchFamily="18" charset="0"/>
                                  <a:ea typeface="Calibri" panose="020F0502020204030204" pitchFamily="34" charset="0"/>
                                  <a:cs typeface="Arial" panose="020B0604020202020204" pitchFamily="34" charset="0"/>
                                </a:rPr>
                              </m:ctrlPr>
                            </m:accPr>
                            <m:e>
                              <m:r>
                                <a:rPr lang="en-US" sz="2400" i="1">
                                  <a:latin typeface="Cambria Math" panose="02040503050406030204" pitchFamily="18" charset="0"/>
                                  <a:ea typeface="Calibri" panose="020F0502020204030204" pitchFamily="34" charset="0"/>
                                  <a:cs typeface="Arial" panose="020B0604020202020204" pitchFamily="34" charset="0"/>
                                </a:rPr>
                                <m:t>𝑥</m:t>
                              </m:r>
                            </m:e>
                          </m:acc>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acc>
                        <m:accPr>
                          <m:chr m:val="̄"/>
                          <m:ctrlPr>
                            <a:rPr lang="en-US" sz="2400" i="1">
                              <a:latin typeface="Cambria Math" panose="02040503050406030204" pitchFamily="18" charset="0"/>
                              <a:ea typeface="Calibri" panose="020F0502020204030204" pitchFamily="34" charset="0"/>
                              <a:cs typeface="Arial" panose="020B0604020202020204" pitchFamily="34" charset="0"/>
                            </a:rPr>
                          </m:ctrlPr>
                        </m:accPr>
                        <m:e>
                          <m:r>
                            <a:rPr lang="en-US" sz="2400" i="1">
                              <a:latin typeface="Cambria Math" panose="02040503050406030204" pitchFamily="18" charset="0"/>
                              <a:ea typeface="Calibri" panose="020F0502020204030204" pitchFamily="34" charset="0"/>
                              <a:cs typeface="Arial" panose="020B0604020202020204" pitchFamily="34" charset="0"/>
                            </a:rPr>
                            <m:t>𝑥</m:t>
                          </m:r>
                        </m:e>
                      </m:acc>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r>
                        <a:rPr lang="en-US" sz="2400" b="0" i="1" smtClean="0">
                          <a:effectLst/>
                          <a:latin typeface="Cambria Math" panose="02040503050406030204" pitchFamily="18" charset="0"/>
                          <a:cs typeface="Arial" panose="020B0604020202020204" pitchFamily="34" charset="0"/>
                        </a:rPr>
                        <m:t>=</m:t>
                      </m:r>
                      <m:r>
                        <a:rPr lang="en-US" sz="2400" i="1">
                          <a:latin typeface="Cambria Math" panose="02040503050406030204" pitchFamily="18" charset="0"/>
                          <a:ea typeface="Calibri" panose="020F0502020204030204" pitchFamily="34" charset="0"/>
                          <a:cs typeface="Arial" panose="020B0604020202020204" pitchFamily="34" charset="0"/>
                        </a:rPr>
                        <m:t>𝑟</m:t>
                      </m:r>
                      <m:f>
                        <m:fPr>
                          <m:ctrlPr>
                            <a:rPr lang="en-US" sz="2400" i="1">
                              <a:latin typeface="Cambria Math" panose="02040503050406030204" pitchFamily="18" charset="0"/>
                              <a:ea typeface="Calibri" panose="020F0502020204030204" pitchFamily="34" charset="0"/>
                              <a:cs typeface="Arial" panose="020B0604020202020204" pitchFamily="34" charset="0"/>
                            </a:rPr>
                          </m:ctrlPr>
                        </m:fPr>
                        <m:num>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𝑆</m:t>
                              </m:r>
                            </m:e>
                            <m:sub>
                              <m:r>
                                <a:rPr lang="en-US" sz="2400" i="1">
                                  <a:latin typeface="Cambria Math" panose="02040503050406030204" pitchFamily="18" charset="0"/>
                                  <a:ea typeface="Calibri" panose="020F0502020204030204" pitchFamily="34" charset="0"/>
                                  <a:cs typeface="Arial" panose="020B0604020202020204" pitchFamily="34" charset="0"/>
                                </a:rPr>
                                <m:t>𝑦</m:t>
                              </m:r>
                            </m:sub>
                          </m:sSub>
                        </m:num>
                        <m:den>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𝑆</m:t>
                              </m:r>
                            </m:e>
                            <m:sub>
                              <m:r>
                                <a:rPr lang="en-US" sz="2400" i="1">
                                  <a:latin typeface="Cambria Math" panose="02040503050406030204" pitchFamily="18" charset="0"/>
                                  <a:ea typeface="Calibri" panose="020F0502020204030204" pitchFamily="34" charset="0"/>
                                  <a:cs typeface="Arial" panose="020B0604020202020204" pitchFamily="34" charset="0"/>
                                </a:rPr>
                                <m:t>𝑥</m:t>
                              </m:r>
                            </m:sub>
                          </m:sSub>
                        </m:den>
                      </m:f>
                      <m:r>
                        <a:rPr lang="en-US" sz="24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2400" i="1">
                              <a:latin typeface="Cambria Math" panose="02040503050406030204" pitchFamily="18" charset="0"/>
                              <a:ea typeface="Calibri" panose="020F0502020204030204" pitchFamily="34" charset="0"/>
                              <a:cs typeface="Arial" panose="020B0604020202020204" pitchFamily="34" charset="0"/>
                            </a:rPr>
                          </m:ctrlPr>
                        </m:accPr>
                        <m:e>
                          <m:r>
                            <a:rPr lang="en-US" sz="2400" i="1">
                              <a:latin typeface="Cambria Math" panose="02040503050406030204" pitchFamily="18" charset="0"/>
                              <a:ea typeface="Calibri" panose="020F0502020204030204" pitchFamily="34" charset="0"/>
                              <a:cs typeface="Arial" panose="020B0604020202020204" pitchFamily="34" charset="0"/>
                            </a:rPr>
                            <m:t>𝑥</m:t>
                          </m:r>
                        </m:e>
                      </m:acc>
                      <m:r>
                        <a:rPr lang="en-US" sz="24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2400" i="1">
                              <a:latin typeface="Cambria Math" panose="02040503050406030204" pitchFamily="18" charset="0"/>
                              <a:ea typeface="Calibri" panose="020F0502020204030204" pitchFamily="34" charset="0"/>
                              <a:cs typeface="Arial" panose="020B0604020202020204" pitchFamily="34" charset="0"/>
                            </a:rPr>
                          </m:ctrlPr>
                        </m:accPr>
                        <m:e>
                          <m:r>
                            <a:rPr lang="en-US" sz="2400" i="1">
                              <a:latin typeface="Cambria Math" panose="02040503050406030204" pitchFamily="18" charset="0"/>
                              <a:ea typeface="Calibri" panose="020F0502020204030204" pitchFamily="34" charset="0"/>
                              <a:cs typeface="Arial" panose="020B0604020202020204" pitchFamily="34" charset="0"/>
                            </a:rPr>
                            <m:t>𝑥</m:t>
                          </m:r>
                        </m:e>
                      </m:acc>
                      <m:r>
                        <a:rPr lang="en-US" sz="2400" i="1">
                          <a:latin typeface="Cambria Math" panose="02040503050406030204" pitchFamily="18" charset="0"/>
                          <a:ea typeface="Calibri" panose="020F0502020204030204" pitchFamily="34" charset="0"/>
                          <a:cs typeface="Arial" panose="020B0604020202020204" pitchFamily="34" charset="0"/>
                        </a:rPr>
                        <m:t>)+</m:t>
                      </m:r>
                      <m:acc>
                        <m:accPr>
                          <m:chr m:val="̄"/>
                          <m:ctrlPr>
                            <a:rPr lang="en-US" sz="2400" i="1">
                              <a:latin typeface="Cambria Math" panose="02040503050406030204" pitchFamily="18" charset="0"/>
                              <a:ea typeface="Calibri" panose="020F0502020204030204" pitchFamily="34" charset="0"/>
                              <a:cs typeface="Arial" panose="020B0604020202020204" pitchFamily="34" charset="0"/>
                            </a:rPr>
                          </m:ctrlPr>
                        </m:accPr>
                        <m:e>
                          <m:r>
                            <a:rPr lang="en-US" sz="2400" i="1">
                              <a:latin typeface="Cambria Math" panose="02040503050406030204" pitchFamily="18" charset="0"/>
                              <a:ea typeface="Calibri" panose="020F0502020204030204" pitchFamily="34" charset="0"/>
                              <a:cs typeface="Arial" panose="020B0604020202020204" pitchFamily="34" charset="0"/>
                            </a:rPr>
                            <m:t>𝑦</m:t>
                          </m:r>
                        </m:e>
                      </m:acc>
                      <m:r>
                        <a:rPr lang="en-US" sz="2400" b="0" i="1" smtClean="0">
                          <a:latin typeface="Cambria Math" panose="02040503050406030204" pitchFamily="18" charset="0"/>
                        </a:rPr>
                        <m:t>=</m:t>
                      </m:r>
                      <m:acc>
                        <m:accPr>
                          <m:chr m:val="̄"/>
                          <m:ctrlPr>
                            <a:rPr lang="en-US" sz="2400" i="1">
                              <a:latin typeface="Cambria Math" panose="02040503050406030204" pitchFamily="18" charset="0"/>
                              <a:ea typeface="Calibri" panose="020F0502020204030204" pitchFamily="34" charset="0"/>
                              <a:cs typeface="Arial" panose="020B0604020202020204" pitchFamily="34" charset="0"/>
                            </a:rPr>
                          </m:ctrlPr>
                        </m:accPr>
                        <m:e>
                          <m:r>
                            <a:rPr lang="en-US" sz="2400" i="1">
                              <a:latin typeface="Cambria Math" panose="02040503050406030204" pitchFamily="18" charset="0"/>
                              <a:ea typeface="Calibri" panose="020F0502020204030204" pitchFamily="34" charset="0"/>
                              <a:cs typeface="Arial" panose="020B0604020202020204" pitchFamily="34" charset="0"/>
                            </a:rPr>
                            <m:t>𝑦</m:t>
                          </m:r>
                        </m:e>
                      </m:acc>
                    </m:oMath>
                  </m:oMathPara>
                </a14:m>
                <a:endParaRPr lang="en-US" sz="2200" dirty="0">
                  <a:latin typeface="Alef" panose="00000500000000000000" pitchFamily="2" charset="-79"/>
                  <a:ea typeface="Calibri" panose="020F0502020204030204" pitchFamily="34" charset="0"/>
                  <a:cs typeface="Alef" panose="00000500000000000000" pitchFamily="2" charset="-79"/>
                </a:endParaRPr>
              </a:p>
              <a:p>
                <a:pPr algn="l" rtl="0"/>
                <a:endParaRPr lang="en-US" sz="2200" dirty="0">
                  <a:latin typeface="Alef" panose="00000500000000000000" pitchFamily="2" charset="-79"/>
                  <a:ea typeface="Calibri" panose="020F0502020204030204" pitchFamily="34" charset="0"/>
                  <a:cs typeface="Alef" panose="00000500000000000000" pitchFamily="2" charset="-79"/>
                </a:endParaRPr>
              </a:p>
              <a:p>
                <a:pPr algn="l" rtl="0"/>
                <a:r>
                  <a:rPr lang="en-US" sz="24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 </a:t>
                </a:r>
                <a:r>
                  <a:rPr lang="en-US" sz="24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Linear fit always goes through (</a:t>
                </a:r>
                <a14:m>
                  <m:oMath xmlns:m="http://schemas.openxmlformats.org/officeDocument/2006/math">
                    <m:acc>
                      <m:accPr>
                        <m:chr m:val="̄"/>
                        <m:ctrlPr>
                          <a:rPr lang="en-US" sz="2800" b="1" i="1">
                            <a:latin typeface="Cambria Math" panose="02040503050406030204" pitchFamily="18" charset="0"/>
                            <a:ea typeface="Calibri" panose="020F0502020204030204" pitchFamily="34" charset="0"/>
                            <a:cs typeface="Arial" panose="020B0604020202020204" pitchFamily="34" charset="0"/>
                          </a:rPr>
                        </m:ctrlPr>
                      </m:accPr>
                      <m:e>
                        <m:r>
                          <a:rPr lang="en-US" sz="2800" b="1" i="1" smtClean="0">
                            <a:latin typeface="Cambria Math" panose="02040503050406030204" pitchFamily="18" charset="0"/>
                            <a:ea typeface="Calibri" panose="020F0502020204030204" pitchFamily="34" charset="0"/>
                            <a:cs typeface="Arial" panose="020B0604020202020204" pitchFamily="34" charset="0"/>
                          </a:rPr>
                          <m:t>𝒙</m:t>
                        </m:r>
                      </m:e>
                    </m:acc>
                    <m:r>
                      <a:rPr lang="en-US" sz="2800" b="1" i="1" smtClean="0">
                        <a:latin typeface="Cambria Math" panose="02040503050406030204" pitchFamily="18" charset="0"/>
                        <a:ea typeface="Calibri" panose="020F0502020204030204" pitchFamily="34" charset="0"/>
                        <a:cs typeface="Arial" panose="020B0604020202020204" pitchFamily="34" charset="0"/>
                      </a:rPr>
                      <m:t>,</m:t>
                    </m:r>
                    <m:acc>
                      <m:accPr>
                        <m:chr m:val="̄"/>
                        <m:ctrlPr>
                          <a:rPr lang="en-US" sz="2800" b="1" i="1" smtClean="0">
                            <a:effectLst/>
                            <a:latin typeface="Cambria Math" panose="02040503050406030204" pitchFamily="18" charset="0"/>
                            <a:ea typeface="Calibri" panose="020F0502020204030204" pitchFamily="34" charset="0"/>
                            <a:cs typeface="Arial" panose="020B0604020202020204" pitchFamily="34" charset="0"/>
                          </a:rPr>
                        </m:ctrlPr>
                      </m:accPr>
                      <m:e>
                        <m:r>
                          <a:rPr lang="en-US" sz="2800" b="1" i="1">
                            <a:effectLst/>
                            <a:latin typeface="Cambria Math" panose="02040503050406030204" pitchFamily="18" charset="0"/>
                            <a:ea typeface="Calibri" panose="020F0502020204030204" pitchFamily="34" charset="0"/>
                            <a:cs typeface="Arial" panose="020B0604020202020204" pitchFamily="34" charset="0"/>
                          </a:rPr>
                          <m:t>𝒚</m:t>
                        </m:r>
                      </m:e>
                    </m:acc>
                  </m:oMath>
                </a14:m>
                <a:r>
                  <a:rPr lang="en-US" sz="24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a:t>
                </a:r>
              </a:p>
              <a:p>
                <a:pPr algn="l" rtl="0"/>
                <a:endParaRPr lang="en-US" sz="2200"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4" name="TextBox 3">
                <a:extLst>
                  <a:ext uri="{FF2B5EF4-FFF2-40B4-BE49-F238E27FC236}">
                    <a16:creationId xmlns:a16="http://schemas.microsoft.com/office/drawing/2014/main" id="{A75EAF22-DADB-8B02-446E-D531FC832035}"/>
                  </a:ext>
                </a:extLst>
              </p:cNvPr>
              <p:cNvSpPr txBox="1">
                <a:spLocks noRot="1" noChangeAspect="1" noMove="1" noResize="1" noEditPoints="1" noAdjustHandles="1" noChangeArrowheads="1" noChangeShapeType="1" noTextEdit="1"/>
              </p:cNvSpPr>
              <p:nvPr/>
            </p:nvSpPr>
            <p:spPr>
              <a:xfrm>
                <a:off x="350197" y="1433526"/>
                <a:ext cx="6624535" cy="2326086"/>
              </a:xfrm>
              <a:prstGeom prst="rect">
                <a:avLst/>
              </a:prstGeom>
              <a:blipFill>
                <a:blip r:embed="rId3"/>
                <a:stretch>
                  <a:fillRect l="-1380" t="-183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6882564-66F1-9B74-94B8-8DD0724D03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306771" y="1545361"/>
            <a:ext cx="4395157" cy="3767278"/>
          </a:xfrm>
          <a:prstGeom prst="rect">
            <a:avLst/>
          </a:prstGeom>
        </p:spPr>
      </p:pic>
    </p:spTree>
    <p:extLst>
      <p:ext uri="{BB962C8B-B14F-4D97-AF65-F5344CB8AC3E}">
        <p14:creationId xmlns:p14="http://schemas.microsoft.com/office/powerpoint/2010/main" val="367114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Repeated Measures ANOVA</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3726035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lstStyle/>
          <a:p>
            <a:pPr algn="l" rtl="0"/>
            <a:r>
              <a:rPr lang="en-US" sz="4000" b="1" dirty="0">
                <a:latin typeface="Alef" panose="00000500000000000000" pitchFamily="2" charset="-79"/>
                <a:cs typeface="Alef" panose="00000500000000000000" pitchFamily="2" charset="-79"/>
              </a:rPr>
              <a:t>Linear regression: Key properties</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EAF22-DADB-8B02-446E-D531FC832035}"/>
                  </a:ext>
                </a:extLst>
              </p:cNvPr>
              <p:cNvSpPr txBox="1"/>
              <p:nvPr/>
            </p:nvSpPr>
            <p:spPr>
              <a:xfrm>
                <a:off x="350197" y="1433526"/>
                <a:ext cx="6624535" cy="4930260"/>
              </a:xfrm>
              <a:prstGeom prst="rect">
                <a:avLst/>
              </a:prstGeom>
              <a:noFill/>
            </p:spPr>
            <p:txBody>
              <a:bodyPr wrap="square">
                <a:spAutoFit/>
              </a:bodyPr>
              <a:lstStyle/>
              <a:p>
                <a:pPr algn="l" rtl="0"/>
                <a:r>
                  <a:rPr lang="en-US" sz="22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Mean of </a:t>
                </a:r>
                <a14:m>
                  <m:oMath xmlns:m="http://schemas.openxmlformats.org/officeDocument/2006/math">
                    <m:acc>
                      <m:accPr>
                        <m:chr m:val="̃"/>
                        <m:ctrlPr>
                          <a:rPr lang="en-US" sz="2200" b="1" i="1">
                            <a:latin typeface="Cambria Math" panose="02040503050406030204" pitchFamily="18" charset="0"/>
                            <a:ea typeface="Calibri" panose="020F0502020204030204" pitchFamily="34" charset="0"/>
                            <a:cs typeface="Arial" panose="020B0604020202020204" pitchFamily="34" charset="0"/>
                          </a:rPr>
                        </m:ctrlPr>
                      </m:accPr>
                      <m:e>
                        <m:r>
                          <a:rPr lang="en-US" sz="2200" b="1" i="1">
                            <a:latin typeface="Cambria Math" panose="02040503050406030204" pitchFamily="18" charset="0"/>
                            <a:ea typeface="Calibri" panose="020F0502020204030204" pitchFamily="34" charset="0"/>
                            <a:cs typeface="Arial" panose="020B0604020202020204" pitchFamily="34" charset="0"/>
                          </a:rPr>
                          <m:t>𝒚</m:t>
                        </m:r>
                      </m:e>
                    </m:acc>
                  </m:oMath>
                </a14:m>
                <a:r>
                  <a:rPr lang="en-US" sz="22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a:t>
                </a:r>
              </a:p>
              <a:p>
                <a:pPr algn="l" rtl="0"/>
                <a:endParaRPr lang="en-US" sz="22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endParaRPr>
              </a:p>
              <a:p>
                <a:pPr algn="l" rtl="0"/>
                <a14:m>
                  <m:oMathPara xmlns:m="http://schemas.openxmlformats.org/officeDocument/2006/math">
                    <m:oMathParaPr>
                      <m:jc m:val="centerGroup"/>
                    </m:oMathParaPr>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e>
                          </m:acc>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nary>
                        <m:nary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𝑛</m:t>
                          </m:r>
                        </m:sup>
                        <m:e>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num>
                            <m:den>
                              <m:r>
                                <a:rPr lang="en-US" sz="1800" i="1">
                                  <a:effectLst/>
                                  <a:latin typeface="Cambria Math" panose="02040503050406030204" pitchFamily="18" charset="0"/>
                                  <a:ea typeface="Calibri" panose="020F0502020204030204" pitchFamily="34" charset="0"/>
                                  <a:cs typeface="Arial" panose="020B0604020202020204" pitchFamily="34" charset="0"/>
                                </a:rPr>
                                <m:t>𝑛</m:t>
                              </m:r>
                            </m:den>
                          </m:f>
                        </m:e>
                      </m:nary>
                      <m:r>
                        <a:rPr lang="en-US" sz="1800" i="1">
                          <a:effectLst/>
                          <a:latin typeface="Cambria Math" panose="02040503050406030204" pitchFamily="18" charset="0"/>
                          <a:ea typeface="Calibri" panose="020F0502020204030204" pitchFamily="34" charset="0"/>
                          <a:cs typeface="Arial" panose="020B0604020202020204" pitchFamily="34" charset="0"/>
                        </a:rPr>
                        <m:t>=</m:t>
                      </m:r>
                      <m:nary>
                        <m:nary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𝑛</m:t>
                          </m:r>
                        </m:sup>
                        <m:e>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𝑟</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𝑆</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Sub>
                                </m:num>
                                <m:den>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𝑆</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Sub>
                                </m:den>
                              </m:f>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num>
                            <m:den>
                              <m:r>
                                <a:rPr lang="en-US" sz="1800" i="1">
                                  <a:effectLst/>
                                  <a:latin typeface="Cambria Math" panose="02040503050406030204" pitchFamily="18" charset="0"/>
                                  <a:ea typeface="Calibri" panose="020F0502020204030204" pitchFamily="34" charset="0"/>
                                  <a:cs typeface="Arial" panose="020B0604020202020204" pitchFamily="34" charset="0"/>
                                </a:rPr>
                                <m:t>𝑛</m:t>
                              </m:r>
                            </m:den>
                          </m:f>
                          <m:r>
                            <a:rPr lang="en-US" sz="1800" i="1">
                              <a:effectLst/>
                              <a:latin typeface="Cambria Math" panose="02040503050406030204" pitchFamily="18" charset="0"/>
                              <a:ea typeface="Calibri" panose="020F0502020204030204" pitchFamily="34" charset="0"/>
                              <a:cs typeface="Arial" panose="020B0604020202020204" pitchFamily="34" charset="0"/>
                            </a:rPr>
                            <m:t>=</m:t>
                          </m:r>
                        </m:e>
                      </m:nary>
                    </m:oMath>
                    <m:oMath xmlns:m="http://schemas.openxmlformats.org/officeDocument/2006/math">
                      <m:nary>
                        <m:nary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𝑛</m:t>
                          </m:r>
                        </m:sup>
                        <m:e>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𝑟</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𝑆</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Sub>
                                </m:num>
                                <m:den>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𝑆</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Sub>
                                </m:den>
                              </m:f>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num>
                            <m:den>
                              <m:r>
                                <a:rPr lang="en-US" sz="1800" i="1">
                                  <a:effectLst/>
                                  <a:latin typeface="Cambria Math" panose="02040503050406030204" pitchFamily="18" charset="0"/>
                                  <a:ea typeface="Calibri" panose="020F0502020204030204" pitchFamily="34" charset="0"/>
                                  <a:cs typeface="Arial" panose="020B0604020202020204" pitchFamily="34" charset="0"/>
                                </a:rPr>
                                <m:t>𝑛</m:t>
                              </m:r>
                            </m:den>
                          </m:f>
                          <m:r>
                            <a:rPr lang="en-US" sz="1800" i="1">
                              <a:effectLst/>
                              <a:latin typeface="Cambria Math" panose="02040503050406030204" pitchFamily="18" charset="0"/>
                              <a:ea typeface="Calibri" panose="020F0502020204030204" pitchFamily="34" charset="0"/>
                              <a:cs typeface="Arial" panose="020B0604020202020204" pitchFamily="34" charset="0"/>
                            </a:rPr>
                            <m:t>+</m:t>
                          </m:r>
                          <m:nary>
                            <m:nary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𝑛</m:t>
                              </m:r>
                            </m:sup>
                            <m:e>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num>
                                <m:den>
                                  <m:r>
                                    <a:rPr lang="en-US" sz="1800" i="1">
                                      <a:effectLst/>
                                      <a:latin typeface="Cambria Math" panose="02040503050406030204" pitchFamily="18" charset="0"/>
                                      <a:ea typeface="Calibri" panose="020F0502020204030204" pitchFamily="34" charset="0"/>
                                      <a:cs typeface="Arial" panose="020B0604020202020204" pitchFamily="34" charset="0"/>
                                    </a:rPr>
                                    <m:t>𝑛</m:t>
                                  </m:r>
                                </m:den>
                              </m:f>
                              <m:r>
                                <a:rPr lang="en-US" sz="1800" i="1">
                                  <a:effectLst/>
                                  <a:latin typeface="Cambria Math" panose="02040503050406030204" pitchFamily="18" charset="0"/>
                                  <a:ea typeface="Calibri" panose="020F0502020204030204" pitchFamily="34" charset="0"/>
                                  <a:cs typeface="Arial" panose="020B0604020202020204" pitchFamily="34" charset="0"/>
                                </a:rPr>
                                <m:t>=</m:t>
                              </m:r>
                            </m:e>
                          </m:nary>
                          <m:r>
                            <a:rPr lang="en-US" sz="1800" i="1">
                              <a:effectLst/>
                              <a:latin typeface="Cambria Math" panose="02040503050406030204" pitchFamily="18" charset="0"/>
                              <a:ea typeface="Calibri" panose="020F0502020204030204" pitchFamily="34" charset="0"/>
                              <a:cs typeface="Arial" panose="020B0604020202020204" pitchFamily="34" charset="0"/>
                            </a:rPr>
                            <m:t>𝑟</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𝑆</m:t>
                                  </m:r>
                                </m:e>
                                <m:sub>
                                  <m:r>
                                    <a:rPr lang="en-US" sz="1800" i="1">
                                      <a:effectLst/>
                                      <a:latin typeface="Cambria Math" panose="02040503050406030204" pitchFamily="18" charset="0"/>
                                      <a:ea typeface="Calibri" panose="020F0502020204030204" pitchFamily="34" charset="0"/>
                                      <a:cs typeface="Arial" panose="020B0604020202020204" pitchFamily="34" charset="0"/>
                                    </a:rPr>
                                    <m:t>𝑦</m:t>
                                  </m:r>
                                </m:sub>
                              </m:sSub>
                            </m:num>
                            <m:den>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𝑆</m:t>
                                  </m:r>
                                </m:e>
                                <m:sub>
                                  <m:r>
                                    <a:rPr lang="en-US" sz="1800" i="1">
                                      <a:effectLst/>
                                      <a:latin typeface="Cambria Math" panose="02040503050406030204" pitchFamily="18" charset="0"/>
                                      <a:ea typeface="Calibri" panose="020F0502020204030204" pitchFamily="34" charset="0"/>
                                      <a:cs typeface="Arial" panose="020B0604020202020204" pitchFamily="34" charset="0"/>
                                    </a:rPr>
                                    <m:t>𝑥</m:t>
                                  </m:r>
                                </m:sub>
                              </m:sSub>
                            </m:den>
                          </m:f>
                          <m:nary>
                            <m:nary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𝑖</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𝑛</m:t>
                              </m:r>
                            </m:sup>
                            <m:e>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sub>
                                      <m:r>
                                        <a:rPr lang="en-US" sz="18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𝑥</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num>
                                <m:den>
                                  <m:r>
                                    <a:rPr lang="en-US" sz="1800" i="1">
                                      <a:effectLst/>
                                      <a:latin typeface="Cambria Math" panose="02040503050406030204" pitchFamily="18" charset="0"/>
                                      <a:ea typeface="Calibri" panose="020F0502020204030204" pitchFamily="34" charset="0"/>
                                      <a:cs typeface="Arial" panose="020B0604020202020204" pitchFamily="34" charset="0"/>
                                    </a:rPr>
                                    <m:t>𝑛</m:t>
                                  </m:r>
                                </m:den>
                              </m:f>
                              <m:r>
                                <a:rPr lang="en-US" sz="1800" i="1">
                                  <a:effectLst/>
                                  <a:latin typeface="Cambria Math" panose="02040503050406030204" pitchFamily="18" charset="0"/>
                                  <a:ea typeface="Calibri" panose="020F0502020204030204" pitchFamily="34" charset="0"/>
                                  <a:cs typeface="Arial" panose="020B0604020202020204" pitchFamily="34" charset="0"/>
                                </a:rPr>
                                <m:t>+</m:t>
                              </m:r>
                              <m:f>
                                <m:fPr>
                                  <m:ctrlPr>
                                    <a:rPr lang="en-US" sz="1800" i="1">
                                      <a:effectLst/>
                                      <a:latin typeface="Cambria Math" panose="02040503050406030204" pitchFamily="18" charset="0"/>
                                      <a:ea typeface="Calibri" panose="020F0502020204030204" pitchFamily="34" charset="0"/>
                                      <a:cs typeface="Arial" panose="020B0604020202020204" pitchFamily="34" charset="0"/>
                                    </a:rPr>
                                  </m:ctrlPr>
                                </m:fPr>
                                <m:num>
                                  <m:r>
                                    <a:rPr lang="en-US" sz="1800" i="1">
                                      <a:effectLst/>
                                      <a:latin typeface="Cambria Math" panose="02040503050406030204" pitchFamily="18" charset="0"/>
                                      <a:ea typeface="Calibri" panose="020F0502020204030204" pitchFamily="34" charset="0"/>
                                      <a:cs typeface="Arial" panose="020B0604020202020204" pitchFamily="34" charset="0"/>
                                    </a:rPr>
                                    <m:t>𝑛</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num>
                                <m:den>
                                  <m:r>
                                    <a:rPr lang="en-US" sz="1800" i="1">
                                      <a:effectLst/>
                                      <a:latin typeface="Cambria Math" panose="02040503050406030204" pitchFamily="18" charset="0"/>
                                      <a:ea typeface="Calibri" panose="020F0502020204030204" pitchFamily="34" charset="0"/>
                                      <a:cs typeface="Arial" panose="020B0604020202020204" pitchFamily="34" charset="0"/>
                                    </a:rPr>
                                    <m:t>𝑛</m:t>
                                  </m:r>
                                </m:den>
                              </m:f>
                              <m:r>
                                <a:rPr lang="en-US" sz="1800" i="1">
                                  <a:effectLst/>
                                  <a:latin typeface="Cambria Math" panose="02040503050406030204" pitchFamily="18" charset="0"/>
                                  <a:ea typeface="Calibri" panose="020F0502020204030204" pitchFamily="34" charset="0"/>
                                  <a:cs typeface="Arial" panose="020B0604020202020204" pitchFamily="34" charset="0"/>
                                </a:rPr>
                                <m:t>=</m:t>
                              </m:r>
                            </m:e>
                          </m:nary>
                          <m:r>
                            <a:rPr lang="en-US" sz="1800" i="1">
                              <a:effectLst/>
                              <a:latin typeface="Cambria Math" panose="02040503050406030204" pitchFamily="18" charset="0"/>
                              <a:ea typeface="Calibri" panose="020F0502020204030204" pitchFamily="34" charset="0"/>
                              <a:cs typeface="Arial" panose="020B0604020202020204" pitchFamily="34" charset="0"/>
                            </a:rPr>
                            <m:t>0</m:t>
                          </m:r>
                          <m:r>
                            <a:rPr lang="en-US" sz="1800" i="1">
                              <a:effectLst/>
                              <a:latin typeface="Cambria Math" panose="02040503050406030204" pitchFamily="18" charset="0"/>
                              <a:ea typeface="Calibri" panose="020F0502020204030204" pitchFamily="34" charset="0"/>
                              <a:cs typeface="Arial" panose="020B0604020202020204" pitchFamily="34" charset="0"/>
                            </a:rPr>
                            <m:t>+</m:t>
                          </m:r>
                        </m:e>
                      </m:nary>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endParaRPr lang="en-US" dirty="0">
                  <a:latin typeface="Calibri" panose="020F0502020204030204" pitchFamily="34" charset="0"/>
                  <a:ea typeface="Calibri" panose="020F0502020204030204" pitchFamily="34" charset="0"/>
                  <a:cs typeface="Arial" panose="020B0604020202020204" pitchFamily="34" charset="0"/>
                </a:endParaRPr>
              </a:p>
              <a:p>
                <a:pPr algn="l" rtl="0"/>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endParaRPr lang="en-US" dirty="0">
                  <a:latin typeface="Calibri" panose="020F0502020204030204" pitchFamily="34" charset="0"/>
                  <a:ea typeface="Calibri" panose="020F0502020204030204" pitchFamily="34" charset="0"/>
                  <a:cs typeface="Arial" panose="020B0604020202020204" pitchFamily="34" charset="0"/>
                </a:endParaRPr>
              </a:p>
              <a:p>
                <a:pPr algn="l" rtl="0"/>
                <a:r>
                  <a:rPr lang="en-US" sz="24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 Mean of </a:t>
                </a:r>
                <a14:m>
                  <m:oMath xmlns:m="http://schemas.openxmlformats.org/officeDocument/2006/math">
                    <m:sSub>
                      <m:sSubPr>
                        <m:ctrlPr>
                          <a:rPr lang="en-US" sz="2400" b="1"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b="1" i="1">
                                <a:effectLst/>
                                <a:latin typeface="Cambria Math" panose="02040503050406030204" pitchFamily="18" charset="0"/>
                                <a:ea typeface="Calibri" panose="020F0502020204030204" pitchFamily="34" charset="0"/>
                                <a:cs typeface="Arial" panose="020B0604020202020204" pitchFamily="34" charset="0"/>
                              </a:rPr>
                            </m:ctrlPr>
                          </m:accPr>
                          <m:e>
                            <m:acc>
                              <m:accPr>
                                <m:chr m:val="̃"/>
                                <m:ctrlPr>
                                  <a:rPr lang="en-US" sz="2400" b="1" i="1">
                                    <a:effectLst/>
                                    <a:latin typeface="Cambria Math" panose="02040503050406030204" pitchFamily="18" charset="0"/>
                                    <a:ea typeface="Calibri" panose="020F0502020204030204" pitchFamily="34" charset="0"/>
                                    <a:cs typeface="Arial" panose="020B0604020202020204" pitchFamily="34" charset="0"/>
                                  </a:rPr>
                                </m:ctrlPr>
                              </m:accPr>
                              <m:e>
                                <m:r>
                                  <a:rPr lang="en-US" sz="2400" b="1" i="1">
                                    <a:effectLst/>
                                    <a:latin typeface="Cambria Math" panose="02040503050406030204" pitchFamily="18" charset="0"/>
                                    <a:ea typeface="Calibri" panose="020F0502020204030204" pitchFamily="34" charset="0"/>
                                    <a:cs typeface="Arial" panose="020B0604020202020204" pitchFamily="34" charset="0"/>
                                  </a:rPr>
                                  <m:t>𝒚</m:t>
                                </m:r>
                              </m:e>
                            </m:acc>
                          </m:e>
                        </m:acc>
                      </m:e>
                      <m:sub>
                        <m:r>
                          <a:rPr lang="en-US" sz="2400" b="1" i="1">
                            <a:effectLst/>
                            <a:latin typeface="Cambria Math" panose="02040503050406030204" pitchFamily="18" charset="0"/>
                            <a:ea typeface="Calibri" panose="020F0502020204030204" pitchFamily="34" charset="0"/>
                            <a:cs typeface="Arial" panose="020B0604020202020204" pitchFamily="34" charset="0"/>
                          </a:rPr>
                          <m:t>𝒊</m:t>
                        </m:r>
                      </m:sub>
                    </m:sSub>
                  </m:oMath>
                </a14:m>
                <a:r>
                  <a:rPr lang="en-US" sz="2400" b="1" dirty="0">
                    <a:effectLst/>
                    <a:latin typeface="Alef" panose="00000500000000000000" pitchFamily="2" charset="-79"/>
                    <a:ea typeface="Calibri" panose="020F0502020204030204" pitchFamily="34" charset="0"/>
                    <a:cs typeface="Alef" panose="00000500000000000000" pitchFamily="2" charset="-79"/>
                  </a:rPr>
                  <a:t> (predicted y) is the same as the mean of y.</a:t>
                </a:r>
              </a:p>
              <a:p>
                <a:pPr algn="l" rtl="0"/>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lgn="ctr" rtl="0"/>
                <a:endParaRPr lang="en-US" sz="2200"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4" name="TextBox 3">
                <a:extLst>
                  <a:ext uri="{FF2B5EF4-FFF2-40B4-BE49-F238E27FC236}">
                    <a16:creationId xmlns:a16="http://schemas.microsoft.com/office/drawing/2014/main" id="{A75EAF22-DADB-8B02-446E-D531FC832035}"/>
                  </a:ext>
                </a:extLst>
              </p:cNvPr>
              <p:cNvSpPr txBox="1">
                <a:spLocks noRot="1" noChangeAspect="1" noMove="1" noResize="1" noEditPoints="1" noAdjustHandles="1" noChangeArrowheads="1" noChangeShapeType="1" noTextEdit="1"/>
              </p:cNvSpPr>
              <p:nvPr/>
            </p:nvSpPr>
            <p:spPr>
              <a:xfrm>
                <a:off x="350197" y="1433526"/>
                <a:ext cx="6624535" cy="4930260"/>
              </a:xfrm>
              <a:prstGeom prst="rect">
                <a:avLst/>
              </a:prstGeom>
              <a:blipFill>
                <a:blip r:embed="rId3"/>
                <a:stretch>
                  <a:fillRect l="-1380" t="-865"/>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6882564-66F1-9B74-94B8-8DD0724D03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277588" y="1657196"/>
            <a:ext cx="4395157" cy="3767278"/>
          </a:xfrm>
          <a:prstGeom prst="rect">
            <a:avLst/>
          </a:prstGeom>
        </p:spPr>
      </p:pic>
    </p:spTree>
    <p:extLst>
      <p:ext uri="{BB962C8B-B14F-4D97-AF65-F5344CB8AC3E}">
        <p14:creationId xmlns:p14="http://schemas.microsoft.com/office/powerpoint/2010/main" val="113965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lstStyle/>
          <a:p>
            <a:pPr algn="l" rtl="0"/>
            <a:r>
              <a:rPr lang="en-US" sz="4000" b="1" dirty="0">
                <a:latin typeface="Alef" panose="00000500000000000000" pitchFamily="2" charset="-79"/>
                <a:cs typeface="Alef" panose="00000500000000000000" pitchFamily="2" charset="-79"/>
              </a:rPr>
              <a:t>Linear regression: Key properties</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EAF22-DADB-8B02-446E-D531FC832035}"/>
                  </a:ext>
                </a:extLst>
              </p:cNvPr>
              <p:cNvSpPr txBox="1"/>
              <p:nvPr/>
            </p:nvSpPr>
            <p:spPr>
              <a:xfrm>
                <a:off x="519255" y="1219518"/>
                <a:ext cx="6624535" cy="4605300"/>
              </a:xfrm>
              <a:prstGeom prst="rect">
                <a:avLst/>
              </a:prstGeom>
              <a:noFill/>
            </p:spPr>
            <p:txBody>
              <a:bodyPr wrap="square">
                <a:spAutoFit/>
              </a:bodyPr>
              <a:lstStyle/>
              <a:p>
                <a:pPr algn="l" rtl="0"/>
                <a:r>
                  <a:rPr lang="en-US" sz="22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Variance of </a:t>
                </a:r>
                <a14:m>
                  <m:oMath xmlns:m="http://schemas.openxmlformats.org/officeDocument/2006/math">
                    <m:acc>
                      <m:accPr>
                        <m:chr m:val="̃"/>
                        <m:ctrlPr>
                          <a:rPr lang="en-US" sz="2200" b="1" i="1">
                            <a:latin typeface="Cambria Math" panose="02040503050406030204" pitchFamily="18" charset="0"/>
                            <a:ea typeface="Calibri" panose="020F0502020204030204" pitchFamily="34" charset="0"/>
                            <a:cs typeface="Arial" panose="020B0604020202020204" pitchFamily="34" charset="0"/>
                          </a:rPr>
                        </m:ctrlPr>
                      </m:accPr>
                      <m:e>
                        <m:r>
                          <a:rPr lang="en-US" sz="2200" b="1" i="1">
                            <a:latin typeface="Cambria Math" panose="02040503050406030204" pitchFamily="18" charset="0"/>
                            <a:ea typeface="Calibri" panose="020F0502020204030204" pitchFamily="34" charset="0"/>
                            <a:cs typeface="Arial" panose="020B0604020202020204" pitchFamily="34" charset="0"/>
                          </a:rPr>
                          <m:t>𝒚</m:t>
                        </m:r>
                      </m:e>
                    </m:acc>
                  </m:oMath>
                </a14:m>
                <a:r>
                  <a:rPr lang="en-US" sz="22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a:t>
                </a:r>
              </a:p>
              <a:p>
                <a:pPr algn="l" rtl="0"/>
                <a:endParaRPr lang="en-US" sz="22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endParaRPr>
              </a:p>
              <a:p>
                <a:pPr algn="l" rtl="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2</m:t>
                              </m:r>
                            </m:sup>
                          </m:sSup>
                        </m:e>
                        <m:sub>
                          <m:acc>
                            <m:accPr>
                              <m:chr m:val="̃"/>
                              <m:ctrlPr>
                                <a:rPr lang="en-US" i="1">
                                  <a:latin typeface="Cambria Math" panose="02040503050406030204" pitchFamily="18" charset="0"/>
                                </a:rPr>
                              </m:ctrlPr>
                            </m:accPr>
                            <m:e>
                              <m:r>
                                <a:rPr lang="en-US" i="1">
                                  <a:latin typeface="Cambria Math" panose="02040503050406030204" pitchFamily="18" charset="0"/>
                                </a:rPr>
                                <m:t>𝑦</m:t>
                              </m:r>
                            </m:e>
                          </m:acc>
                        </m:sub>
                      </m:sSub>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acc>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𝑛</m:t>
                              </m:r>
                            </m:den>
                          </m:f>
                        </m:e>
                      </m:nary>
                      <m:r>
                        <a:rPr lang="en-US" i="1">
                          <a:latin typeface="Cambria Math" panose="02040503050406030204" pitchFamily="18" charset="0"/>
                        </a:rPr>
                        <m:t>=</m:t>
                      </m:r>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𝑛</m:t>
                              </m:r>
                            </m:den>
                          </m:f>
                        </m:e>
                      </m:nary>
                      <m:r>
                        <a:rPr lang="en-US" i="1">
                          <a:latin typeface="Cambria Math" panose="02040503050406030204" pitchFamily="18" charset="0"/>
                        </a:rPr>
                        <m:t>=</m:t>
                      </m:r>
                    </m:oMath>
                    <m:oMath xmlns:m="http://schemas.openxmlformats.org/officeDocument/2006/math">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𝑟</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m:t>
                                      </m:r>
                                    </m:sub>
                                  </m:sSub>
                                </m:num>
                                <m:den>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𝑦</m:t>
                                  </m:r>
                                </m:e>
                              </m:acc>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𝑛</m:t>
                              </m:r>
                            </m:den>
                          </m:f>
                        </m:e>
                      </m:nary>
                      <m:r>
                        <a:rPr lang="en-US" i="1">
                          <a:latin typeface="Cambria Math" panose="02040503050406030204" pitchFamily="18" charset="0"/>
                        </a:rPr>
                        <m:t>=</m:t>
                      </m:r>
                    </m:oMath>
                    <m:oMath xmlns:m="http://schemas.openxmlformats.org/officeDocument/2006/math">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𝑟</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m:t>
                                      </m:r>
                                    </m:sub>
                                  </m:sSub>
                                </m:num>
                                <m:den>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𝑛</m:t>
                              </m:r>
                            </m:den>
                          </m:f>
                        </m:e>
                      </m:nary>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m:t>
                                  </m:r>
                                </m:sub>
                              </m:sSub>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m:t>
                                  </m:r>
                                </m:sub>
                              </m:sSub>
                            </m:e>
                            <m:sup>
                              <m:r>
                                <a:rPr lang="en-US" i="1">
                                  <a:latin typeface="Cambria Math" panose="02040503050406030204" pitchFamily="18" charset="0"/>
                                </a:rPr>
                                <m:t>2</m:t>
                              </m:r>
                            </m:sup>
                          </m:sSup>
                        </m:den>
                      </m:f>
                      <m:nary>
                        <m:naryPr>
                          <m:chr m:val="∑"/>
                          <m:subHide m:val="on"/>
                          <m:supHide m:val="on"/>
                          <m:ctrlPr>
                            <a:rPr lang="en-US" i="1">
                              <a:latin typeface="Cambria Math" panose="02040503050406030204" pitchFamily="18" charset="0"/>
                            </a:rPr>
                          </m:ctrlPr>
                        </m:naryP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2</m:t>
                                  </m:r>
                                </m:sup>
                              </m:sSup>
                            </m:num>
                            <m:den>
                              <m:r>
                                <a:rPr lang="en-US" i="1">
                                  <a:latin typeface="Cambria Math" panose="02040503050406030204" pitchFamily="18" charset="0"/>
                                </a:rPr>
                                <m:t>𝑛</m:t>
                              </m:r>
                            </m:den>
                          </m:f>
                        </m:e>
                      </m:nary>
                      <m:r>
                        <a:rPr lang="en-US" i="1">
                          <a:latin typeface="Cambria Math" panose="02040503050406030204" pitchFamily="18" charset="0"/>
                        </a:rPr>
                        <m:t>=</m:t>
                      </m:r>
                    </m:oMath>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m:t>
                                  </m:r>
                                </m:sub>
                              </m:sSub>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m:t>
                                  </m:r>
                                </m:sub>
                              </m:sSub>
                            </m:e>
                            <m:sup>
                              <m:r>
                                <a:rPr lang="en-US" i="1">
                                  <a:latin typeface="Cambria Math" panose="02040503050406030204" pitchFamily="18" charset="0"/>
                                </a:rPr>
                                <m:t>2</m:t>
                              </m:r>
                            </m:sup>
                          </m:sSup>
                        </m:den>
                      </m:f>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𝑥</m:t>
                              </m:r>
                            </m:sub>
                          </m:sSub>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m:t>
                              </m:r>
                            </m:sub>
                          </m:sSub>
                        </m:e>
                        <m:sup>
                          <m:r>
                            <a:rPr lang="en-US" i="1">
                              <a:latin typeface="Cambria Math" panose="02040503050406030204" pitchFamily="18" charset="0"/>
                            </a:rPr>
                            <m:t>2</m:t>
                          </m:r>
                        </m:sup>
                      </m:sSup>
                    </m:oMath>
                  </m:oMathPara>
                </a14:m>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endParaRPr lang="en-US" dirty="0">
                  <a:latin typeface="Calibri" panose="020F0502020204030204" pitchFamily="34" charset="0"/>
                  <a:ea typeface="Calibri" panose="020F0502020204030204" pitchFamily="34" charset="0"/>
                  <a:cs typeface="Arial" panose="020B0604020202020204" pitchFamily="34" charset="0"/>
                </a:endParaRPr>
              </a:p>
              <a:p>
                <a:pPr algn="ctr" rtl="0"/>
                <a:endParaRPr lang="en-US" sz="2200"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4" name="TextBox 3">
                <a:extLst>
                  <a:ext uri="{FF2B5EF4-FFF2-40B4-BE49-F238E27FC236}">
                    <a16:creationId xmlns:a16="http://schemas.microsoft.com/office/drawing/2014/main" id="{A75EAF22-DADB-8B02-446E-D531FC832035}"/>
                  </a:ext>
                </a:extLst>
              </p:cNvPr>
              <p:cNvSpPr txBox="1">
                <a:spLocks noRot="1" noChangeAspect="1" noMove="1" noResize="1" noEditPoints="1" noAdjustHandles="1" noChangeArrowheads="1" noChangeShapeType="1" noTextEdit="1"/>
              </p:cNvSpPr>
              <p:nvPr/>
            </p:nvSpPr>
            <p:spPr>
              <a:xfrm>
                <a:off x="519255" y="1219518"/>
                <a:ext cx="6624535" cy="4605300"/>
              </a:xfrm>
              <a:prstGeom prst="rect">
                <a:avLst/>
              </a:prstGeom>
              <a:blipFill>
                <a:blip r:embed="rId3"/>
                <a:stretch>
                  <a:fillRect l="-1196" t="-92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6882564-66F1-9B74-94B8-8DD0724D03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277588" y="1657196"/>
            <a:ext cx="4395157" cy="3767278"/>
          </a:xfrm>
          <a:prstGeom prst="rect">
            <a:avLst/>
          </a:prstGeom>
        </p:spPr>
      </p:pic>
    </p:spTree>
    <p:extLst>
      <p:ext uri="{BB962C8B-B14F-4D97-AF65-F5344CB8AC3E}">
        <p14:creationId xmlns:p14="http://schemas.microsoft.com/office/powerpoint/2010/main" val="48194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lstStyle/>
          <a:p>
            <a:pPr algn="l" rtl="0"/>
            <a:r>
              <a:rPr lang="en-US" sz="4000" b="1" dirty="0">
                <a:latin typeface="Alef" panose="00000500000000000000" pitchFamily="2" charset="-79"/>
                <a:cs typeface="Alef" panose="00000500000000000000" pitchFamily="2" charset="-79"/>
              </a:rPr>
              <a:t>Finally, the meaning of </a:t>
            </a:r>
            <a:r>
              <a:rPr lang="en-US" sz="4000" b="1" i="1" dirty="0">
                <a:latin typeface="Alef" panose="00000500000000000000" pitchFamily="2" charset="-79"/>
                <a:cs typeface="Alef" panose="00000500000000000000" pitchFamily="2" charset="-79"/>
              </a:rPr>
              <a:t>r</a:t>
            </a:r>
            <a:r>
              <a:rPr lang="en-US" sz="4000" b="1" dirty="0">
                <a:latin typeface="Alef" panose="00000500000000000000" pitchFamily="2" charset="-79"/>
                <a:cs typeface="Alef" panose="00000500000000000000" pitchFamily="2" charset="-79"/>
              </a:rPr>
              <a:t>!</a:t>
            </a:r>
            <a:endParaRPr lang="he-IL" sz="4000" b="1" i="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EAF22-DADB-8B02-446E-D531FC832035}"/>
                  </a:ext>
                </a:extLst>
              </p:cNvPr>
              <p:cNvSpPr txBox="1"/>
              <p:nvPr/>
            </p:nvSpPr>
            <p:spPr>
              <a:xfrm>
                <a:off x="392795" y="1148472"/>
                <a:ext cx="6624535" cy="5308184"/>
              </a:xfrm>
              <a:prstGeom prst="rect">
                <a:avLst/>
              </a:prstGeom>
              <a:noFill/>
            </p:spPr>
            <p:txBody>
              <a:bodyPr wrap="square">
                <a:spAutoFit/>
              </a:bodyPr>
              <a:lstStyle/>
              <a:p>
                <a:pPr algn="l" rtl="0"/>
                <a:r>
                  <a:rPr lang="en-US" sz="21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We just saw that:</a:t>
                </a:r>
                <a14:m>
                  <m:oMath xmlns:m="http://schemas.openxmlformats.org/officeDocument/2006/math">
                    <m:r>
                      <a:rPr lang="en-US" sz="2100" b="0" i="0" smtClean="0">
                        <a:latin typeface="Cambria Math" panose="02040503050406030204" pitchFamily="18" charset="0"/>
                      </a:rPr>
                      <m:t> </m:t>
                    </m:r>
                    <m:sSub>
                      <m:sSubPr>
                        <m:ctrlPr>
                          <a:rPr lang="en-US" sz="2100" i="1">
                            <a:latin typeface="Cambria Math" panose="02040503050406030204" pitchFamily="18" charset="0"/>
                          </a:rPr>
                        </m:ctrlPr>
                      </m:sSubPr>
                      <m:e>
                        <m:sSup>
                          <m:sSupPr>
                            <m:ctrlPr>
                              <a:rPr lang="en-US" sz="2100" i="1">
                                <a:latin typeface="Cambria Math" panose="02040503050406030204" pitchFamily="18" charset="0"/>
                              </a:rPr>
                            </m:ctrlPr>
                          </m:sSupPr>
                          <m:e>
                            <m:r>
                              <a:rPr lang="en-US" sz="2100" i="1">
                                <a:latin typeface="Cambria Math" panose="02040503050406030204" pitchFamily="18" charset="0"/>
                              </a:rPr>
                              <m:t>𝑆</m:t>
                            </m:r>
                          </m:e>
                          <m:sup>
                            <m:r>
                              <a:rPr lang="en-US" sz="2100" i="1">
                                <a:latin typeface="Cambria Math" panose="02040503050406030204" pitchFamily="18" charset="0"/>
                              </a:rPr>
                              <m:t>2</m:t>
                            </m:r>
                          </m:sup>
                        </m:sSup>
                      </m:e>
                      <m:sub>
                        <m:acc>
                          <m:accPr>
                            <m:chr m:val="̃"/>
                            <m:ctrlPr>
                              <a:rPr lang="en-US" sz="2100" i="1">
                                <a:latin typeface="Cambria Math" panose="02040503050406030204" pitchFamily="18" charset="0"/>
                              </a:rPr>
                            </m:ctrlPr>
                          </m:accPr>
                          <m:e>
                            <m:r>
                              <a:rPr lang="en-US" sz="2100" i="1">
                                <a:latin typeface="Cambria Math" panose="02040503050406030204" pitchFamily="18" charset="0"/>
                              </a:rPr>
                              <m:t>𝑦</m:t>
                            </m:r>
                          </m:e>
                        </m:acc>
                      </m:sub>
                    </m:sSub>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𝑟</m:t>
                        </m:r>
                      </m:e>
                      <m:sup>
                        <m:r>
                          <a:rPr lang="en-US" sz="2100" i="1">
                            <a:latin typeface="Cambria Math" panose="02040503050406030204" pitchFamily="18" charset="0"/>
                          </a:rPr>
                          <m:t>2</m:t>
                        </m:r>
                      </m:sup>
                    </m:sSup>
                    <m:sSup>
                      <m:sSupPr>
                        <m:ctrlPr>
                          <a:rPr lang="en-US" sz="2100" i="1">
                            <a:latin typeface="Cambria Math" panose="02040503050406030204" pitchFamily="18" charset="0"/>
                          </a:rPr>
                        </m:ctrlPr>
                      </m:sSupPr>
                      <m:e>
                        <m:sSub>
                          <m:sSubPr>
                            <m:ctrlPr>
                              <a:rPr lang="en-US" sz="2100" i="1">
                                <a:latin typeface="Cambria Math" panose="02040503050406030204" pitchFamily="18" charset="0"/>
                              </a:rPr>
                            </m:ctrlPr>
                          </m:sSubPr>
                          <m:e>
                            <m:r>
                              <a:rPr lang="en-US" sz="2100" i="1">
                                <a:latin typeface="Cambria Math" panose="02040503050406030204" pitchFamily="18" charset="0"/>
                              </a:rPr>
                              <m:t>𝑆</m:t>
                            </m:r>
                          </m:e>
                          <m:sub>
                            <m:r>
                              <a:rPr lang="en-US" sz="2100" i="1">
                                <a:latin typeface="Cambria Math" panose="02040503050406030204" pitchFamily="18" charset="0"/>
                              </a:rPr>
                              <m:t>𝑦</m:t>
                            </m:r>
                          </m:sub>
                        </m:sSub>
                      </m:e>
                      <m:sup>
                        <m:r>
                          <a:rPr lang="en-US" sz="2100" i="1">
                            <a:latin typeface="Cambria Math" panose="02040503050406030204" pitchFamily="18" charset="0"/>
                          </a:rPr>
                          <m:t>2</m:t>
                        </m:r>
                      </m:sup>
                    </m:sSup>
                  </m:oMath>
                </a14:m>
                <a:endParaRPr lang="en-US" sz="2100" dirty="0">
                  <a:effectLst/>
                  <a:latin typeface="Calibri" panose="020F0502020204030204" pitchFamily="34" charset="0"/>
                  <a:ea typeface="Calibri" panose="020F0502020204030204" pitchFamily="34" charset="0"/>
                  <a:cs typeface="Arial" panose="020B0604020202020204" pitchFamily="34" charset="0"/>
                </a:endParaRPr>
              </a:p>
              <a:p>
                <a:pPr algn="l" rtl="0"/>
                <a:endParaRPr lang="en-US" sz="2100" dirty="0">
                  <a:latin typeface="Calibri" panose="020F0502020204030204" pitchFamily="34" charset="0"/>
                  <a:ea typeface="Calibri" panose="020F0502020204030204" pitchFamily="34" charset="0"/>
                  <a:cs typeface="Arial" panose="020B0604020202020204" pitchFamily="34" charset="0"/>
                </a:endParaRPr>
              </a:p>
              <a:p>
                <a:pPr algn="l" rtl="0"/>
                <a:r>
                  <a:rPr lang="en-US" sz="2100" dirty="0">
                    <a:latin typeface="Calibri" panose="020F0502020204030204" pitchFamily="34" charset="0"/>
                    <a:ea typeface="Calibri" panose="020F0502020204030204" pitchFamily="34" charset="0"/>
                    <a:cs typeface="Arial" panose="020B0604020202020204" pitchFamily="34" charset="0"/>
                  </a:rPr>
                  <a:t>Hence, </a:t>
                </a:r>
                <a14:m>
                  <m:oMath xmlns:m="http://schemas.openxmlformats.org/officeDocument/2006/math">
                    <m:sSubSup>
                      <m:sSubSupPr>
                        <m:ctrlPr>
                          <a:rPr lang="en-US" sz="2100" b="0" i="1" smtClean="0">
                            <a:latin typeface="Cambria Math" panose="02040503050406030204" pitchFamily="18" charset="0"/>
                          </a:rPr>
                        </m:ctrlPr>
                      </m:sSubSupPr>
                      <m:e>
                        <m:r>
                          <a:rPr lang="en-US" sz="2100" b="0" i="1" smtClean="0">
                            <a:latin typeface="Cambria Math" panose="02040503050406030204" pitchFamily="18" charset="0"/>
                          </a:rPr>
                          <m:t>𝑟</m:t>
                        </m:r>
                      </m:e>
                      <m:sub>
                        <m:r>
                          <a:rPr lang="en-US" sz="2100" b="0" i="1" smtClean="0">
                            <a:latin typeface="Cambria Math" panose="02040503050406030204" pitchFamily="18" charset="0"/>
                          </a:rPr>
                          <m:t>𝑥</m:t>
                        </m:r>
                        <m:r>
                          <a:rPr lang="en-US" sz="2100" b="0" i="1" smtClean="0">
                            <a:latin typeface="Cambria Math" panose="02040503050406030204" pitchFamily="18" charset="0"/>
                          </a:rPr>
                          <m:t>,</m:t>
                        </m:r>
                        <m:r>
                          <a:rPr lang="en-US" sz="2100" b="0" i="1" smtClean="0">
                            <a:latin typeface="Cambria Math" panose="02040503050406030204" pitchFamily="18" charset="0"/>
                          </a:rPr>
                          <m:t>𝑦</m:t>
                        </m:r>
                      </m:sub>
                      <m:sup>
                        <m:r>
                          <a:rPr lang="en-US" sz="2100" b="0" i="1" smtClean="0">
                            <a:latin typeface="Cambria Math" panose="02040503050406030204" pitchFamily="18" charset="0"/>
                          </a:rPr>
                          <m:t>2</m:t>
                        </m:r>
                      </m:sup>
                    </m:sSubSup>
                    <m:r>
                      <a:rPr lang="en-US" sz="2100" b="0" i="1" smtClean="0">
                        <a:latin typeface="Cambria Math" panose="02040503050406030204" pitchFamily="18" charset="0"/>
                      </a:rPr>
                      <m:t>=</m:t>
                    </m:r>
                    <m:f>
                      <m:fPr>
                        <m:ctrlPr>
                          <a:rPr lang="en-US" sz="2100" b="0" i="1" smtClean="0">
                            <a:latin typeface="Cambria Math" panose="02040503050406030204" pitchFamily="18" charset="0"/>
                          </a:rPr>
                        </m:ctrlPr>
                      </m:fPr>
                      <m:num>
                        <m:sSub>
                          <m:sSubPr>
                            <m:ctrlPr>
                              <a:rPr lang="en-US" sz="2100" i="1">
                                <a:latin typeface="Cambria Math" panose="02040503050406030204" pitchFamily="18" charset="0"/>
                              </a:rPr>
                            </m:ctrlPr>
                          </m:sSubPr>
                          <m:e>
                            <m:sSup>
                              <m:sSupPr>
                                <m:ctrlPr>
                                  <a:rPr lang="en-US" sz="2100" i="1">
                                    <a:latin typeface="Cambria Math" panose="02040503050406030204" pitchFamily="18" charset="0"/>
                                  </a:rPr>
                                </m:ctrlPr>
                              </m:sSupPr>
                              <m:e>
                                <m:r>
                                  <a:rPr lang="en-US" sz="2100" i="1">
                                    <a:latin typeface="Cambria Math" panose="02040503050406030204" pitchFamily="18" charset="0"/>
                                  </a:rPr>
                                  <m:t>𝑆</m:t>
                                </m:r>
                              </m:e>
                              <m:sup>
                                <m:r>
                                  <a:rPr lang="en-US" sz="2100" i="1">
                                    <a:latin typeface="Cambria Math" panose="02040503050406030204" pitchFamily="18" charset="0"/>
                                  </a:rPr>
                                  <m:t>2</m:t>
                                </m:r>
                              </m:sup>
                            </m:sSup>
                          </m:e>
                          <m:sub>
                            <m:acc>
                              <m:accPr>
                                <m:chr m:val="̃"/>
                                <m:ctrlPr>
                                  <a:rPr lang="en-US" sz="2100" i="1">
                                    <a:latin typeface="Cambria Math" panose="02040503050406030204" pitchFamily="18" charset="0"/>
                                  </a:rPr>
                                </m:ctrlPr>
                              </m:accPr>
                              <m:e>
                                <m:r>
                                  <a:rPr lang="en-US" sz="2100" i="1">
                                    <a:latin typeface="Cambria Math" panose="02040503050406030204" pitchFamily="18" charset="0"/>
                                  </a:rPr>
                                  <m:t>𝑦</m:t>
                                </m:r>
                              </m:e>
                            </m:acc>
                          </m:sub>
                        </m:sSub>
                      </m:num>
                      <m:den>
                        <m:sSup>
                          <m:sSupPr>
                            <m:ctrlPr>
                              <a:rPr lang="en-US" sz="2100" i="1">
                                <a:latin typeface="Cambria Math" panose="02040503050406030204" pitchFamily="18" charset="0"/>
                              </a:rPr>
                            </m:ctrlPr>
                          </m:sSupPr>
                          <m:e>
                            <m:sSub>
                              <m:sSubPr>
                                <m:ctrlPr>
                                  <a:rPr lang="en-US" sz="2100" i="1">
                                    <a:latin typeface="Cambria Math" panose="02040503050406030204" pitchFamily="18" charset="0"/>
                                  </a:rPr>
                                </m:ctrlPr>
                              </m:sSubPr>
                              <m:e>
                                <m:r>
                                  <a:rPr lang="en-US" sz="2100" i="1">
                                    <a:latin typeface="Cambria Math" panose="02040503050406030204" pitchFamily="18" charset="0"/>
                                  </a:rPr>
                                  <m:t>𝑆</m:t>
                                </m:r>
                              </m:e>
                              <m:sub>
                                <m:r>
                                  <a:rPr lang="en-US" sz="2100" i="1">
                                    <a:latin typeface="Cambria Math" panose="02040503050406030204" pitchFamily="18" charset="0"/>
                                  </a:rPr>
                                  <m:t>𝑦</m:t>
                                </m:r>
                              </m:sub>
                            </m:sSub>
                          </m:e>
                          <m:sup>
                            <m:r>
                              <a:rPr lang="en-US" sz="2100" i="1">
                                <a:latin typeface="Cambria Math" panose="02040503050406030204" pitchFamily="18" charset="0"/>
                              </a:rPr>
                              <m:t>2</m:t>
                            </m:r>
                          </m:sup>
                        </m:sSup>
                      </m:den>
                    </m:f>
                  </m:oMath>
                </a14:m>
                <a:endParaRPr lang="en-US" sz="2100" dirty="0">
                  <a:effectLst/>
                  <a:latin typeface="Calibri" panose="020F0502020204030204" pitchFamily="34" charset="0"/>
                  <a:ea typeface="Calibri" panose="020F0502020204030204" pitchFamily="34" charset="0"/>
                  <a:cs typeface="Arial" panose="020B0604020202020204" pitchFamily="34" charset="0"/>
                </a:endParaRPr>
              </a:p>
              <a:p>
                <a:pPr algn="l" rtl="0"/>
                <a:endParaRPr lang="en-US" sz="2100" dirty="0">
                  <a:latin typeface="Calibri" panose="020F0502020204030204" pitchFamily="34" charset="0"/>
                  <a:ea typeface="Calibri" panose="020F0502020204030204" pitchFamily="34" charset="0"/>
                  <a:cs typeface="Arial" panose="020B0604020202020204" pitchFamily="34" charset="0"/>
                </a:endParaRPr>
              </a:p>
              <a:p>
                <a:pPr algn="l" rtl="0"/>
                <a:r>
                  <a:rPr lang="en-US" sz="2100" b="1" dirty="0">
                    <a:effectLst/>
                    <a:latin typeface="Alef" panose="00000500000000000000" pitchFamily="2" charset="-79"/>
                    <a:ea typeface="Calibri" panose="020F0502020204030204" pitchFamily="34" charset="0"/>
                    <a:cs typeface="Alef" panose="00000500000000000000" pitchFamily="2" charset="-79"/>
                  </a:rPr>
                  <a:t>“Proportion of variance explained”</a:t>
                </a:r>
                <a:r>
                  <a:rPr lang="en-US" sz="2100" dirty="0">
                    <a:effectLst/>
                    <a:latin typeface="Alef" panose="00000500000000000000" pitchFamily="2" charset="-79"/>
                    <a:ea typeface="Calibri" panose="020F0502020204030204" pitchFamily="34" charset="0"/>
                    <a:cs typeface="Alef" panose="00000500000000000000" pitchFamily="2" charset="-79"/>
                  </a:rPr>
                  <a:t>: </a:t>
                </a:r>
                <a:r>
                  <a:rPr lang="en-US" sz="2100" b="1" i="1" dirty="0">
                    <a:effectLst/>
                    <a:latin typeface="Alef" panose="00000500000000000000" pitchFamily="2" charset="-79"/>
                    <a:ea typeface="Calibri" panose="020F0502020204030204" pitchFamily="34" charset="0"/>
                    <a:cs typeface="Alef" panose="00000500000000000000" pitchFamily="2" charset="-79"/>
                  </a:rPr>
                  <a:t>What portion of the variance in y is explained by the prediction via x?</a:t>
                </a:r>
              </a:p>
              <a:p>
                <a:pPr marL="800100" lvl="1" indent="-342900" algn="l" rtl="0">
                  <a:buFont typeface="Arial" panose="020B0604020202020204" pitchFamily="34" charset="0"/>
                  <a:buChar char="•"/>
                </a:pPr>
                <a:r>
                  <a:rPr lang="en-US" sz="2100" dirty="0">
                    <a:latin typeface="Alef" panose="00000500000000000000" pitchFamily="2" charset="-79"/>
                    <a:ea typeface="Calibri" panose="020F0502020204030204" pitchFamily="34" charset="0"/>
                    <a:cs typeface="Alef" panose="00000500000000000000" pitchFamily="2" charset="-79"/>
                  </a:rPr>
                  <a:t>So important that we capitalize it, </a:t>
                </a:r>
                <a14:m>
                  <m:oMath xmlns:m="http://schemas.openxmlformats.org/officeDocument/2006/math">
                    <m:sSup>
                      <m:sSupPr>
                        <m:ctrlPr>
                          <a:rPr lang="en-US" sz="2100" b="1" i="1" smtClean="0">
                            <a:latin typeface="Cambria Math" panose="02040503050406030204" pitchFamily="18" charset="0"/>
                            <a:cs typeface="Alef" panose="00000500000000000000" pitchFamily="2" charset="-79"/>
                          </a:rPr>
                        </m:ctrlPr>
                      </m:sSupPr>
                      <m:e>
                        <m:r>
                          <a:rPr lang="en-US" sz="2100" b="1" i="0" smtClean="0">
                            <a:latin typeface="Cambria Math" panose="02040503050406030204" pitchFamily="18" charset="0"/>
                            <a:cs typeface="Alef" panose="00000500000000000000" pitchFamily="2" charset="-79"/>
                          </a:rPr>
                          <m:t>𝐑</m:t>
                        </m:r>
                      </m:e>
                      <m:sup>
                        <m:r>
                          <a:rPr lang="en-US" sz="2100" b="1" i="0" smtClean="0">
                            <a:latin typeface="Cambria Math" panose="02040503050406030204" pitchFamily="18" charset="0"/>
                            <a:cs typeface="Alef" panose="00000500000000000000" pitchFamily="2" charset="-79"/>
                          </a:rPr>
                          <m:t>𝟐</m:t>
                        </m:r>
                      </m:sup>
                    </m:sSup>
                  </m:oMath>
                </a14:m>
                <a:endParaRPr lang="en-US" sz="2100" dirty="0">
                  <a:latin typeface="Alef" panose="00000500000000000000" pitchFamily="2" charset="-79"/>
                  <a:ea typeface="Calibri" panose="020F0502020204030204" pitchFamily="34" charset="0"/>
                  <a:cs typeface="Alef" panose="00000500000000000000" pitchFamily="2" charset="-79"/>
                </a:endParaRPr>
              </a:p>
              <a:p>
                <a:pPr marL="800100" lvl="1" indent="-342900" algn="l" rtl="0">
                  <a:buFont typeface="Arial" panose="020B0604020202020204" pitchFamily="34" charset="0"/>
                  <a:buChar char="•"/>
                </a:pPr>
                <a:r>
                  <a:rPr lang="en-US" sz="2100" dirty="0">
                    <a:latin typeface="Alef" panose="00000500000000000000" pitchFamily="2" charset="-79"/>
                    <a:ea typeface="Calibri" panose="020F0502020204030204" pitchFamily="34" charset="0"/>
                    <a:cs typeface="Alef" panose="00000500000000000000" pitchFamily="2" charset="-79"/>
                  </a:rPr>
                  <a:t>(aka, “coefficient of determination”)</a:t>
                </a:r>
              </a:p>
              <a:p>
                <a:pPr algn="l" rtl="0"/>
                <a:endParaRPr lang="en-US" sz="2100" dirty="0">
                  <a:latin typeface="Alef" panose="00000500000000000000" pitchFamily="2" charset="-79"/>
                  <a:ea typeface="Calibri" panose="020F0502020204030204" pitchFamily="34" charset="0"/>
                  <a:cs typeface="Alef" panose="00000500000000000000" pitchFamily="2" charset="-79"/>
                </a:endParaRPr>
              </a:p>
              <a:p>
                <a:pPr algn="l" rtl="0"/>
                <a:r>
                  <a:rPr lang="en-US" sz="2100" b="1" dirty="0">
                    <a:latin typeface="Alef" panose="00000500000000000000" pitchFamily="2" charset="-79"/>
                    <a:ea typeface="Calibri" panose="020F0502020204030204" pitchFamily="34" charset="0"/>
                    <a:cs typeface="Alef" panose="00000500000000000000" pitchFamily="2" charset="-79"/>
                  </a:rPr>
                  <a:t>Pearson coefficient (</a:t>
                </a:r>
                <a14:m>
                  <m:oMath xmlns:m="http://schemas.openxmlformats.org/officeDocument/2006/math">
                    <m:sSub>
                      <m:sSubPr>
                        <m:ctrlPr>
                          <a:rPr lang="en-US" sz="2100" b="1" i="1">
                            <a:latin typeface="Cambria Math" panose="02040503050406030204" pitchFamily="18" charset="0"/>
                            <a:cs typeface="Alef" panose="00000500000000000000" pitchFamily="2" charset="-79"/>
                          </a:rPr>
                        </m:ctrlPr>
                      </m:sSubPr>
                      <m:e>
                        <m:r>
                          <a:rPr lang="en-US" sz="2100" b="1" i="1">
                            <a:latin typeface="Cambria Math" panose="02040503050406030204" pitchFamily="18" charset="0"/>
                            <a:cs typeface="Alef" panose="00000500000000000000" pitchFamily="2" charset="-79"/>
                          </a:rPr>
                          <m:t>𝒓</m:t>
                        </m:r>
                      </m:e>
                      <m:sub>
                        <m:r>
                          <a:rPr lang="en-US" sz="2100" b="1" i="1">
                            <a:latin typeface="Cambria Math" panose="02040503050406030204" pitchFamily="18" charset="0"/>
                            <a:cs typeface="Alef" panose="00000500000000000000" pitchFamily="2" charset="-79"/>
                          </a:rPr>
                          <m:t>𝒙𝒚</m:t>
                        </m:r>
                      </m:sub>
                    </m:sSub>
                  </m:oMath>
                </a14:m>
                <a:r>
                  <a:rPr lang="en-US" sz="2100" b="1" dirty="0">
                    <a:latin typeface="Alef" panose="00000500000000000000" pitchFamily="2" charset="-79"/>
                    <a:ea typeface="Calibri" panose="020F0502020204030204" pitchFamily="34" charset="0"/>
                    <a:cs typeface="Alef" panose="00000500000000000000" pitchFamily="2" charset="-79"/>
                  </a:rPr>
                  <a:t>)? </a:t>
                </a:r>
                <a:r>
                  <a:rPr lang="en-US" sz="2100" dirty="0">
                    <a:latin typeface="Alef" panose="00000500000000000000" pitchFamily="2" charset="-79"/>
                    <a:ea typeface="Calibri" panose="020F0502020204030204" pitchFamily="34" charset="0"/>
                    <a:cs typeface="Alef" panose="00000500000000000000" pitchFamily="2" charset="-79"/>
                  </a:rPr>
                  <a:t>Just the square root of the portion of variance explained in y by x.</a:t>
                </a:r>
              </a:p>
              <a:p>
                <a:pPr marL="342900" indent="-342900" algn="l" rtl="0">
                  <a:buFont typeface="Arial" panose="020B0604020202020204" pitchFamily="34" charset="0"/>
                  <a:buChar char="•"/>
                </a:pPr>
                <a:r>
                  <a:rPr lang="en-US" sz="21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E.g., In our example before, </a:t>
                </a:r>
                <a:r>
                  <a:rPr lang="en-US" sz="2100" i="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r</a:t>
                </a:r>
                <a:r>
                  <a:rPr lang="en-US" sz="21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=0.59  0.59^2=35% of variance in happiness levels can be accounted for by exercise hours per week.</a:t>
                </a:r>
                <a:endParaRPr lang="en-US" sz="2100"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4" name="TextBox 3">
                <a:extLst>
                  <a:ext uri="{FF2B5EF4-FFF2-40B4-BE49-F238E27FC236}">
                    <a16:creationId xmlns:a16="http://schemas.microsoft.com/office/drawing/2014/main" id="{A75EAF22-DADB-8B02-446E-D531FC832035}"/>
                  </a:ext>
                </a:extLst>
              </p:cNvPr>
              <p:cNvSpPr txBox="1">
                <a:spLocks noRot="1" noChangeAspect="1" noMove="1" noResize="1" noEditPoints="1" noAdjustHandles="1" noChangeArrowheads="1" noChangeShapeType="1" noTextEdit="1"/>
              </p:cNvSpPr>
              <p:nvPr/>
            </p:nvSpPr>
            <p:spPr>
              <a:xfrm>
                <a:off x="392795" y="1148472"/>
                <a:ext cx="6624535" cy="5308184"/>
              </a:xfrm>
              <a:prstGeom prst="rect">
                <a:avLst/>
              </a:prstGeom>
              <a:blipFill>
                <a:blip r:embed="rId3"/>
                <a:stretch>
                  <a:fillRect l="-1104" r="-2024" b="-1378"/>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6882564-66F1-9B74-94B8-8DD0724D03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209494" y="1545361"/>
            <a:ext cx="4395157" cy="3767278"/>
          </a:xfrm>
          <a:prstGeom prst="rect">
            <a:avLst/>
          </a:prstGeom>
        </p:spPr>
      </p:pic>
    </p:spTree>
    <p:extLst>
      <p:ext uri="{BB962C8B-B14F-4D97-AF65-F5344CB8AC3E}">
        <p14:creationId xmlns:p14="http://schemas.microsoft.com/office/powerpoint/2010/main" val="267576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5"/>
            <a:ext cx="11622826" cy="1152297"/>
          </a:xfrm>
        </p:spPr>
        <p:txBody>
          <a:bodyPr>
            <a:normAutofit fontScale="90000"/>
          </a:bodyPr>
          <a:lstStyle/>
          <a:p>
            <a:pPr algn="l" rtl="0"/>
            <a:r>
              <a:rPr lang="en-US" sz="4000" b="1" dirty="0">
                <a:latin typeface="Alef" panose="00000500000000000000" pitchFamily="2" charset="-79"/>
                <a:cs typeface="Alef" panose="00000500000000000000" pitchFamily="2" charset="-79"/>
              </a:rPr>
              <a:t>Some more useful terms regarding regressions</a:t>
            </a:r>
            <a:endParaRPr lang="he-IL" sz="4000" b="1" i="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75EAF22-DADB-8B02-446E-D531FC832035}"/>
                  </a:ext>
                </a:extLst>
              </p:cNvPr>
              <p:cNvSpPr txBox="1"/>
              <p:nvPr/>
            </p:nvSpPr>
            <p:spPr>
              <a:xfrm>
                <a:off x="239487" y="1036711"/>
                <a:ext cx="7504967" cy="5738174"/>
              </a:xfrm>
              <a:prstGeom prst="rect">
                <a:avLst/>
              </a:prstGeom>
              <a:noFill/>
            </p:spPr>
            <p:txBody>
              <a:bodyPr wrap="square">
                <a:spAutoFit/>
              </a:bodyPr>
              <a:lstStyle/>
              <a:p>
                <a:pPr algn="l" rtl="0"/>
                <a:r>
                  <a:rPr lang="en-US" sz="24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General Linear Model for a regression model:</a:t>
                </a:r>
              </a:p>
              <a:p>
                <a:pPr algn="l" rtl="0"/>
                <a:r>
                  <a:rPr lang="en-US" sz="20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Much like in an ANOVA, we can dissect the total deviations in y (</a:t>
                </a:r>
                <a:r>
                  <a:rPr lang="en-US" sz="20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SST</a:t>
                </a:r>
                <a:r>
                  <a:rPr lang="en-US" sz="20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 to its components: </a:t>
                </a:r>
                <a:r>
                  <a:rPr lang="en-US" sz="2000" b="1" dirty="0" err="1">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SSreg</a:t>
                </a:r>
                <a:r>
                  <a:rPr lang="en-US" sz="20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 (Sum of Squares Regression) and </a:t>
                </a:r>
                <a:r>
                  <a:rPr lang="en-US" sz="20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SSE</a:t>
                </a:r>
                <a:r>
                  <a:rPr lang="en-US" sz="20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 (Sum of Squares Errors, also sometimes called </a:t>
                </a:r>
                <a:r>
                  <a:rPr lang="en-US" sz="2000" i="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Sum of Residuals</a:t>
                </a:r>
                <a:r>
                  <a:rPr lang="en-US" sz="20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a:t>
                </a:r>
              </a:p>
              <a:p>
                <a:pPr algn="ctr" rt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libri" panose="020F0502020204030204" pitchFamily="34" charset="0"/>
                          <a:cs typeface="Alef" panose="00000500000000000000" pitchFamily="2" charset="-79"/>
                        </a:rPr>
                        <m:t>𝑆𝑆𝑇</m:t>
                      </m:r>
                      <m:r>
                        <a:rPr lang="en-US" sz="2000" b="0" i="1" smtClean="0">
                          <a:latin typeface="Cambria Math" panose="02040503050406030204" pitchFamily="18" charset="0"/>
                          <a:ea typeface="Calibri" panose="020F0502020204030204" pitchFamily="34" charset="0"/>
                          <a:cs typeface="Alef" panose="00000500000000000000" pitchFamily="2" charset="-79"/>
                        </a:rPr>
                        <m:t>=</m:t>
                      </m:r>
                      <m:r>
                        <a:rPr lang="en-US" sz="2000" b="0" i="1" smtClean="0">
                          <a:latin typeface="Cambria Math" panose="02040503050406030204" pitchFamily="18" charset="0"/>
                          <a:ea typeface="Calibri" panose="020F0502020204030204" pitchFamily="34" charset="0"/>
                          <a:cs typeface="Alef" panose="00000500000000000000" pitchFamily="2" charset="-79"/>
                        </a:rPr>
                        <m:t>𝑆𝑆𝑟𝑒𝑔</m:t>
                      </m:r>
                      <m:r>
                        <a:rPr lang="en-US" sz="2000" b="0" i="1" smtClean="0">
                          <a:latin typeface="Cambria Math" panose="02040503050406030204" pitchFamily="18" charset="0"/>
                          <a:ea typeface="Calibri" panose="020F0502020204030204" pitchFamily="34" charset="0"/>
                          <a:cs typeface="Alef" panose="00000500000000000000" pitchFamily="2" charset="-79"/>
                        </a:rPr>
                        <m:t>+</m:t>
                      </m:r>
                      <m:r>
                        <a:rPr lang="en-US" sz="2000" b="0" i="1" smtClean="0">
                          <a:latin typeface="Cambria Math" panose="02040503050406030204" pitchFamily="18" charset="0"/>
                          <a:ea typeface="Calibri" panose="020F0502020204030204" pitchFamily="34" charset="0"/>
                          <a:cs typeface="Alef" panose="00000500000000000000" pitchFamily="2" charset="-79"/>
                        </a:rPr>
                        <m:t>𝑆𝑆𝐸</m:t>
                      </m:r>
                    </m:oMath>
                  </m:oMathPara>
                </a14:m>
                <a:endParaRPr lang="en-US" sz="20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endParaRPr>
              </a:p>
              <a:p>
                <a:pPr algn="l" rtl="0"/>
                <a:endParaRPr lang="en-US" sz="20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endParaRPr>
              </a:p>
              <a:p>
                <a:pPr algn="l" rt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libri" panose="020F0502020204030204" pitchFamily="34" charset="0"/>
                          <a:cs typeface="Alef" panose="00000500000000000000" pitchFamily="2" charset="-79"/>
                        </a:rPr>
                        <m:t>𝑆𝑆𝑇</m:t>
                      </m:r>
                      <m:r>
                        <a:rPr lang="en-US" sz="2000" b="0" i="1" smtClean="0">
                          <a:latin typeface="Cambria Math" panose="02040503050406030204" pitchFamily="18" charset="0"/>
                          <a:ea typeface="Calibri" panose="020F0502020204030204" pitchFamily="34" charset="0"/>
                          <a:cs typeface="Alef" panose="00000500000000000000" pitchFamily="2" charset="-79"/>
                        </a:rPr>
                        <m:t>=</m:t>
                      </m:r>
                      <m:nary>
                        <m:naryPr>
                          <m:chr m:val="∑"/>
                          <m:subHide m:val="on"/>
                          <m:supHide m:val="on"/>
                          <m:ctrlPr>
                            <a:rPr lang="en-US" sz="2000" b="0" i="1" smtClean="0">
                              <a:latin typeface="Cambria Math" panose="02040503050406030204" pitchFamily="18" charset="0"/>
                              <a:cs typeface="Alef" panose="00000500000000000000" pitchFamily="2" charset="-79"/>
                            </a:rPr>
                          </m:ctrlPr>
                        </m:naryPr>
                        <m:sub/>
                        <m:sup/>
                        <m:e>
                          <m:sSup>
                            <m:sSupPr>
                              <m:ctrlPr>
                                <a:rPr lang="en-US" sz="2000" b="0" i="1" smtClean="0">
                                  <a:latin typeface="Cambria Math" panose="02040503050406030204" pitchFamily="18" charset="0"/>
                                  <a:cs typeface="Alef" panose="00000500000000000000" pitchFamily="2" charset="-79"/>
                                </a:rPr>
                              </m:ctrlPr>
                            </m:sSupPr>
                            <m:e>
                              <m:r>
                                <a:rPr lang="en-US" sz="2000" b="0" i="1" smtClean="0">
                                  <a:latin typeface="Cambria Math" panose="02040503050406030204" pitchFamily="18" charset="0"/>
                                  <a:cs typeface="Alef" panose="00000500000000000000" pitchFamily="2" charset="-79"/>
                                </a:rPr>
                                <m:t> (</m:t>
                              </m:r>
                              <m:sSub>
                                <m:sSubPr>
                                  <m:ctrlPr>
                                    <a:rPr lang="en-US" sz="2000" i="1">
                                      <a:latin typeface="Cambria Math" panose="02040503050406030204" pitchFamily="18" charset="0"/>
                                      <a:cs typeface="Alef" panose="00000500000000000000" pitchFamily="2" charset="-79"/>
                                    </a:rPr>
                                  </m:ctrlPr>
                                </m:sSubPr>
                                <m:e>
                                  <m:r>
                                    <a:rPr lang="en-US" sz="2000" i="1">
                                      <a:latin typeface="Cambria Math" panose="02040503050406030204" pitchFamily="18" charset="0"/>
                                      <a:cs typeface="Alef" panose="00000500000000000000" pitchFamily="2" charset="-79"/>
                                    </a:rPr>
                                    <m:t>𝑦</m:t>
                                  </m:r>
                                </m:e>
                                <m:sub>
                                  <m:r>
                                    <a:rPr lang="en-US" sz="2000" i="1">
                                      <a:latin typeface="Cambria Math" panose="02040503050406030204" pitchFamily="18" charset="0"/>
                                      <a:cs typeface="Alef" panose="00000500000000000000" pitchFamily="2" charset="-79"/>
                                    </a:rPr>
                                    <m:t>𝑖</m:t>
                                  </m:r>
                                </m:sub>
                              </m:sSub>
                              <m:r>
                                <a:rPr lang="en-US" sz="2000" i="1">
                                  <a:latin typeface="Cambria Math" panose="02040503050406030204" pitchFamily="18" charset="0"/>
                                  <a:cs typeface="Alef" panose="00000500000000000000" pitchFamily="2" charset="-79"/>
                                </a:rPr>
                                <m:t>−</m:t>
                              </m:r>
                              <m:acc>
                                <m:accPr>
                                  <m:chr m:val="̅"/>
                                  <m:ctrlPr>
                                    <a:rPr lang="en-US" sz="2000" i="1">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𝑦</m:t>
                                  </m:r>
                                </m:e>
                              </m:acc>
                              <m:r>
                                <a:rPr lang="en-US" sz="2000" b="0" i="1" smtClean="0">
                                  <a:latin typeface="Cambria Math" panose="02040503050406030204" pitchFamily="18" charset="0"/>
                                  <a:cs typeface="Alef" panose="00000500000000000000" pitchFamily="2" charset="-79"/>
                                </a:rPr>
                                <m:t>)</m:t>
                              </m:r>
                            </m:e>
                            <m:sup>
                              <m:r>
                                <a:rPr lang="en-US" sz="2000" b="0" i="1" smtClean="0">
                                  <a:latin typeface="Cambria Math" panose="02040503050406030204" pitchFamily="18" charset="0"/>
                                  <a:cs typeface="Alef" panose="00000500000000000000" pitchFamily="2" charset="-79"/>
                                </a:rPr>
                                <m:t>2</m:t>
                              </m:r>
                            </m:sup>
                          </m:sSup>
                        </m:e>
                      </m:nary>
                    </m:oMath>
                  </m:oMathPara>
                </a14:m>
                <a:endParaRPr lang="en-US" sz="2000" dirty="0">
                  <a:latin typeface="Alef" panose="00000500000000000000" pitchFamily="2" charset="-79"/>
                  <a:ea typeface="Calibri" panose="020F0502020204030204" pitchFamily="34" charset="0"/>
                  <a:cs typeface="Alef" panose="00000500000000000000" pitchFamily="2" charset="-79"/>
                </a:endParaRPr>
              </a:p>
              <a:p>
                <a:pPr algn="l" rt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libri" panose="020F0502020204030204" pitchFamily="34" charset="0"/>
                          <a:cs typeface="Alef" panose="00000500000000000000" pitchFamily="2" charset="-79"/>
                        </a:rPr>
                        <m:t>𝑆𝑆𝑟𝑒𝑔</m:t>
                      </m:r>
                      <m:r>
                        <a:rPr lang="en-US" sz="2000" b="0" i="1" smtClean="0">
                          <a:latin typeface="Cambria Math" panose="02040503050406030204" pitchFamily="18" charset="0"/>
                          <a:ea typeface="Calibri" panose="020F0502020204030204" pitchFamily="34" charset="0"/>
                          <a:cs typeface="Alef" panose="00000500000000000000" pitchFamily="2" charset="-79"/>
                        </a:rPr>
                        <m:t>=</m:t>
                      </m:r>
                      <m:nary>
                        <m:naryPr>
                          <m:chr m:val="∑"/>
                          <m:subHide m:val="on"/>
                          <m:supHide m:val="on"/>
                          <m:ctrlPr>
                            <a:rPr lang="en-US" sz="2000" b="0" i="1" smtClean="0">
                              <a:latin typeface="Cambria Math" panose="02040503050406030204" pitchFamily="18" charset="0"/>
                              <a:cs typeface="Alef" panose="00000500000000000000" pitchFamily="2" charset="-79"/>
                            </a:rPr>
                          </m:ctrlPr>
                        </m:naryPr>
                        <m:sub/>
                        <m:sup/>
                        <m:e>
                          <m:sSup>
                            <m:sSupPr>
                              <m:ctrlPr>
                                <a:rPr lang="en-US" sz="2000" b="0" i="1" smtClean="0">
                                  <a:latin typeface="Cambria Math" panose="02040503050406030204" pitchFamily="18" charset="0"/>
                                  <a:cs typeface="Alef" panose="00000500000000000000" pitchFamily="2" charset="-79"/>
                                </a:rPr>
                              </m:ctrlPr>
                            </m:sSupPr>
                            <m:e>
                              <m:r>
                                <a:rPr lang="en-US" sz="2000" b="0" i="1" smtClean="0">
                                  <a:latin typeface="Cambria Math" panose="02040503050406030204" pitchFamily="18" charset="0"/>
                                  <a:cs typeface="Alef" panose="00000500000000000000" pitchFamily="2" charset="-79"/>
                                </a:rPr>
                                <m:t> (</m:t>
                              </m:r>
                              <m:sSub>
                                <m:sSubPr>
                                  <m:ctrlPr>
                                    <a:rPr lang="en-US" sz="2000" i="1">
                                      <a:latin typeface="Cambria Math" panose="02040503050406030204" pitchFamily="18" charset="0"/>
                                      <a:cs typeface="Alef" panose="00000500000000000000" pitchFamily="2" charset="-79"/>
                                    </a:rPr>
                                  </m:ctrlPr>
                                </m:sSubPr>
                                <m:e>
                                  <m:acc>
                                    <m:accPr>
                                      <m:chr m:val="̃"/>
                                      <m:ctrlPr>
                                        <a:rPr lang="en-US" sz="2000" i="1">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𝑦</m:t>
                                      </m:r>
                                    </m:e>
                                  </m:acc>
                                </m:e>
                                <m:sub>
                                  <m:r>
                                    <a:rPr lang="en-US" sz="2000" i="1">
                                      <a:latin typeface="Cambria Math" panose="02040503050406030204" pitchFamily="18" charset="0"/>
                                      <a:cs typeface="Alef" panose="00000500000000000000" pitchFamily="2" charset="-79"/>
                                    </a:rPr>
                                    <m:t>𝑖</m:t>
                                  </m:r>
                                </m:sub>
                              </m:sSub>
                              <m:r>
                                <a:rPr lang="en-US" sz="2000" i="1">
                                  <a:latin typeface="Cambria Math" panose="02040503050406030204" pitchFamily="18" charset="0"/>
                                  <a:cs typeface="Alef" panose="00000500000000000000" pitchFamily="2" charset="-79"/>
                                </a:rPr>
                                <m:t>−</m:t>
                              </m:r>
                              <m:acc>
                                <m:accPr>
                                  <m:chr m:val="̅"/>
                                  <m:ctrlPr>
                                    <a:rPr lang="en-US" sz="2000" i="1">
                                      <a:latin typeface="Cambria Math" panose="02040503050406030204" pitchFamily="18" charset="0"/>
                                      <a:cs typeface="Alef" panose="00000500000000000000" pitchFamily="2" charset="-79"/>
                                    </a:rPr>
                                  </m:ctrlPr>
                                </m:accPr>
                                <m:e>
                                  <m:r>
                                    <a:rPr lang="en-US" sz="2000" i="1">
                                      <a:latin typeface="Cambria Math" panose="02040503050406030204" pitchFamily="18" charset="0"/>
                                      <a:cs typeface="Alef" panose="00000500000000000000" pitchFamily="2" charset="-79"/>
                                    </a:rPr>
                                    <m:t>𝑦</m:t>
                                  </m:r>
                                </m:e>
                              </m:acc>
                              <m:r>
                                <a:rPr lang="en-US" sz="2000" b="0" i="1" smtClean="0">
                                  <a:latin typeface="Cambria Math" panose="02040503050406030204" pitchFamily="18" charset="0"/>
                                  <a:cs typeface="Alef" panose="00000500000000000000" pitchFamily="2" charset="-79"/>
                                </a:rPr>
                                <m:t>)</m:t>
                              </m:r>
                            </m:e>
                            <m:sup>
                              <m:r>
                                <a:rPr lang="en-US" sz="2000" b="0" i="1" smtClean="0">
                                  <a:latin typeface="Cambria Math" panose="02040503050406030204" pitchFamily="18" charset="0"/>
                                  <a:cs typeface="Alef" panose="00000500000000000000" pitchFamily="2" charset="-79"/>
                                </a:rPr>
                                <m:t>2</m:t>
                              </m:r>
                            </m:sup>
                          </m:sSup>
                        </m:e>
                      </m:nary>
                    </m:oMath>
                  </m:oMathPara>
                </a14:m>
                <a:endParaRPr lang="en-US" sz="2000" dirty="0">
                  <a:latin typeface="Alef" panose="00000500000000000000" pitchFamily="2" charset="-79"/>
                  <a:ea typeface="Calibri" panose="020F0502020204030204" pitchFamily="34" charset="0"/>
                  <a:cs typeface="Alef" panose="00000500000000000000" pitchFamily="2" charset="-79"/>
                </a:endParaRPr>
              </a:p>
              <a:p>
                <a:pPr algn="l" rtl="0"/>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ea typeface="Calibri" panose="020F0502020204030204" pitchFamily="34" charset="0"/>
                          <a:cs typeface="Alef" panose="00000500000000000000" pitchFamily="2" charset="-79"/>
                        </a:rPr>
                        <m:t>𝑆𝑆𝐸</m:t>
                      </m:r>
                      <m:r>
                        <a:rPr lang="en-US" sz="2000" b="0" i="1" smtClean="0">
                          <a:latin typeface="Cambria Math" panose="02040503050406030204" pitchFamily="18" charset="0"/>
                          <a:ea typeface="Calibri" panose="020F0502020204030204" pitchFamily="34" charset="0"/>
                          <a:cs typeface="Alef" panose="00000500000000000000" pitchFamily="2" charset="-79"/>
                        </a:rPr>
                        <m:t>=</m:t>
                      </m:r>
                      <m:nary>
                        <m:naryPr>
                          <m:chr m:val="∑"/>
                          <m:subHide m:val="on"/>
                          <m:supHide m:val="on"/>
                          <m:ctrlPr>
                            <a:rPr lang="en-US" sz="2000" b="0" i="1" smtClean="0">
                              <a:latin typeface="Cambria Math" panose="02040503050406030204" pitchFamily="18" charset="0"/>
                              <a:cs typeface="Alef" panose="00000500000000000000" pitchFamily="2" charset="-79"/>
                            </a:rPr>
                          </m:ctrlPr>
                        </m:naryPr>
                        <m:sub/>
                        <m:sup/>
                        <m:e>
                          <m:sSup>
                            <m:sSupPr>
                              <m:ctrlPr>
                                <a:rPr lang="en-US" sz="2000" b="0" i="1" smtClean="0">
                                  <a:latin typeface="Cambria Math" panose="02040503050406030204" pitchFamily="18" charset="0"/>
                                  <a:cs typeface="Alef" panose="00000500000000000000" pitchFamily="2" charset="-79"/>
                                </a:rPr>
                              </m:ctrlPr>
                            </m:sSupPr>
                            <m:e>
                              <m:r>
                                <a:rPr lang="en-US" sz="2000" b="0" i="1" smtClean="0">
                                  <a:latin typeface="Cambria Math" panose="02040503050406030204" pitchFamily="18" charset="0"/>
                                  <a:cs typeface="Alef" panose="00000500000000000000" pitchFamily="2" charset="-79"/>
                                </a:rPr>
                                <m:t> (</m:t>
                              </m:r>
                              <m:sSub>
                                <m:sSubPr>
                                  <m:ctrlPr>
                                    <a:rPr lang="en-US" sz="2000" i="1">
                                      <a:latin typeface="Cambria Math" panose="02040503050406030204" pitchFamily="18" charset="0"/>
                                      <a:cs typeface="Alef" panose="00000500000000000000" pitchFamily="2" charset="-79"/>
                                    </a:rPr>
                                  </m:ctrlPr>
                                </m:sSubPr>
                                <m:e>
                                  <m:r>
                                    <a:rPr lang="en-US" sz="2000" i="1">
                                      <a:latin typeface="Cambria Math" panose="02040503050406030204" pitchFamily="18" charset="0"/>
                                      <a:cs typeface="Alef" panose="00000500000000000000" pitchFamily="2" charset="-79"/>
                                    </a:rPr>
                                    <m:t>𝑦</m:t>
                                  </m:r>
                                </m:e>
                                <m:sub>
                                  <m:r>
                                    <a:rPr lang="en-US" sz="2000" i="1">
                                      <a:latin typeface="Cambria Math" panose="02040503050406030204" pitchFamily="18" charset="0"/>
                                      <a:cs typeface="Alef" panose="00000500000000000000" pitchFamily="2" charset="-79"/>
                                    </a:rPr>
                                    <m:t>𝑖</m:t>
                                  </m:r>
                                </m:sub>
                              </m:sSub>
                              <m:r>
                                <a:rPr lang="en-US" sz="2000" i="1">
                                  <a:latin typeface="Cambria Math" panose="02040503050406030204" pitchFamily="18" charset="0"/>
                                  <a:cs typeface="Alef" panose="00000500000000000000" pitchFamily="2" charset="-79"/>
                                </a:rPr>
                                <m:t>−</m:t>
                              </m:r>
                              <m:sSub>
                                <m:sSubPr>
                                  <m:ctrlPr>
                                    <a:rPr lang="en-US" sz="2000" i="1">
                                      <a:latin typeface="Cambria Math" panose="02040503050406030204" pitchFamily="18" charset="0"/>
                                      <a:cs typeface="Alef" panose="00000500000000000000" pitchFamily="2" charset="-79"/>
                                    </a:rPr>
                                  </m:ctrlPr>
                                </m:sSubPr>
                                <m:e>
                                  <m:acc>
                                    <m:accPr>
                                      <m:chr m:val="̃"/>
                                      <m:ctrlPr>
                                        <a:rPr lang="en-US" sz="2000" b="0" i="1" smtClean="0">
                                          <a:latin typeface="Cambria Math" panose="02040503050406030204" pitchFamily="18" charset="0"/>
                                          <a:cs typeface="Alef" panose="00000500000000000000" pitchFamily="2" charset="-79"/>
                                        </a:rPr>
                                      </m:ctrlPr>
                                    </m:accPr>
                                    <m:e>
                                      <m:r>
                                        <a:rPr lang="en-US" sz="2000" b="0" i="1" smtClean="0">
                                          <a:latin typeface="Cambria Math" panose="02040503050406030204" pitchFamily="18" charset="0"/>
                                          <a:cs typeface="Alef" panose="00000500000000000000" pitchFamily="2" charset="-79"/>
                                        </a:rPr>
                                        <m:t>𝑦</m:t>
                                      </m:r>
                                    </m:e>
                                  </m:acc>
                                </m:e>
                                <m:sub>
                                  <m:r>
                                    <a:rPr lang="en-US" sz="2000" i="1">
                                      <a:latin typeface="Cambria Math" panose="02040503050406030204" pitchFamily="18" charset="0"/>
                                      <a:cs typeface="Alef" panose="00000500000000000000" pitchFamily="2" charset="-79"/>
                                    </a:rPr>
                                    <m:t>𝑖</m:t>
                                  </m:r>
                                </m:sub>
                              </m:sSub>
                              <m:r>
                                <a:rPr lang="en-US" sz="2000" b="0" i="1" smtClean="0">
                                  <a:latin typeface="Cambria Math" panose="02040503050406030204" pitchFamily="18" charset="0"/>
                                  <a:cs typeface="Alef" panose="00000500000000000000" pitchFamily="2" charset="-79"/>
                                </a:rPr>
                                <m:t>)</m:t>
                              </m:r>
                            </m:e>
                            <m:sup>
                              <m:r>
                                <a:rPr lang="en-US" sz="2000" b="0" i="1" smtClean="0">
                                  <a:latin typeface="Cambria Math" panose="02040503050406030204" pitchFamily="18" charset="0"/>
                                  <a:cs typeface="Alef" panose="00000500000000000000" pitchFamily="2" charset="-79"/>
                                </a:rPr>
                                <m:t>2</m:t>
                              </m:r>
                            </m:sup>
                          </m:sSup>
                        </m:e>
                      </m:nary>
                    </m:oMath>
                  </m:oMathPara>
                </a14:m>
                <a:endParaRPr lang="en-US" sz="2000" dirty="0">
                  <a:latin typeface="Alef" panose="00000500000000000000" pitchFamily="2" charset="-79"/>
                  <a:ea typeface="Calibri" panose="020F0502020204030204" pitchFamily="34" charset="0"/>
                  <a:cs typeface="Alef" panose="00000500000000000000" pitchFamily="2" charset="-79"/>
                </a:endParaRPr>
              </a:p>
              <a:p>
                <a:pPr algn="l" rtl="0"/>
                <a:endParaRPr lang="en-US" sz="2000" dirty="0">
                  <a:latin typeface="Alef" panose="00000500000000000000" pitchFamily="2" charset="-79"/>
                  <a:ea typeface="Calibri" panose="020F0502020204030204" pitchFamily="34" charset="0"/>
                  <a:cs typeface="Alef" panose="00000500000000000000" pitchFamily="2" charset="-79"/>
                </a:endParaRPr>
              </a:p>
              <a:p>
                <a:pPr algn="l" rtl="0"/>
                <a:r>
                  <a:rPr lang="en-US" sz="2000" b="1" dirty="0">
                    <a:latin typeface="Alef" panose="00000500000000000000" pitchFamily="2" charset="-79"/>
                    <a:ea typeface="Calibri" panose="020F0502020204030204" pitchFamily="34" charset="0"/>
                    <a:cs typeface="Alef" panose="00000500000000000000" pitchFamily="2" charset="-79"/>
                  </a:rPr>
                  <a:t>Another definition for </a:t>
                </a:r>
                <a14:m>
                  <m:oMath xmlns:m="http://schemas.openxmlformats.org/officeDocument/2006/math">
                    <m:sSup>
                      <m:sSupPr>
                        <m:ctrlPr>
                          <a:rPr lang="en-US" sz="2000" b="1" i="1" smtClean="0">
                            <a:latin typeface="Cambria Math" panose="02040503050406030204" pitchFamily="18" charset="0"/>
                            <a:cs typeface="Alef" panose="00000500000000000000" pitchFamily="2" charset="-79"/>
                          </a:rPr>
                        </m:ctrlPr>
                      </m:sSupPr>
                      <m:e>
                        <m:r>
                          <a:rPr lang="en-US" sz="2000" b="1" i="1" smtClean="0">
                            <a:latin typeface="Cambria Math" panose="02040503050406030204" pitchFamily="18" charset="0"/>
                            <a:cs typeface="Alef" panose="00000500000000000000" pitchFamily="2" charset="-79"/>
                          </a:rPr>
                          <m:t>𝑹</m:t>
                        </m:r>
                      </m:e>
                      <m:sup>
                        <m:r>
                          <a:rPr lang="en-US" sz="2000" b="1" i="1" smtClean="0">
                            <a:latin typeface="Cambria Math" panose="02040503050406030204" pitchFamily="18" charset="0"/>
                            <a:cs typeface="Alef" panose="00000500000000000000" pitchFamily="2" charset="-79"/>
                          </a:rPr>
                          <m:t>𝟐</m:t>
                        </m:r>
                      </m:sup>
                    </m:sSup>
                  </m:oMath>
                </a14:m>
                <a:endParaRPr lang="en-US" sz="2000" b="1" dirty="0">
                  <a:latin typeface="Alef" panose="00000500000000000000" pitchFamily="2" charset="-79"/>
                  <a:ea typeface="Calibri" panose="020F0502020204030204" pitchFamily="34" charset="0"/>
                  <a:cs typeface="Alef" panose="00000500000000000000" pitchFamily="2" charset="-79"/>
                </a:endParaRPr>
              </a:p>
              <a:p>
                <a:pPr algn="l" rtl="0"/>
                <a14:m>
                  <m:oMathPara xmlns:m="http://schemas.openxmlformats.org/officeDocument/2006/math">
                    <m:oMathParaPr>
                      <m:jc m:val="centerGroup"/>
                    </m:oMathParaPr>
                    <m:oMath xmlns:m="http://schemas.openxmlformats.org/officeDocument/2006/math">
                      <m:sSup>
                        <m:sSupPr>
                          <m:ctrlPr>
                            <a:rPr lang="en-US" sz="2000" b="1" i="1" smtClean="0">
                              <a:latin typeface="Cambria Math" panose="02040503050406030204" pitchFamily="18" charset="0"/>
                              <a:cs typeface="Alef" panose="00000500000000000000" pitchFamily="2" charset="-79"/>
                            </a:rPr>
                          </m:ctrlPr>
                        </m:sSupPr>
                        <m:e>
                          <m:r>
                            <a:rPr lang="en-US" sz="2000" b="1" i="1" smtClean="0">
                              <a:latin typeface="Cambria Math" panose="02040503050406030204" pitchFamily="18" charset="0"/>
                              <a:cs typeface="Alef" panose="00000500000000000000" pitchFamily="2" charset="-79"/>
                            </a:rPr>
                            <m:t>𝑹</m:t>
                          </m:r>
                        </m:e>
                        <m:sup>
                          <m:r>
                            <a:rPr lang="en-US" sz="2000" b="1" i="1" smtClean="0">
                              <a:latin typeface="Cambria Math" panose="02040503050406030204" pitchFamily="18" charset="0"/>
                              <a:cs typeface="Alef" panose="00000500000000000000" pitchFamily="2" charset="-79"/>
                            </a:rPr>
                            <m:t>𝟐</m:t>
                          </m:r>
                        </m:sup>
                      </m:sSup>
                      <m:r>
                        <a:rPr lang="en-US" sz="2000" b="1" i="1" smtClean="0">
                          <a:latin typeface="Cambria Math" panose="02040503050406030204" pitchFamily="18" charset="0"/>
                          <a:cs typeface="Alef" panose="00000500000000000000" pitchFamily="2" charset="-79"/>
                        </a:rPr>
                        <m:t>=</m:t>
                      </m:r>
                      <m:f>
                        <m:fPr>
                          <m:ctrlPr>
                            <a:rPr lang="en-US" sz="2000" b="1" i="1" smtClean="0">
                              <a:latin typeface="Cambria Math" panose="02040503050406030204" pitchFamily="18" charset="0"/>
                              <a:cs typeface="Alef" panose="00000500000000000000" pitchFamily="2" charset="-79"/>
                            </a:rPr>
                          </m:ctrlPr>
                        </m:fPr>
                        <m:num>
                          <m:r>
                            <a:rPr lang="en-US" sz="2000" b="1" i="1" smtClean="0">
                              <a:latin typeface="Cambria Math" panose="02040503050406030204" pitchFamily="18" charset="0"/>
                              <a:cs typeface="Alef" panose="00000500000000000000" pitchFamily="2" charset="-79"/>
                            </a:rPr>
                            <m:t>𝑺𝑺𝒓𝒆𝒈</m:t>
                          </m:r>
                        </m:num>
                        <m:den>
                          <m:r>
                            <a:rPr lang="en-US" sz="2000" b="1" i="1" smtClean="0">
                              <a:latin typeface="Cambria Math" panose="02040503050406030204" pitchFamily="18" charset="0"/>
                              <a:cs typeface="Alef" panose="00000500000000000000" pitchFamily="2" charset="-79"/>
                            </a:rPr>
                            <m:t>𝑺𝑺𝑻</m:t>
                          </m:r>
                        </m:den>
                      </m:f>
                      <m:r>
                        <a:rPr lang="en-US" sz="2000" b="1" i="1" smtClean="0">
                          <a:latin typeface="Cambria Math" panose="02040503050406030204" pitchFamily="18" charset="0"/>
                          <a:cs typeface="Alef" panose="00000500000000000000" pitchFamily="2" charset="-79"/>
                        </a:rPr>
                        <m:t>=</m:t>
                      </m:r>
                      <m:r>
                        <a:rPr lang="en-US" sz="2000" i="1">
                          <a:latin typeface="Cambria Math" panose="02040503050406030204" pitchFamily="18" charset="0"/>
                          <a:cs typeface="Alef" panose="00000500000000000000" pitchFamily="2" charset="-79"/>
                        </a:rPr>
                        <m:t>1</m:t>
                      </m:r>
                      <m:r>
                        <a:rPr lang="en-US" sz="2000" i="1">
                          <a:latin typeface="Cambria Math" panose="02040503050406030204" pitchFamily="18" charset="0"/>
                          <a:cs typeface="Alef" panose="00000500000000000000" pitchFamily="2" charset="-79"/>
                        </a:rPr>
                        <m:t>−</m:t>
                      </m:r>
                      <m:f>
                        <m:fPr>
                          <m:ctrlPr>
                            <a:rPr lang="en-US" sz="2000" i="1">
                              <a:latin typeface="Cambria Math" panose="02040503050406030204" pitchFamily="18" charset="0"/>
                              <a:cs typeface="Alef" panose="00000500000000000000" pitchFamily="2" charset="-79"/>
                            </a:rPr>
                          </m:ctrlPr>
                        </m:fPr>
                        <m:num>
                          <m:r>
                            <a:rPr lang="en-US" sz="2000" i="1">
                              <a:latin typeface="Cambria Math" panose="02040503050406030204" pitchFamily="18" charset="0"/>
                              <a:cs typeface="Alef" panose="00000500000000000000" pitchFamily="2" charset="-79"/>
                            </a:rPr>
                            <m:t>𝑆𝑆𝐸</m:t>
                          </m:r>
                        </m:num>
                        <m:den>
                          <m:r>
                            <a:rPr lang="en-US" sz="2000" i="1">
                              <a:latin typeface="Cambria Math" panose="02040503050406030204" pitchFamily="18" charset="0"/>
                              <a:cs typeface="Alef" panose="00000500000000000000" pitchFamily="2" charset="-79"/>
                            </a:rPr>
                            <m:t>𝑆𝑆𝑇</m:t>
                          </m:r>
                        </m:den>
                      </m:f>
                    </m:oMath>
                  </m:oMathPara>
                </a14:m>
                <a:endParaRPr lang="en-US" sz="2000" b="1"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4" name="TextBox 3">
                <a:extLst>
                  <a:ext uri="{FF2B5EF4-FFF2-40B4-BE49-F238E27FC236}">
                    <a16:creationId xmlns:a16="http://schemas.microsoft.com/office/drawing/2014/main" id="{A75EAF22-DADB-8B02-446E-D531FC832035}"/>
                  </a:ext>
                </a:extLst>
              </p:cNvPr>
              <p:cNvSpPr txBox="1">
                <a:spLocks noRot="1" noChangeAspect="1" noMove="1" noResize="1" noEditPoints="1" noAdjustHandles="1" noChangeArrowheads="1" noChangeShapeType="1" noTextEdit="1"/>
              </p:cNvSpPr>
              <p:nvPr/>
            </p:nvSpPr>
            <p:spPr>
              <a:xfrm>
                <a:off x="239487" y="1036711"/>
                <a:ext cx="7504967" cy="5738174"/>
              </a:xfrm>
              <a:prstGeom prst="rect">
                <a:avLst/>
              </a:prstGeom>
              <a:blipFill>
                <a:blip r:embed="rId3"/>
                <a:stretch>
                  <a:fillRect l="-1219" t="-85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6882564-66F1-9B74-94B8-8DD0724D03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7744454" y="1545361"/>
            <a:ext cx="3860197" cy="3308741"/>
          </a:xfrm>
          <a:prstGeom prst="rect">
            <a:avLst/>
          </a:prstGeom>
        </p:spPr>
      </p:pic>
    </p:spTree>
    <p:extLst>
      <p:ext uri="{BB962C8B-B14F-4D97-AF65-F5344CB8AC3E}">
        <p14:creationId xmlns:p14="http://schemas.microsoft.com/office/powerpoint/2010/main" val="4170002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normAutofit fontScale="90000"/>
          </a:bodyPr>
          <a:lstStyle/>
          <a:p>
            <a:pPr algn="l" rtl="0"/>
            <a:r>
              <a:rPr lang="en-US" sz="4000" b="1" dirty="0">
                <a:latin typeface="Alef" panose="00000500000000000000" pitchFamily="2" charset="-79"/>
                <a:cs typeface="Alef" panose="00000500000000000000" pitchFamily="2" charset="-79"/>
              </a:rPr>
              <a:t>Significance testing: </a:t>
            </a:r>
            <a:r>
              <a:rPr lang="en-US" sz="4000" dirty="0">
                <a:latin typeface="Alef" panose="00000500000000000000" pitchFamily="2" charset="-79"/>
                <a:cs typeface="Alef" panose="00000500000000000000" pitchFamily="2" charset="-79"/>
              </a:rPr>
              <a:t>Correlation and regression</a:t>
            </a:r>
            <a:endParaRPr lang="he-IL" sz="4000" b="1" i="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99FED0-401C-6160-81B8-2BA5760DBA4D}"/>
                  </a:ext>
                </a:extLst>
              </p:cNvPr>
              <p:cNvSpPr txBox="1"/>
              <p:nvPr/>
            </p:nvSpPr>
            <p:spPr>
              <a:xfrm>
                <a:off x="373339" y="1002557"/>
                <a:ext cx="11211560" cy="5448030"/>
              </a:xfrm>
              <a:prstGeom prst="rect">
                <a:avLst/>
              </a:prstGeom>
              <a:noFill/>
            </p:spPr>
            <p:txBody>
              <a:bodyPr wrap="square">
                <a:spAutoFit/>
              </a:bodyPr>
              <a:lstStyle/>
              <a:p>
                <a:pPr marL="342900" indent="-342900" algn="l" rtl="0">
                  <a:buFont typeface="Arial" panose="020B0604020202020204" pitchFamily="34" charset="0"/>
                  <a:buChar char="•"/>
                </a:pPr>
                <a:r>
                  <a:rPr lang="en-US" sz="22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Note that all measures we looked at today (</a:t>
                </a:r>
                <a14:m>
                  <m:oMath xmlns:m="http://schemas.openxmlformats.org/officeDocument/2006/math">
                    <m:sSub>
                      <m:sSubPr>
                        <m:ctrlPr>
                          <a:rPr lang="en-US" sz="2200" b="1" i="1" smtClean="0">
                            <a:latin typeface="Cambria Math" panose="02040503050406030204" pitchFamily="18" charset="0"/>
                            <a:cs typeface="Alef" panose="00000500000000000000" pitchFamily="2" charset="-79"/>
                          </a:rPr>
                        </m:ctrlPr>
                      </m:sSubPr>
                      <m:e>
                        <m:r>
                          <a:rPr lang="en-US" sz="2200" b="1" i="1">
                            <a:latin typeface="Cambria Math" panose="02040503050406030204" pitchFamily="18" charset="0"/>
                            <a:cs typeface="Alef" panose="00000500000000000000" pitchFamily="2" charset="-79"/>
                          </a:rPr>
                          <m:t>𝒓</m:t>
                        </m:r>
                      </m:e>
                      <m:sub>
                        <m:r>
                          <a:rPr lang="en-US" sz="2200" b="1" i="1">
                            <a:latin typeface="Cambria Math" panose="02040503050406030204" pitchFamily="18" charset="0"/>
                            <a:cs typeface="Alef" panose="00000500000000000000" pitchFamily="2" charset="-79"/>
                          </a:rPr>
                          <m:t>𝒙𝒚</m:t>
                        </m:r>
                      </m:sub>
                    </m:sSub>
                  </m:oMath>
                </a14:m>
                <a:r>
                  <a:rPr lang="en-US" sz="2200" b="1" dirty="0">
                    <a:effectLst/>
                    <a:latin typeface="Alef" panose="00000500000000000000" pitchFamily="2" charset="-79"/>
                    <a:ea typeface="Calibri" panose="020F0502020204030204" pitchFamily="34" charset="0"/>
                    <a:cs typeface="Alef" panose="00000500000000000000" pitchFamily="2" charset="-79"/>
                  </a:rPr>
                  <a:t>,</a:t>
                </a:r>
                <a:r>
                  <a:rPr lang="en-US" sz="2200" b="1" dirty="0">
                    <a:latin typeface="Alef" panose="00000500000000000000" pitchFamily="2" charset="-79"/>
                    <a:cs typeface="Alef" panose="00000500000000000000" pitchFamily="2" charset="-79"/>
                  </a:rPr>
                  <a:t> </a:t>
                </a:r>
                <a14:m>
                  <m:oMath xmlns:m="http://schemas.openxmlformats.org/officeDocument/2006/math">
                    <m:sSub>
                      <m:sSubPr>
                        <m:ctrlPr>
                          <a:rPr lang="en-US" sz="2200" b="1" i="1">
                            <a:latin typeface="Cambria Math" panose="02040503050406030204" pitchFamily="18" charset="0"/>
                            <a:cs typeface="Arial" panose="020B0604020202020204" pitchFamily="34" charset="0"/>
                          </a:rPr>
                        </m:ctrlPr>
                      </m:sSubPr>
                      <m:e>
                        <m:r>
                          <a:rPr lang="en-US" sz="2200" b="1" i="1">
                            <a:latin typeface="Cambria Math" panose="02040503050406030204" pitchFamily="18" charset="0"/>
                            <a:cs typeface="Arial" panose="020B0604020202020204" pitchFamily="34" charset="0"/>
                          </a:rPr>
                          <m:t>𝒃</m:t>
                        </m:r>
                      </m:e>
                      <m:sub>
                        <m:r>
                          <a:rPr lang="en-US" sz="2200" b="1" i="1">
                            <a:latin typeface="Cambria Math" panose="02040503050406030204" pitchFamily="18" charset="0"/>
                            <a:cs typeface="Arial" panose="020B0604020202020204" pitchFamily="34" charset="0"/>
                          </a:rPr>
                          <m:t>𝟏</m:t>
                        </m:r>
                      </m:sub>
                    </m:sSub>
                  </m:oMath>
                </a14:m>
                <a:r>
                  <a:rPr lang="en-US" sz="2200" b="1" dirty="0">
                    <a:effectLst/>
                    <a:latin typeface="Alef" panose="00000500000000000000" pitchFamily="2" charset="-79"/>
                    <a:ea typeface="Calibri" panose="020F0502020204030204" pitchFamily="34" charset="0"/>
                    <a:cs typeface="Alef" panose="00000500000000000000" pitchFamily="2" charset="-79"/>
                  </a:rPr>
                  <a:t>, </a:t>
                </a:r>
                <a14:m>
                  <m:oMath xmlns:m="http://schemas.openxmlformats.org/officeDocument/2006/math">
                    <m:sSub>
                      <m:sSubPr>
                        <m:ctrlPr>
                          <a:rPr lang="en-US" sz="2200" b="1" i="1">
                            <a:latin typeface="Cambria Math" panose="02040503050406030204" pitchFamily="18" charset="0"/>
                            <a:cs typeface="Arial" panose="020B0604020202020204" pitchFamily="34" charset="0"/>
                          </a:rPr>
                        </m:ctrlPr>
                      </m:sSubPr>
                      <m:e>
                        <m:r>
                          <a:rPr lang="en-US" sz="2200" b="1" i="1">
                            <a:latin typeface="Cambria Math" panose="02040503050406030204" pitchFamily="18" charset="0"/>
                            <a:cs typeface="Arial" panose="020B0604020202020204" pitchFamily="34" charset="0"/>
                          </a:rPr>
                          <m:t>𝒃</m:t>
                        </m:r>
                      </m:e>
                      <m:sub>
                        <m:r>
                          <a:rPr lang="en-US" sz="2200" b="1" i="1" smtClean="0">
                            <a:latin typeface="Cambria Math" panose="02040503050406030204" pitchFamily="18" charset="0"/>
                            <a:cs typeface="Arial" panose="020B0604020202020204" pitchFamily="34" charset="0"/>
                          </a:rPr>
                          <m:t>𝟎</m:t>
                        </m:r>
                      </m:sub>
                    </m:sSub>
                  </m:oMath>
                </a14:m>
                <a:r>
                  <a:rPr lang="en-US" sz="2200" b="1" dirty="0">
                    <a:effectLst/>
                    <a:latin typeface="Alef" panose="00000500000000000000" pitchFamily="2" charset="-79"/>
                    <a:ea typeface="Calibri" panose="020F0502020204030204" pitchFamily="34" charset="0"/>
                    <a:cs typeface="Alef" panose="00000500000000000000" pitchFamily="2" charset="-79"/>
                  </a:rPr>
                  <a:t>) are statistics</a:t>
                </a:r>
                <a:r>
                  <a:rPr lang="en-US" sz="2200" dirty="0">
                    <a:effectLst/>
                    <a:latin typeface="Alef" panose="00000500000000000000" pitchFamily="2" charset="-79"/>
                    <a:ea typeface="Calibri" panose="020F0502020204030204" pitchFamily="34" charset="0"/>
                    <a:cs typeface="Alef" panose="00000500000000000000" pitchFamily="2" charset="-79"/>
                  </a:rPr>
                  <a:t>: They are computed in a sample (of size N) and </a:t>
                </a:r>
                <a:r>
                  <a:rPr lang="en-US" sz="2200" b="1" dirty="0">
                    <a:effectLst/>
                    <a:latin typeface="Alef" panose="00000500000000000000" pitchFamily="2" charset="-79"/>
                    <a:ea typeface="Calibri" panose="020F0502020204030204" pitchFamily="34" charset="0"/>
                    <a:cs typeface="Alef" panose="00000500000000000000" pitchFamily="2" charset="-79"/>
                  </a:rPr>
                  <a:t>can be used to estimate parallel population levels parameters (</a:t>
                </a:r>
                <a14:m>
                  <m:oMath xmlns:m="http://schemas.openxmlformats.org/officeDocument/2006/math">
                    <m:sSub>
                      <m:sSubPr>
                        <m:ctrlPr>
                          <a:rPr lang="en-US" sz="2200" b="1" i="1" smtClean="0">
                            <a:effectLst/>
                            <a:latin typeface="Cambria Math" panose="02040503050406030204" pitchFamily="18" charset="0"/>
                            <a:cs typeface="Alef" panose="00000500000000000000" pitchFamily="2" charset="-79"/>
                          </a:rPr>
                        </m:ctrlPr>
                      </m:sSubPr>
                      <m:e>
                        <m:r>
                          <a:rPr lang="en-US" sz="2200" b="1" i="1" smtClean="0">
                            <a:effectLst/>
                            <a:latin typeface="Cambria Math" panose="02040503050406030204" pitchFamily="18" charset="0"/>
                            <a:ea typeface="Cambria Math" panose="02040503050406030204" pitchFamily="18" charset="0"/>
                            <a:cs typeface="Alef" panose="00000500000000000000" pitchFamily="2" charset="-79"/>
                          </a:rPr>
                          <m:t>𝝆</m:t>
                        </m:r>
                      </m:e>
                      <m:sub>
                        <m:r>
                          <a:rPr lang="en-US" sz="2200" b="1" i="1" smtClean="0">
                            <a:effectLst/>
                            <a:latin typeface="Cambria Math" panose="02040503050406030204" pitchFamily="18" charset="0"/>
                            <a:cs typeface="Alef" panose="00000500000000000000" pitchFamily="2" charset="-79"/>
                          </a:rPr>
                          <m:t>𝒙𝒚</m:t>
                        </m:r>
                      </m:sub>
                    </m:sSub>
                    <m:r>
                      <a:rPr lang="en-US" sz="2200" b="1" i="1" smtClean="0">
                        <a:effectLst/>
                        <a:latin typeface="Cambria Math" panose="02040503050406030204" pitchFamily="18" charset="0"/>
                        <a:cs typeface="Alef" panose="00000500000000000000" pitchFamily="2" charset="-79"/>
                      </a:rPr>
                      <m:t>, </m:t>
                    </m:r>
                    <m:sSub>
                      <m:sSubPr>
                        <m:ctrlPr>
                          <a:rPr lang="en-US" sz="2200" b="1" i="1" smtClean="0">
                            <a:effectLst/>
                            <a:latin typeface="Cambria Math" panose="02040503050406030204" pitchFamily="18" charset="0"/>
                            <a:cs typeface="Alef" panose="00000500000000000000" pitchFamily="2" charset="-79"/>
                          </a:rPr>
                        </m:ctrlPr>
                      </m:sSubPr>
                      <m:e>
                        <m:r>
                          <a:rPr lang="en-US" sz="2200" b="1" i="1" smtClean="0">
                            <a:effectLst/>
                            <a:latin typeface="Cambria Math" panose="02040503050406030204" pitchFamily="18" charset="0"/>
                            <a:ea typeface="Cambria Math" panose="02040503050406030204" pitchFamily="18" charset="0"/>
                            <a:cs typeface="Alef" panose="00000500000000000000" pitchFamily="2" charset="-79"/>
                          </a:rPr>
                          <m:t>𝜷</m:t>
                        </m:r>
                      </m:e>
                      <m:sub>
                        <m:r>
                          <a:rPr lang="en-US" sz="2200" b="1" i="1" smtClean="0">
                            <a:effectLst/>
                            <a:latin typeface="Cambria Math" panose="02040503050406030204" pitchFamily="18" charset="0"/>
                            <a:cs typeface="Alef" panose="00000500000000000000" pitchFamily="2" charset="-79"/>
                          </a:rPr>
                          <m:t>𝟏</m:t>
                        </m:r>
                      </m:sub>
                    </m:sSub>
                    <m:r>
                      <a:rPr lang="en-US" sz="2200" b="1" i="1" smtClean="0">
                        <a:effectLst/>
                        <a:latin typeface="Cambria Math" panose="02040503050406030204" pitchFamily="18" charset="0"/>
                        <a:cs typeface="Alef" panose="00000500000000000000" pitchFamily="2" charset="-79"/>
                      </a:rPr>
                      <m:t>, </m:t>
                    </m:r>
                    <m:sSub>
                      <m:sSubPr>
                        <m:ctrlPr>
                          <a:rPr lang="en-US" sz="2200" b="1" i="1" smtClean="0">
                            <a:effectLst/>
                            <a:latin typeface="Cambria Math" panose="02040503050406030204" pitchFamily="18" charset="0"/>
                            <a:cs typeface="Alef" panose="00000500000000000000" pitchFamily="2" charset="-79"/>
                          </a:rPr>
                        </m:ctrlPr>
                      </m:sSubPr>
                      <m:e>
                        <m:r>
                          <a:rPr lang="en-US" sz="2200" b="1" i="1" smtClean="0">
                            <a:effectLst/>
                            <a:latin typeface="Cambria Math" panose="02040503050406030204" pitchFamily="18" charset="0"/>
                            <a:ea typeface="Cambria Math" panose="02040503050406030204" pitchFamily="18" charset="0"/>
                            <a:cs typeface="Alef" panose="00000500000000000000" pitchFamily="2" charset="-79"/>
                          </a:rPr>
                          <m:t>𝜷</m:t>
                        </m:r>
                      </m:e>
                      <m:sub>
                        <m:r>
                          <a:rPr lang="en-US" sz="2200" b="1" i="1" smtClean="0">
                            <a:effectLst/>
                            <a:latin typeface="Cambria Math" panose="02040503050406030204" pitchFamily="18" charset="0"/>
                            <a:cs typeface="Alef" panose="00000500000000000000" pitchFamily="2" charset="-79"/>
                          </a:rPr>
                          <m:t>𝟎</m:t>
                        </m:r>
                      </m:sub>
                    </m:sSub>
                  </m:oMath>
                </a14:m>
                <a:r>
                  <a:rPr lang="en-US" sz="2200" b="1" dirty="0">
                    <a:effectLst/>
                    <a:latin typeface="Alef" panose="00000500000000000000" pitchFamily="2" charset="-79"/>
                    <a:ea typeface="Calibri" panose="020F0502020204030204" pitchFamily="34" charset="0"/>
                    <a:cs typeface="Alef" panose="00000500000000000000" pitchFamily="2" charset="-79"/>
                  </a:rPr>
                  <a:t>)</a:t>
                </a:r>
                <a:r>
                  <a:rPr lang="en-US" sz="2200" dirty="0">
                    <a:effectLst/>
                    <a:latin typeface="Alef" panose="00000500000000000000" pitchFamily="2" charset="-79"/>
                    <a:ea typeface="Calibri" panose="020F0502020204030204" pitchFamily="34" charset="0"/>
                    <a:cs typeface="Alef" panose="00000500000000000000" pitchFamily="2" charset="-79"/>
                  </a:rPr>
                  <a:t>. </a:t>
                </a:r>
              </a:p>
              <a:p>
                <a:pPr marL="342900" indent="-342900" algn="l" rtl="0">
                  <a:buFont typeface="Arial" panose="020B0604020202020204" pitchFamily="34" charset="0"/>
                  <a:buChar char="•"/>
                </a:pPr>
                <a:endParaRPr lang="en-US" sz="2400" dirty="0">
                  <a:latin typeface="Alef" panose="00000500000000000000" pitchFamily="2" charset="-79"/>
                  <a:ea typeface="Calibri" panose="020F0502020204030204" pitchFamily="34" charset="0"/>
                  <a:cs typeface="Alef" panose="00000500000000000000" pitchFamily="2" charset="-79"/>
                </a:endParaRPr>
              </a:p>
              <a:p>
                <a:pPr marL="342900" indent="-342900" algn="l" rtl="0">
                  <a:buFont typeface="Arial" panose="020B0604020202020204" pitchFamily="34" charset="0"/>
                  <a:buChar char="•"/>
                </a:pPr>
                <a:r>
                  <a:rPr lang="en-US" sz="2200" dirty="0">
                    <a:effectLst/>
                    <a:latin typeface="Alef" panose="00000500000000000000" pitchFamily="2" charset="-79"/>
                    <a:ea typeface="Calibri" panose="020F0502020204030204" pitchFamily="34" charset="0"/>
                    <a:cs typeface="Alef" panose="00000500000000000000" pitchFamily="2" charset="-79"/>
                  </a:rPr>
                  <a:t>Therefore, </a:t>
                </a:r>
                <a:r>
                  <a:rPr lang="en-US" sz="2200" b="1" dirty="0">
                    <a:effectLst/>
                    <a:latin typeface="Alef" panose="00000500000000000000" pitchFamily="2" charset="-79"/>
                    <a:ea typeface="Calibri" panose="020F0502020204030204" pitchFamily="34" charset="0"/>
                    <a:cs typeface="Alef" panose="00000500000000000000" pitchFamily="2" charset="-79"/>
                  </a:rPr>
                  <a:t>we can use the NHST logic to run significance tests on these estimates</a:t>
                </a:r>
                <a:r>
                  <a:rPr lang="en-US" sz="2200" dirty="0">
                    <a:effectLst/>
                    <a:latin typeface="Alef" panose="00000500000000000000" pitchFamily="2" charset="-79"/>
                    <a:ea typeface="Calibri" panose="020F0502020204030204" pitchFamily="34" charset="0"/>
                    <a:cs typeface="Alef" panose="00000500000000000000" pitchFamily="2" charset="-79"/>
                  </a:rPr>
                  <a:t>.</a:t>
                </a:r>
              </a:p>
              <a:p>
                <a:pPr marL="800100" lvl="1" indent="-342900" algn="l" rtl="0">
                  <a:buFont typeface="Arial" panose="020B0604020202020204" pitchFamily="34" charset="0"/>
                  <a:buChar char="•"/>
                </a:pPr>
                <a:r>
                  <a:rPr lang="en-US" sz="2000" dirty="0">
                    <a:effectLst/>
                    <a:latin typeface="Alef" panose="00000500000000000000" pitchFamily="2" charset="-79"/>
                    <a:ea typeface="Calibri" panose="020F0502020204030204" pitchFamily="34" charset="0"/>
                    <a:cs typeface="Alef" panose="00000500000000000000" pitchFamily="2" charset="-79"/>
                  </a:rPr>
                  <a:t>We won’t get into the math, but we can build the sampling distribution for these statistics under H0 (commonly: assuming parameters are equal to zero).</a:t>
                </a:r>
              </a:p>
              <a:p>
                <a:pPr marL="800100" lvl="1" indent="-342900" algn="l" rtl="0">
                  <a:buFont typeface="Arial" panose="020B0604020202020204" pitchFamily="34" charset="0"/>
                  <a:buChar char="•"/>
                </a:pPr>
                <a:r>
                  <a:rPr lang="en-US" sz="2000" dirty="0">
                    <a:effectLst/>
                    <a:latin typeface="Alef" panose="00000500000000000000" pitchFamily="2" charset="-79"/>
                    <a:ea typeface="Calibri" panose="020F0502020204030204" pitchFamily="34" charset="0"/>
                    <a:cs typeface="Alef" panose="00000500000000000000" pitchFamily="2" charset="-79"/>
                  </a:rPr>
                  <a:t>Hence, </a:t>
                </a:r>
                <a:r>
                  <a:rPr lang="en-US" sz="2000" b="1" dirty="0">
                    <a:effectLst/>
                    <a:latin typeface="Alef" panose="00000500000000000000" pitchFamily="2" charset="-79"/>
                    <a:ea typeface="Calibri" panose="020F0502020204030204" pitchFamily="34" charset="0"/>
                    <a:cs typeface="Alef" panose="00000500000000000000" pitchFamily="2" charset="-79"/>
                  </a:rPr>
                  <a:t>we can compute a p-value, </a:t>
                </a:r>
                <a:r>
                  <a:rPr lang="en-US" sz="2000" dirty="0">
                    <a:effectLst/>
                    <a:latin typeface="Alef" panose="00000500000000000000" pitchFamily="2" charset="-79"/>
                    <a:ea typeface="Calibri" panose="020F0502020204030204" pitchFamily="34" charset="0"/>
                    <a:cs typeface="Alef" panose="00000500000000000000" pitchFamily="2" charset="-79"/>
                  </a:rPr>
                  <a:t>to check </a:t>
                </a:r>
                <a:r>
                  <a:rPr lang="en-US" sz="2000" b="1" dirty="0">
                    <a:effectLst/>
                    <a:latin typeface="Alef" panose="00000500000000000000" pitchFamily="2" charset="-79"/>
                    <a:ea typeface="Calibri" panose="020F0502020204030204" pitchFamily="34" charset="0"/>
                    <a:cs typeface="Alef" panose="00000500000000000000" pitchFamily="2" charset="-79"/>
                  </a:rPr>
                  <a:t>whether there’s evidence that the parameter they estimate significantly differ from zero</a:t>
                </a:r>
                <a:r>
                  <a:rPr lang="en-US" sz="2000" dirty="0">
                    <a:effectLst/>
                    <a:latin typeface="Alef" panose="00000500000000000000" pitchFamily="2" charset="-79"/>
                    <a:ea typeface="Calibri" panose="020F0502020204030204" pitchFamily="34" charset="0"/>
                    <a:cs typeface="Alef" panose="00000500000000000000" pitchFamily="2" charset="-79"/>
                  </a:rPr>
                  <a:t>. </a:t>
                </a:r>
              </a:p>
              <a:p>
                <a:pPr marL="342900" indent="-342900" algn="l" rtl="0">
                  <a:buFont typeface="Arial" panose="020B0604020202020204" pitchFamily="34" charset="0"/>
                  <a:buChar char="•"/>
                </a:pPr>
                <a:endParaRPr lang="en-US" sz="2200" dirty="0">
                  <a:effectLst/>
                  <a:latin typeface="Alef" panose="00000500000000000000" pitchFamily="2" charset="-79"/>
                  <a:ea typeface="Calibri" panose="020F0502020204030204" pitchFamily="34" charset="0"/>
                  <a:cs typeface="Alef" panose="00000500000000000000" pitchFamily="2" charset="-79"/>
                </a:endParaRPr>
              </a:p>
              <a:p>
                <a:pPr marL="342900" indent="-342900" algn="l" rtl="0">
                  <a:buFont typeface="Arial" panose="020B0604020202020204" pitchFamily="34" charset="0"/>
                  <a:buChar char="•"/>
                </a:pPr>
                <a:r>
                  <a:rPr lang="en-US" sz="2200" dirty="0">
                    <a:effectLst/>
                    <a:latin typeface="Alef" panose="00000500000000000000" pitchFamily="2" charset="-79"/>
                    <a:ea typeface="Calibri" panose="020F0502020204030204" pitchFamily="34" charset="0"/>
                    <a:cs typeface="Alef" panose="00000500000000000000" pitchFamily="2" charset="-79"/>
                  </a:rPr>
                  <a:t>In addition to being statistics and basis for NHST, they (or close derivations of them) can also be thought of as </a:t>
                </a:r>
                <a:r>
                  <a:rPr lang="en-US" sz="2200" b="1" dirty="0">
                    <a:effectLst/>
                    <a:latin typeface="Alef" panose="00000500000000000000" pitchFamily="2" charset="-79"/>
                    <a:ea typeface="Calibri" panose="020F0502020204030204" pitchFamily="34" charset="0"/>
                    <a:cs typeface="Alef" panose="00000500000000000000" pitchFamily="2" charset="-79"/>
                  </a:rPr>
                  <a:t>effect size estimates, </a:t>
                </a:r>
                <a:r>
                  <a:rPr lang="en-US" sz="2200" dirty="0">
                    <a:effectLst/>
                    <a:latin typeface="Alef" panose="00000500000000000000" pitchFamily="2" charset="-79"/>
                    <a:ea typeface="Calibri" panose="020F0502020204030204" pitchFamily="34" charset="0"/>
                    <a:cs typeface="Alef" panose="00000500000000000000" pitchFamily="2" charset="-79"/>
                  </a:rPr>
                  <a:t>e.g.,</a:t>
                </a:r>
                <a:endParaRPr lang="en-US" sz="2200" b="1" dirty="0">
                  <a:effectLst/>
                  <a:latin typeface="Alef" panose="00000500000000000000" pitchFamily="2" charset="-79"/>
                  <a:ea typeface="Calibri" panose="020F0502020204030204" pitchFamily="34" charset="0"/>
                  <a:cs typeface="Alef" panose="00000500000000000000" pitchFamily="2" charset="-79"/>
                </a:endParaRPr>
              </a:p>
              <a:p>
                <a:pPr marL="800100" lvl="1" indent="-342900" algn="l" rtl="0">
                  <a:buFont typeface="Arial" panose="020B0604020202020204" pitchFamily="34" charset="0"/>
                  <a:buChar char="•"/>
                </a:pPr>
                <a14:m>
                  <m:oMath xmlns:m="http://schemas.openxmlformats.org/officeDocument/2006/math">
                    <m:sSub>
                      <m:sSubPr>
                        <m:ctrlPr>
                          <a:rPr lang="en-US" sz="2000" i="1" smtClean="0">
                            <a:latin typeface="Cambria Math" panose="02040503050406030204" pitchFamily="18" charset="0"/>
                            <a:cs typeface="Arial" panose="020B0604020202020204" pitchFamily="34" charset="0"/>
                          </a:rPr>
                        </m:ctrlPr>
                      </m:sSubPr>
                      <m:e>
                        <m:r>
                          <a:rPr lang="en-US" sz="2000" i="1">
                            <a:latin typeface="Cambria Math" panose="02040503050406030204" pitchFamily="18" charset="0"/>
                            <a:cs typeface="Arial" panose="020B0604020202020204" pitchFamily="34" charset="0"/>
                          </a:rPr>
                          <m:t>𝑏</m:t>
                        </m:r>
                      </m:e>
                      <m:sub>
                        <m:r>
                          <a:rPr lang="en-US" sz="2000" i="1">
                            <a:latin typeface="Cambria Math" panose="02040503050406030204" pitchFamily="18" charset="0"/>
                            <a:cs typeface="Arial" panose="020B0604020202020204" pitchFamily="34" charset="0"/>
                          </a:rPr>
                          <m:t>1</m:t>
                        </m:r>
                      </m:sub>
                    </m:sSub>
                  </m:oMath>
                </a14:m>
                <a:r>
                  <a:rPr lang="en-US" sz="2000" dirty="0">
                    <a:effectLst/>
                    <a:latin typeface="Alef" panose="00000500000000000000" pitchFamily="2" charset="-79"/>
                    <a:ea typeface="Calibri" panose="020F0502020204030204" pitchFamily="34" charset="0"/>
                    <a:cs typeface="Alef" panose="00000500000000000000" pitchFamily="2" charset="-79"/>
                  </a:rPr>
                  <a:t>: number of units change in y as a function of one unit in x.</a:t>
                </a:r>
              </a:p>
              <a:p>
                <a:pPr marL="800100" lvl="1" indent="-342900" algn="l" rtl="0">
                  <a:buFont typeface="Arial" panose="020B0604020202020204" pitchFamily="34" charset="0"/>
                  <a:buChar char="•"/>
                </a:pPr>
                <a14:m>
                  <m:oMath xmlns:m="http://schemas.openxmlformats.org/officeDocument/2006/math">
                    <m:sSup>
                      <m:sSupPr>
                        <m:ctrlPr>
                          <a:rPr lang="en-US" sz="2000" i="1" smtClean="0">
                            <a:effectLst/>
                            <a:latin typeface="Cambria Math" panose="02040503050406030204" pitchFamily="18" charset="0"/>
                            <a:cs typeface="Alef" panose="00000500000000000000" pitchFamily="2" charset="-79"/>
                          </a:rPr>
                        </m:ctrlPr>
                      </m:sSupPr>
                      <m:e>
                        <m:r>
                          <a:rPr lang="en-US" sz="2000" b="0" i="1" smtClean="0">
                            <a:effectLst/>
                            <a:latin typeface="Cambria Math" panose="02040503050406030204" pitchFamily="18" charset="0"/>
                            <a:cs typeface="Alef" panose="00000500000000000000" pitchFamily="2" charset="-79"/>
                          </a:rPr>
                          <m:t>𝑅</m:t>
                        </m:r>
                      </m:e>
                      <m:sup>
                        <m:r>
                          <a:rPr lang="en-US" sz="2000" b="0" i="1" smtClean="0">
                            <a:effectLst/>
                            <a:latin typeface="Cambria Math" panose="02040503050406030204" pitchFamily="18" charset="0"/>
                            <a:cs typeface="Alef" panose="00000500000000000000" pitchFamily="2" charset="-79"/>
                          </a:rPr>
                          <m:t>2</m:t>
                        </m:r>
                      </m:sup>
                    </m:sSup>
                  </m:oMath>
                </a14:m>
                <a:r>
                  <a:rPr lang="en-US" sz="2000" dirty="0">
                    <a:effectLst/>
                    <a:latin typeface="Alef" panose="00000500000000000000" pitchFamily="2" charset="-79"/>
                    <a:ea typeface="Calibri" panose="020F0502020204030204" pitchFamily="34" charset="0"/>
                    <a:cs typeface="Alef" panose="00000500000000000000" pitchFamily="2" charset="-79"/>
                  </a:rPr>
                  <a:t>: proportion variance explained.</a:t>
                </a:r>
                <a:endParaRPr lang="en-US" sz="2400" dirty="0">
                  <a:effectLst/>
                  <a:latin typeface="Alef" panose="00000500000000000000" pitchFamily="2" charset="-79"/>
                  <a:ea typeface="Calibri" panose="020F0502020204030204" pitchFamily="34" charset="0"/>
                  <a:cs typeface="Alef" panose="00000500000000000000" pitchFamily="2" charset="-79"/>
                </a:endParaRPr>
              </a:p>
              <a:p>
                <a:pPr marL="342900" indent="-342900" algn="l" rtl="0">
                  <a:buFont typeface="Arial" panose="020B0604020202020204" pitchFamily="34" charset="0"/>
                  <a:buChar char="•"/>
                </a:pPr>
                <a:endParaRPr lang="en-US" sz="2400"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6" name="TextBox 5">
                <a:extLst>
                  <a:ext uri="{FF2B5EF4-FFF2-40B4-BE49-F238E27FC236}">
                    <a16:creationId xmlns:a16="http://schemas.microsoft.com/office/drawing/2014/main" id="{C699FED0-401C-6160-81B8-2BA5760DBA4D}"/>
                  </a:ext>
                </a:extLst>
              </p:cNvPr>
              <p:cNvSpPr txBox="1">
                <a:spLocks noRot="1" noChangeAspect="1" noMove="1" noResize="1" noEditPoints="1" noAdjustHandles="1" noChangeArrowheads="1" noChangeShapeType="1" noTextEdit="1"/>
              </p:cNvSpPr>
              <p:nvPr/>
            </p:nvSpPr>
            <p:spPr>
              <a:xfrm>
                <a:off x="373339" y="1002557"/>
                <a:ext cx="11211560" cy="5448030"/>
              </a:xfrm>
              <a:prstGeom prst="rect">
                <a:avLst/>
              </a:prstGeom>
              <a:blipFill>
                <a:blip r:embed="rId3"/>
                <a:stretch>
                  <a:fillRect l="-598" t="-447" r="-1196"/>
                </a:stretch>
              </a:blipFill>
            </p:spPr>
            <p:txBody>
              <a:bodyPr/>
              <a:lstStyle/>
              <a:p>
                <a:r>
                  <a:rPr lang="en-US">
                    <a:noFill/>
                  </a:rPr>
                  <a:t> </a:t>
                </a:r>
              </a:p>
            </p:txBody>
          </p:sp>
        </mc:Fallback>
      </mc:AlternateContent>
    </p:spTree>
    <p:extLst>
      <p:ext uri="{BB962C8B-B14F-4D97-AF65-F5344CB8AC3E}">
        <p14:creationId xmlns:p14="http://schemas.microsoft.com/office/powerpoint/2010/main" val="375350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normAutofit/>
          </a:bodyPr>
          <a:lstStyle/>
          <a:p>
            <a:pPr algn="l" rtl="0"/>
            <a:r>
              <a:rPr lang="en-US" sz="4000" b="1" dirty="0">
                <a:latin typeface="Alef" panose="00000500000000000000" pitchFamily="2" charset="-79"/>
                <a:cs typeface="Alef" panose="00000500000000000000" pitchFamily="2" charset="-79"/>
              </a:rPr>
              <a:t>Significance testing: </a:t>
            </a:r>
            <a:r>
              <a:rPr lang="en-US" sz="4000" dirty="0">
                <a:latin typeface="Alef" panose="00000500000000000000" pitchFamily="2" charset="-79"/>
                <a:cs typeface="Alef" panose="00000500000000000000" pitchFamily="2" charset="-79"/>
              </a:rPr>
              <a:t>Correlation</a:t>
            </a:r>
            <a:endParaRPr lang="he-IL" sz="4000" b="1" i="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99FED0-401C-6160-81B8-2BA5760DBA4D}"/>
                  </a:ext>
                </a:extLst>
              </p:cNvPr>
              <p:cNvSpPr txBox="1"/>
              <p:nvPr/>
            </p:nvSpPr>
            <p:spPr>
              <a:xfrm>
                <a:off x="392795" y="1148472"/>
                <a:ext cx="11211560" cy="5504199"/>
              </a:xfrm>
              <a:prstGeom prst="rect">
                <a:avLst/>
              </a:prstGeom>
              <a:noFill/>
            </p:spPr>
            <p:txBody>
              <a:bodyPr wrap="square">
                <a:spAutoFit/>
              </a:bodyPr>
              <a:lstStyle/>
              <a:p>
                <a:pPr algn="ctr" rtl="0"/>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𝐻</m:t>
                          </m:r>
                        </m:e>
                        <m:sub>
                          <m:r>
                            <a:rPr lang="en-US" sz="2400" b="0" i="1" smtClean="0">
                              <a:latin typeface="Cambria Math" panose="02040503050406030204" pitchFamily="18" charset="0"/>
                              <a:cs typeface="Arial" panose="020B0604020202020204" pitchFamily="34" charset="0"/>
                            </a:rPr>
                            <m:t>0</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0</m:t>
                      </m:r>
                    </m:oMath>
                  </m:oMathPara>
                </a14:m>
                <a:endParaRPr lang="en-US" sz="2400" b="0" dirty="0">
                  <a:latin typeface="Alef" panose="00000500000000000000" pitchFamily="2" charset="-79"/>
                  <a:ea typeface="Cambria Math" panose="02040503050406030204" pitchFamily="18" charset="0"/>
                  <a:cs typeface="Alef" panose="00000500000000000000" pitchFamily="2" charset="-79"/>
                </a:endParaRPr>
              </a:p>
              <a:p>
                <a:pPr algn="ctr" rtl="0"/>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𝐻</m:t>
                          </m:r>
                        </m:e>
                        <m:sub>
                          <m:r>
                            <a:rPr lang="en-US" sz="2400" b="0" i="1" smtClean="0">
                              <a:latin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0</m:t>
                      </m:r>
                    </m:oMath>
                  </m:oMathPara>
                </a14:m>
                <a:endParaRPr lang="en-US" sz="2400" b="0" dirty="0">
                  <a:latin typeface="Alef" panose="00000500000000000000" pitchFamily="2" charset="-79"/>
                  <a:ea typeface="Cambria Math" panose="02040503050406030204" pitchFamily="18" charset="0"/>
                  <a:cs typeface="Alef" panose="00000500000000000000" pitchFamily="2" charset="-79"/>
                </a:endParaRPr>
              </a:p>
              <a:p>
                <a:pPr algn="ctr" rtl="0"/>
                <a:r>
                  <a:rPr lang="en-US" b="0" dirty="0">
                    <a:latin typeface="Alef" panose="00000500000000000000" pitchFamily="2" charset="-79"/>
                    <a:ea typeface="Cambria Math" panose="02040503050406030204" pitchFamily="18" charset="0"/>
                    <a:cs typeface="Alef" panose="00000500000000000000" pitchFamily="2" charset="-79"/>
                  </a:rPr>
                  <a:t>(or: a parallel one-tailed test)</a:t>
                </a:r>
              </a:p>
              <a:p>
                <a:pPr algn="ctr"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r>
                  <a:rPr lang="en-US" sz="2400" dirty="0">
                    <a:latin typeface="Alef" panose="00000500000000000000" pitchFamily="2" charset="-79"/>
                    <a:ea typeface="Calibri" panose="020F0502020204030204" pitchFamily="34" charset="0"/>
                    <a:cs typeface="Alef" panose="00000500000000000000" pitchFamily="2" charset="-79"/>
                  </a:rPr>
                  <a:t>Can be shown that:</a:t>
                </a: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ctr" rtl="0"/>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𝑡</m:t>
                          </m:r>
                        </m:e>
                        <m:sub>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𝑛</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2</m:t>
                          </m:r>
                          <m:r>
                            <a:rPr lang="en-US" sz="2400" b="0" i="1" smtClean="0">
                              <a:latin typeface="Cambria Math" panose="02040503050406030204" pitchFamily="18" charset="0"/>
                              <a:cs typeface="Arial" panose="020B0604020202020204" pitchFamily="34" charset="0"/>
                            </a:rPr>
                            <m:t>)</m:t>
                          </m:r>
                        </m:sub>
                      </m:sSub>
                      <m:sSub>
                        <m:sSubPr>
                          <m:ctrlPr>
                            <a:rPr lang="en-US" sz="2400" i="1" smtClean="0">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m:t>
                          </m:r>
                        </m:e>
                        <m:sub>
                          <m:r>
                            <a:rPr lang="en-US" sz="2400" b="0" i="1" smtClean="0">
                              <a:latin typeface="Cambria Math" panose="02040503050406030204" pitchFamily="18" charset="0"/>
                              <a:cs typeface="Arial" panose="020B0604020202020204" pitchFamily="34" charset="0"/>
                            </a:rPr>
                            <m:t>𝐻</m:t>
                          </m:r>
                          <m:r>
                            <a:rPr lang="en-US" sz="2400" b="0" i="1" smtClean="0">
                              <a:latin typeface="Cambria Math" panose="02040503050406030204" pitchFamily="18" charset="0"/>
                              <a:cs typeface="Arial" panose="020B0604020202020204" pitchFamily="34" charset="0"/>
                            </a:rPr>
                            <m:t>0</m:t>
                          </m:r>
                        </m:sub>
                      </m:sSub>
                      <m:f>
                        <m:fPr>
                          <m:ctrlPr>
                            <a:rPr lang="en-US" sz="2400" b="0" i="1" smtClean="0">
                              <a:latin typeface="Cambria Math" panose="02040503050406030204" pitchFamily="18" charset="0"/>
                              <a:cs typeface="Arial" panose="020B0604020202020204" pitchFamily="34" charset="0"/>
                            </a:rPr>
                          </m:ctrlPr>
                        </m:fPr>
                        <m:num>
                          <m:sSub>
                            <m:sSubPr>
                              <m:ctrlPr>
                                <a:rPr lang="en-US" sz="2400" b="0" i="1" smtClean="0">
                                  <a:latin typeface="Cambria Math" panose="02040503050406030204" pitchFamily="18" charset="0"/>
                                  <a:cs typeface="Arial" panose="020B0604020202020204" pitchFamily="34" charset="0"/>
                                </a:rPr>
                              </m:ctrlPr>
                            </m:sSubPr>
                            <m:e>
                              <m:r>
                                <a:rPr lang="en-US" sz="2400" b="0" i="1" smtClean="0">
                                  <a:latin typeface="Cambria Math" panose="02040503050406030204" pitchFamily="18" charset="0"/>
                                  <a:cs typeface="Arial" panose="020B0604020202020204" pitchFamily="34" charset="0"/>
                                </a:rPr>
                                <m:t>𝑟</m:t>
                              </m:r>
                            </m:e>
                            <m:sub>
                              <m:r>
                                <a:rPr lang="en-US" sz="2400" b="0" i="1" smtClean="0">
                                  <a:latin typeface="Cambria Math" panose="02040503050406030204" pitchFamily="18" charset="0"/>
                                  <a:cs typeface="Arial" panose="020B0604020202020204" pitchFamily="34" charset="0"/>
                                </a:rPr>
                                <m:t>𝑥𝑦</m:t>
                              </m:r>
                            </m:sub>
                          </m:sSub>
                        </m:num>
                        <m:den>
                          <m:rad>
                            <m:radPr>
                              <m:degHide m:val="on"/>
                              <m:ctrlPr>
                                <a:rPr lang="en-US" sz="2400" b="0" i="1" smtClean="0">
                                  <a:latin typeface="Cambria Math" panose="02040503050406030204" pitchFamily="18" charset="0"/>
                                  <a:cs typeface="Arial" panose="020B0604020202020204" pitchFamily="34" charset="0"/>
                                </a:rPr>
                              </m:ctrlPr>
                            </m:radPr>
                            <m:deg/>
                            <m:e>
                              <m:f>
                                <m:fPr>
                                  <m:ctrlPr>
                                    <a:rPr lang="en-US" sz="2400" b="0" i="1" smtClean="0">
                                      <a:latin typeface="Cambria Math" panose="02040503050406030204" pitchFamily="18" charset="0"/>
                                      <a:cs typeface="Arial" panose="020B0604020202020204" pitchFamily="34" charset="0"/>
                                    </a:rPr>
                                  </m:ctrlPr>
                                </m:fPr>
                                <m:num>
                                  <m:r>
                                    <a:rPr lang="en-US" sz="2400" b="0" i="1" smtClean="0">
                                      <a:latin typeface="Cambria Math" panose="02040503050406030204" pitchFamily="18" charset="0"/>
                                      <a:cs typeface="Arial" panose="020B0604020202020204" pitchFamily="34" charset="0"/>
                                    </a:rPr>
                                    <m:t>1</m:t>
                                  </m:r>
                                  <m:r>
                                    <a:rPr lang="en-US" sz="2400" b="0" i="1" smtClean="0">
                                      <a:latin typeface="Cambria Math" panose="02040503050406030204" pitchFamily="18"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𝑟</m:t>
                                      </m:r>
                                    </m:e>
                                    <m:sub>
                                      <m:r>
                                        <a:rPr lang="en-US" sz="2400" i="1">
                                          <a:latin typeface="Cambria Math" panose="02040503050406030204" pitchFamily="18" charset="0"/>
                                          <a:cs typeface="Arial" panose="020B0604020202020204" pitchFamily="34" charset="0"/>
                                        </a:rPr>
                                        <m:t>𝑥𝑦</m:t>
                                      </m:r>
                                    </m:sub>
                                  </m:sSub>
                                </m:num>
                                <m:den>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𝑛</m:t>
                                  </m:r>
                                  <m:r>
                                    <a:rPr lang="en-US" sz="2400" b="0" i="1" smtClean="0">
                                      <a:latin typeface="Cambria Math" panose="02040503050406030204" pitchFamily="18" charset="0"/>
                                      <a:cs typeface="Arial" panose="020B0604020202020204" pitchFamily="34" charset="0"/>
                                    </a:rPr>
                                    <m:t>−</m:t>
                                  </m:r>
                                  <m:r>
                                    <a:rPr lang="en-US" sz="2400" b="0" i="1" smtClean="0">
                                      <a:latin typeface="Cambria Math" panose="02040503050406030204" pitchFamily="18" charset="0"/>
                                      <a:cs typeface="Arial" panose="020B0604020202020204" pitchFamily="34" charset="0"/>
                                    </a:rPr>
                                    <m:t>2</m:t>
                                  </m:r>
                                  <m:r>
                                    <a:rPr lang="en-US" sz="2400" b="0" i="1" smtClean="0">
                                      <a:latin typeface="Cambria Math" panose="02040503050406030204" pitchFamily="18" charset="0"/>
                                      <a:cs typeface="Arial" panose="020B0604020202020204" pitchFamily="34" charset="0"/>
                                    </a:rPr>
                                    <m:t>)</m:t>
                                  </m:r>
                                </m:den>
                              </m:f>
                            </m:e>
                          </m:rad>
                        </m:den>
                      </m:f>
                    </m:oMath>
                  </m:oMathPara>
                </a14:m>
                <a:endParaRPr lang="en-US" sz="2400" dirty="0">
                  <a:latin typeface="Alef" panose="00000500000000000000" pitchFamily="2" charset="-79"/>
                  <a:ea typeface="Calibri" panose="020F0502020204030204" pitchFamily="34" charset="0"/>
                  <a:cs typeface="Alef" panose="00000500000000000000" pitchFamily="2" charset="-79"/>
                </a:endParaRPr>
              </a:p>
              <a:p>
                <a:pPr algn="ctr"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r>
                  <a:rPr lang="en-US" sz="2400" dirty="0">
                    <a:latin typeface="Alef" panose="00000500000000000000" pitchFamily="2" charset="-79"/>
                    <a:ea typeface="Calibri" panose="020F0502020204030204" pitchFamily="34" charset="0"/>
                    <a:cs typeface="Alef" panose="00000500000000000000" pitchFamily="2" charset="-79"/>
                  </a:rPr>
                  <a:t>(As always: larger N </a:t>
                </a:r>
                <a:r>
                  <a:rPr lang="en-US" sz="24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 more power, more extreme t value  small p-value.)</a:t>
                </a:r>
                <a:endParaRPr lang="en-US" sz="2400"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6" name="TextBox 5">
                <a:extLst>
                  <a:ext uri="{FF2B5EF4-FFF2-40B4-BE49-F238E27FC236}">
                    <a16:creationId xmlns:a16="http://schemas.microsoft.com/office/drawing/2014/main" id="{C699FED0-401C-6160-81B8-2BA5760DBA4D}"/>
                  </a:ext>
                </a:extLst>
              </p:cNvPr>
              <p:cNvSpPr txBox="1">
                <a:spLocks noRot="1" noChangeAspect="1" noMove="1" noResize="1" noEditPoints="1" noAdjustHandles="1" noChangeArrowheads="1" noChangeShapeType="1" noTextEdit="1"/>
              </p:cNvSpPr>
              <p:nvPr/>
            </p:nvSpPr>
            <p:spPr>
              <a:xfrm>
                <a:off x="392795" y="1148472"/>
                <a:ext cx="11211560" cy="5504199"/>
              </a:xfrm>
              <a:prstGeom prst="rect">
                <a:avLst/>
              </a:prstGeom>
              <a:blipFill>
                <a:blip r:embed="rId3"/>
                <a:stretch>
                  <a:fillRect l="-815"/>
                </a:stretch>
              </a:blipFill>
            </p:spPr>
            <p:txBody>
              <a:bodyPr/>
              <a:lstStyle/>
              <a:p>
                <a:r>
                  <a:rPr lang="en-US">
                    <a:noFill/>
                  </a:rPr>
                  <a:t> </a:t>
                </a:r>
              </a:p>
            </p:txBody>
          </p:sp>
        </mc:Fallback>
      </mc:AlternateContent>
    </p:spTree>
    <p:extLst>
      <p:ext uri="{BB962C8B-B14F-4D97-AF65-F5344CB8AC3E}">
        <p14:creationId xmlns:p14="http://schemas.microsoft.com/office/powerpoint/2010/main" val="204017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856290" cy="1034582"/>
          </a:xfrm>
        </p:spPr>
        <p:txBody>
          <a:bodyPr>
            <a:normAutofit/>
          </a:bodyPr>
          <a:lstStyle/>
          <a:p>
            <a:pPr algn="l" rtl="0"/>
            <a:r>
              <a:rPr lang="en-US" sz="4000" dirty="0">
                <a:latin typeface="Alef" panose="00000500000000000000" pitchFamily="2" charset="-79"/>
                <a:cs typeface="Alef" panose="00000500000000000000" pitchFamily="2" charset="-79"/>
              </a:rPr>
              <a:t>Pearson Correlation (and significance testing) in R</a:t>
            </a:r>
            <a:endParaRPr lang="he-IL" sz="4000" b="1" i="1" dirty="0">
              <a:latin typeface="Alef" panose="00000500000000000000" pitchFamily="2" charset="-79"/>
              <a:cs typeface="Alef" panose="00000500000000000000" pitchFamily="2" charset="-79"/>
            </a:endParaRPr>
          </a:p>
        </p:txBody>
      </p:sp>
      <p:sp>
        <p:nvSpPr>
          <p:cNvPr id="6" name="TextBox 5">
            <a:extLst>
              <a:ext uri="{FF2B5EF4-FFF2-40B4-BE49-F238E27FC236}">
                <a16:creationId xmlns:a16="http://schemas.microsoft.com/office/drawing/2014/main" id="{C699FED0-401C-6160-81B8-2BA5760DBA4D}"/>
              </a:ext>
            </a:extLst>
          </p:cNvPr>
          <p:cNvSpPr txBox="1"/>
          <p:nvPr/>
        </p:nvSpPr>
        <p:spPr>
          <a:xfrm>
            <a:off x="392795" y="1148472"/>
            <a:ext cx="11211560" cy="1569660"/>
          </a:xfrm>
          <a:prstGeom prst="rect">
            <a:avLst/>
          </a:prstGeom>
          <a:noFill/>
        </p:spPr>
        <p:txBody>
          <a:bodyPr wrap="square">
            <a:spAutoFit/>
          </a:bodyPr>
          <a:lstStyle/>
          <a:p>
            <a:pPr algn="ctr"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p:txBody>
      </p:sp>
      <p:sp>
        <p:nvSpPr>
          <p:cNvPr id="8" name="TextBox 7">
            <a:extLst>
              <a:ext uri="{FF2B5EF4-FFF2-40B4-BE49-F238E27FC236}">
                <a16:creationId xmlns:a16="http://schemas.microsoft.com/office/drawing/2014/main" id="{6F1BF75A-0BC7-0B66-702B-68848C32B72C}"/>
              </a:ext>
            </a:extLst>
          </p:cNvPr>
          <p:cNvSpPr txBox="1"/>
          <p:nvPr/>
        </p:nvSpPr>
        <p:spPr>
          <a:xfrm>
            <a:off x="392795" y="4808413"/>
            <a:ext cx="11211560" cy="1569660"/>
          </a:xfrm>
          <a:prstGeom prst="rect">
            <a:avLst/>
          </a:prstGeom>
          <a:noFill/>
        </p:spPr>
        <p:txBody>
          <a:bodyPr wrap="square">
            <a:spAutoFit/>
          </a:bodyPr>
          <a:lstStyle/>
          <a:p>
            <a:pPr algn="l" rtl="0"/>
            <a:r>
              <a:rPr lang="en-US" sz="2400" b="1" dirty="0">
                <a:latin typeface="Alef" panose="00000500000000000000" pitchFamily="2" charset="-79"/>
                <a:ea typeface="Calibri" panose="020F0502020204030204" pitchFamily="34" charset="0"/>
                <a:cs typeface="Alef" panose="00000500000000000000" pitchFamily="2" charset="-79"/>
              </a:rPr>
              <a:t>Many other functions: </a:t>
            </a:r>
          </a:p>
          <a:p>
            <a:pPr algn="l" rtl="0"/>
            <a:r>
              <a:rPr lang="en-US" sz="2400" i="1" dirty="0" err="1">
                <a:latin typeface="Alef" panose="00000500000000000000" pitchFamily="2" charset="-79"/>
                <a:ea typeface="Calibri" panose="020F0502020204030204" pitchFamily="34" charset="0"/>
                <a:cs typeface="Alef" panose="00000500000000000000" pitchFamily="2" charset="-79"/>
              </a:rPr>
              <a:t>cor</a:t>
            </a:r>
            <a:r>
              <a:rPr lang="en-US" sz="2400" i="1" dirty="0">
                <a:latin typeface="Alef" panose="00000500000000000000" pitchFamily="2" charset="-79"/>
                <a:ea typeface="Calibri" panose="020F0502020204030204" pitchFamily="34" charset="0"/>
                <a:cs typeface="Alef" panose="00000500000000000000" pitchFamily="2" charset="-79"/>
              </a:rPr>
              <a:t>()</a:t>
            </a:r>
            <a:r>
              <a:rPr lang="en-US" sz="2400" dirty="0">
                <a:latin typeface="Alef" panose="00000500000000000000" pitchFamily="2" charset="-79"/>
                <a:ea typeface="Calibri" panose="020F0502020204030204" pitchFamily="34" charset="0"/>
                <a:cs typeface="Alef" panose="00000500000000000000" pitchFamily="2" charset="-79"/>
              </a:rPr>
              <a:t> useful to compute correlation matrices between multiple variables</a:t>
            </a:r>
          </a:p>
          <a:p>
            <a:pPr algn="l" rtl="0"/>
            <a:r>
              <a:rPr lang="en-US" sz="2400" i="1" dirty="0" err="1">
                <a:latin typeface="Alef" panose="00000500000000000000" pitchFamily="2" charset="-79"/>
                <a:ea typeface="Calibri" panose="020F0502020204030204" pitchFamily="34" charset="0"/>
                <a:cs typeface="Alef" panose="00000500000000000000" pitchFamily="2" charset="-79"/>
              </a:rPr>
              <a:t>rcorr</a:t>
            </a:r>
            <a:r>
              <a:rPr lang="en-US" sz="2400" i="1" dirty="0">
                <a:latin typeface="Alef" panose="00000500000000000000" pitchFamily="2" charset="-79"/>
                <a:ea typeface="Calibri" panose="020F0502020204030204" pitchFamily="34" charset="0"/>
                <a:cs typeface="Alef" panose="00000500000000000000" pitchFamily="2" charset="-79"/>
              </a:rPr>
              <a:t>()</a:t>
            </a:r>
            <a:r>
              <a:rPr lang="en-US" sz="2400" dirty="0">
                <a:latin typeface="Alef" panose="00000500000000000000" pitchFamily="2" charset="-79"/>
                <a:ea typeface="Calibri" panose="020F0502020204030204" pitchFamily="34" charset="0"/>
                <a:cs typeface="Alef" panose="00000500000000000000" pitchFamily="2" charset="-79"/>
              </a:rPr>
              <a:t> from the </a:t>
            </a:r>
            <a:r>
              <a:rPr lang="en-US" sz="2400" dirty="0" err="1">
                <a:latin typeface="Alef" panose="00000500000000000000" pitchFamily="2" charset="-79"/>
                <a:ea typeface="Calibri" panose="020F0502020204030204" pitchFamily="34" charset="0"/>
                <a:cs typeface="Alef" panose="00000500000000000000" pitchFamily="2" charset="-79"/>
              </a:rPr>
              <a:t>Hmisc</a:t>
            </a:r>
            <a:r>
              <a:rPr lang="en-US" sz="2400" dirty="0">
                <a:latin typeface="Alef" panose="00000500000000000000" pitchFamily="2" charset="-79"/>
                <a:ea typeface="Calibri" panose="020F0502020204030204" pitchFamily="34" charset="0"/>
                <a:cs typeface="Alef" panose="00000500000000000000" pitchFamily="2" charset="-79"/>
              </a:rPr>
              <a:t> library: correlation matrices + p values)</a:t>
            </a:r>
          </a:p>
          <a:p>
            <a:pPr algn="l" rtl="0"/>
            <a:r>
              <a:rPr lang="en-US" sz="2400" dirty="0">
                <a:latin typeface="Alef" panose="00000500000000000000" pitchFamily="2" charset="-79"/>
                <a:ea typeface="Calibri" panose="020F0502020204030204" pitchFamily="34" charset="0"/>
                <a:cs typeface="Alef" panose="00000500000000000000" pitchFamily="2" charset="-79"/>
              </a:rPr>
              <a:t>More on tutorials!</a:t>
            </a:r>
          </a:p>
        </p:txBody>
      </p:sp>
      <p:pic>
        <p:nvPicPr>
          <p:cNvPr id="12" name="Picture 11">
            <a:extLst>
              <a:ext uri="{FF2B5EF4-FFF2-40B4-BE49-F238E27FC236}">
                <a16:creationId xmlns:a16="http://schemas.microsoft.com/office/drawing/2014/main" id="{1762A4F6-0F77-DA67-D959-B8A9AD073413}"/>
              </a:ext>
            </a:extLst>
          </p:cNvPr>
          <p:cNvPicPr>
            <a:picLocks noChangeAspect="1"/>
          </p:cNvPicPr>
          <p:nvPr/>
        </p:nvPicPr>
        <p:blipFill rotWithShape="1">
          <a:blip r:embed="rId3"/>
          <a:srcRect l="2314" r="82606" b="50000"/>
          <a:stretch/>
        </p:blipFill>
        <p:spPr>
          <a:xfrm>
            <a:off x="2672608" y="1117698"/>
            <a:ext cx="1838528" cy="3429000"/>
          </a:xfrm>
          <a:prstGeom prst="rect">
            <a:avLst/>
          </a:prstGeom>
        </p:spPr>
      </p:pic>
      <p:pic>
        <p:nvPicPr>
          <p:cNvPr id="13" name="Picture 12">
            <a:extLst>
              <a:ext uri="{FF2B5EF4-FFF2-40B4-BE49-F238E27FC236}">
                <a16:creationId xmlns:a16="http://schemas.microsoft.com/office/drawing/2014/main" id="{247785B3-D520-B5CA-A5F8-733D49ABCE36}"/>
              </a:ext>
            </a:extLst>
          </p:cNvPr>
          <p:cNvPicPr>
            <a:picLocks noChangeAspect="1"/>
          </p:cNvPicPr>
          <p:nvPr/>
        </p:nvPicPr>
        <p:blipFill rotWithShape="1">
          <a:blip r:embed="rId3"/>
          <a:srcRect l="877" t="62609" r="60609" b="10213"/>
          <a:stretch/>
        </p:blipFill>
        <p:spPr>
          <a:xfrm>
            <a:off x="5709996" y="1621971"/>
            <a:ext cx="5632944" cy="2236029"/>
          </a:xfrm>
          <a:prstGeom prst="rect">
            <a:avLst/>
          </a:prstGeom>
        </p:spPr>
      </p:pic>
      <p:sp>
        <p:nvSpPr>
          <p:cNvPr id="3" name="Thought Bubble: Cloud 2">
            <a:extLst>
              <a:ext uri="{FF2B5EF4-FFF2-40B4-BE49-F238E27FC236}">
                <a16:creationId xmlns:a16="http://schemas.microsoft.com/office/drawing/2014/main" id="{01EDDA28-81E8-D476-4ECA-F87EE946F807}"/>
              </a:ext>
            </a:extLst>
          </p:cNvPr>
          <p:cNvSpPr/>
          <p:nvPr/>
        </p:nvSpPr>
        <p:spPr>
          <a:xfrm>
            <a:off x="7680866" y="3407262"/>
            <a:ext cx="4383158" cy="140115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Look at ?</a:t>
            </a:r>
            <a:r>
              <a:rPr lang="en-US" dirty="0" err="1"/>
              <a:t>cor.test</a:t>
            </a:r>
            <a:r>
              <a:rPr lang="en-US" dirty="0"/>
              <a:t> for options!</a:t>
            </a:r>
          </a:p>
        </p:txBody>
      </p:sp>
    </p:spTree>
    <p:extLst>
      <p:ext uri="{BB962C8B-B14F-4D97-AF65-F5344CB8AC3E}">
        <p14:creationId xmlns:p14="http://schemas.microsoft.com/office/powerpoint/2010/main" val="54906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normAutofit/>
          </a:bodyPr>
          <a:lstStyle/>
          <a:p>
            <a:pPr algn="l" rtl="0"/>
            <a:r>
              <a:rPr lang="en-US" sz="4000" b="1" dirty="0">
                <a:latin typeface="Alef" panose="00000500000000000000" pitchFamily="2" charset="-79"/>
                <a:cs typeface="Alef" panose="00000500000000000000" pitchFamily="2" charset="-79"/>
              </a:rPr>
              <a:t>Significance testing: </a:t>
            </a:r>
            <a:r>
              <a:rPr lang="en-US" sz="4000" dirty="0">
                <a:latin typeface="Alef" panose="00000500000000000000" pitchFamily="2" charset="-79"/>
                <a:cs typeface="Alef" panose="00000500000000000000" pitchFamily="2" charset="-79"/>
              </a:rPr>
              <a:t>Correlation</a:t>
            </a:r>
            <a:endParaRPr lang="he-IL" sz="4000" b="1" i="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99FED0-401C-6160-81B8-2BA5760DBA4D}"/>
                  </a:ext>
                </a:extLst>
              </p:cNvPr>
              <p:cNvSpPr txBox="1"/>
              <p:nvPr/>
            </p:nvSpPr>
            <p:spPr>
              <a:xfrm>
                <a:off x="392795" y="1148472"/>
                <a:ext cx="11211560" cy="5661743"/>
              </a:xfrm>
              <a:prstGeom prst="rect">
                <a:avLst/>
              </a:prstGeom>
              <a:noFill/>
            </p:spPr>
            <p:txBody>
              <a:bodyPr wrap="square">
                <a:spAutoFit/>
              </a:bodyPr>
              <a:lstStyle/>
              <a:p>
                <a:pPr algn="l" rtl="0"/>
                <a:r>
                  <a:rPr lang="en-US" sz="2400" dirty="0">
                    <a:latin typeface="Alef" panose="00000500000000000000" pitchFamily="2" charset="-79"/>
                    <a:ea typeface="Calibri" panose="020F0502020204030204" pitchFamily="34" charset="0"/>
                    <a:cs typeface="Alef" panose="00000500000000000000" pitchFamily="2" charset="-79"/>
                  </a:rPr>
                  <a:t>However, this test works only under H0:</a:t>
                </a:r>
                <a:r>
                  <a:rPr lang="en-US" sz="2400" b="0" dirty="0">
                    <a:latin typeface="Alef" panose="00000500000000000000" pitchFamily="2" charset="-79"/>
                    <a:ea typeface="Cambria Math" panose="02040503050406030204" pitchFamily="18" charset="0"/>
                    <a:cs typeface="Alef" panose="00000500000000000000" pitchFamily="2" charset="-79"/>
                  </a:rPr>
                  <a: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r>
                      <a:rPr lang="en-US" sz="2400" b="0" i="1" smtClean="0">
                        <a:latin typeface="Cambria Math" panose="02040503050406030204" pitchFamily="18" charset="0"/>
                        <a:ea typeface="Cambria Math" panose="02040503050406030204" pitchFamily="18" charset="0"/>
                        <a:cs typeface="Arial" panose="020B0604020202020204" pitchFamily="34" charset="0"/>
                      </a:rPr>
                      <m:t>=</m:t>
                    </m:r>
                    <m:r>
                      <a:rPr lang="en-US" sz="2400" b="0" i="1" smtClean="0">
                        <a:latin typeface="Cambria Math" panose="02040503050406030204" pitchFamily="18" charset="0"/>
                        <a:ea typeface="Cambria Math" panose="02040503050406030204" pitchFamily="18" charset="0"/>
                        <a:cs typeface="Arial" panose="020B0604020202020204" pitchFamily="34" charset="0"/>
                      </a:rPr>
                      <m:t>0</m:t>
                    </m:r>
                  </m:oMath>
                </a14:m>
                <a:r>
                  <a:rPr lang="en-US" sz="2400" dirty="0">
                    <a:latin typeface="Alef" panose="00000500000000000000" pitchFamily="2" charset="-79"/>
                    <a:ea typeface="Calibri" panose="020F0502020204030204" pitchFamily="34" charset="0"/>
                    <a:cs typeface="Alef" panose="00000500000000000000" pitchFamily="2" charset="-79"/>
                  </a:rPr>
                  <a:t>.</a:t>
                </a: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r>
                  <a:rPr lang="en-US" sz="2400" dirty="0">
                    <a:latin typeface="Alef" panose="00000500000000000000" pitchFamily="2" charset="-79"/>
                    <a:ea typeface="Calibri" panose="020F0502020204030204" pitchFamily="34" charset="0"/>
                    <a:cs typeface="Alef" panose="00000500000000000000" pitchFamily="2" charset="-79"/>
                  </a:rPr>
                  <a:t>A more general approach (</a:t>
                </a:r>
                <a:r>
                  <a:rPr lang="en-US" sz="2400" b="1" dirty="0">
                    <a:latin typeface="Alef" panose="00000500000000000000" pitchFamily="2" charset="-79"/>
                    <a:ea typeface="Calibri" panose="020F0502020204030204" pitchFamily="34" charset="0"/>
                    <a:cs typeface="Alef" panose="00000500000000000000" pitchFamily="2" charset="-79"/>
                  </a:rPr>
                  <a:t>Fischer’s r-to-z transformation</a:t>
                </a:r>
                <a:r>
                  <a:rPr lang="en-US" sz="2400" dirty="0">
                    <a:latin typeface="Alef" panose="00000500000000000000" pitchFamily="2" charset="-79"/>
                    <a:ea typeface="Calibri" panose="020F0502020204030204" pitchFamily="34" charset="0"/>
                    <a:cs typeface="Alef" panose="00000500000000000000" pitchFamily="2" charset="-79"/>
                  </a:rPr>
                  <a:t>):</a:t>
                </a: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cs typeface="Alef" panose="00000500000000000000" pitchFamily="2" charset="-79"/>
                            </a:rPr>
                          </m:ctrlPr>
                        </m:sSupPr>
                        <m:e>
                          <m:acc>
                            <m:accPr>
                              <m:chr m:val="̂"/>
                              <m:ctrlPr>
                                <a:rPr lang="en-US" sz="2400" i="1" smtClean="0">
                                  <a:latin typeface="Cambria Math" panose="02040503050406030204" pitchFamily="18" charset="0"/>
                                  <a:cs typeface="Alef" panose="00000500000000000000" pitchFamily="2" charset="-79"/>
                                </a:rPr>
                              </m:ctrlPr>
                            </m:accPr>
                            <m:e>
                              <m:r>
                                <a:rPr lang="en-US" sz="2400" i="1">
                                  <a:latin typeface="Cambria Math" panose="02040503050406030204" pitchFamily="18" charset="0"/>
                                  <a:cs typeface="Alef" panose="00000500000000000000" pitchFamily="2" charset="-79"/>
                                </a:rPr>
                                <m:t>𝑧</m:t>
                              </m:r>
                            </m:e>
                          </m:acc>
                        </m:e>
                        <m:sup>
                          <m:r>
                            <a:rPr lang="en-US" sz="2400" b="0" i="1" smtClean="0">
                              <a:latin typeface="Cambria Math" panose="02040503050406030204" pitchFamily="18" charset="0"/>
                              <a:cs typeface="Alef" panose="00000500000000000000" pitchFamily="2" charset="-79"/>
                            </a:rPr>
                            <m:t>′</m:t>
                          </m:r>
                        </m:sup>
                      </m:sSup>
                      <m:r>
                        <a:rPr lang="en-US" sz="2400" b="0" i="1" smtClean="0">
                          <a:latin typeface="Cambria Math" panose="02040503050406030204" pitchFamily="18" charset="0"/>
                          <a:cs typeface="Alef" panose="00000500000000000000" pitchFamily="2" charset="-79"/>
                        </a:rPr>
                        <m:t>=</m:t>
                      </m:r>
                      <m:f>
                        <m:fPr>
                          <m:ctrlPr>
                            <a:rPr lang="en-US" sz="2400" b="0" i="1" smtClean="0">
                              <a:latin typeface="Cambria Math" panose="02040503050406030204" pitchFamily="18" charset="0"/>
                              <a:cs typeface="Alef" panose="00000500000000000000" pitchFamily="2" charset="-79"/>
                            </a:rPr>
                          </m:ctrlPr>
                        </m:fPr>
                        <m:num>
                          <m:r>
                            <a:rPr lang="en-US" sz="2400" b="0" i="1" smtClean="0">
                              <a:latin typeface="Cambria Math" panose="02040503050406030204" pitchFamily="18" charset="0"/>
                              <a:cs typeface="Alef" panose="00000500000000000000" pitchFamily="2" charset="-79"/>
                            </a:rPr>
                            <m:t>1</m:t>
                          </m:r>
                        </m:num>
                        <m:den>
                          <m:r>
                            <a:rPr lang="en-US" sz="2400" b="0" i="1" smtClean="0">
                              <a:latin typeface="Cambria Math" panose="02040503050406030204" pitchFamily="18" charset="0"/>
                              <a:cs typeface="Alef" panose="00000500000000000000" pitchFamily="2" charset="-79"/>
                            </a:rPr>
                            <m:t>2</m:t>
                          </m:r>
                        </m:den>
                      </m:f>
                      <m:r>
                        <m:rPr>
                          <m:sty m:val="p"/>
                        </m:rPr>
                        <a:rPr lang="en-US" sz="2400" b="0" i="0" smtClean="0">
                          <a:latin typeface="Cambria Math" panose="02040503050406030204" pitchFamily="18" charset="0"/>
                          <a:cs typeface="Alef" panose="00000500000000000000" pitchFamily="2" charset="-79"/>
                        </a:rPr>
                        <m:t>ln</m:t>
                      </m:r>
                      <m:r>
                        <a:rPr lang="en-US" sz="2400" b="0" i="1" smtClean="0">
                          <a:latin typeface="Cambria Math" panose="02040503050406030204" pitchFamily="18" charset="0"/>
                          <a:cs typeface="Alef" panose="00000500000000000000" pitchFamily="2" charset="-79"/>
                        </a:rPr>
                        <m:t>⁡(</m:t>
                      </m:r>
                      <m:f>
                        <m:fPr>
                          <m:ctrlPr>
                            <a:rPr lang="en-US" sz="2400" b="0" i="1" smtClean="0">
                              <a:latin typeface="Cambria Math" panose="02040503050406030204" pitchFamily="18" charset="0"/>
                              <a:cs typeface="Alef" panose="00000500000000000000" pitchFamily="2" charset="-79"/>
                            </a:rPr>
                          </m:ctrlPr>
                        </m:fPr>
                        <m:num>
                          <m:r>
                            <a:rPr lang="en-US" sz="2400" b="0" i="1" smtClean="0">
                              <a:latin typeface="Cambria Math" panose="02040503050406030204" pitchFamily="18" charset="0"/>
                              <a:cs typeface="Alef" panose="00000500000000000000" pitchFamily="2" charset="-79"/>
                            </a:rPr>
                            <m:t>1</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𝑟</m:t>
                          </m:r>
                        </m:num>
                        <m:den>
                          <m:r>
                            <a:rPr lang="en-US" sz="2400" b="0" i="1" smtClean="0">
                              <a:latin typeface="Cambria Math" panose="02040503050406030204" pitchFamily="18" charset="0"/>
                              <a:cs typeface="Alef" panose="00000500000000000000" pitchFamily="2" charset="-79"/>
                            </a:rPr>
                            <m:t>1</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𝑟</m:t>
                          </m:r>
                        </m:den>
                      </m:f>
                      <m:r>
                        <a:rPr lang="en-US" sz="2400" b="0" i="1" smtClean="0">
                          <a:latin typeface="Cambria Math" panose="02040503050406030204" pitchFamily="18" charset="0"/>
                          <a:cs typeface="Alef" panose="00000500000000000000" pitchFamily="2" charset="-79"/>
                        </a:rPr>
                        <m:t>)</m:t>
                      </m:r>
                    </m:oMath>
                  </m:oMathPara>
                </a14:m>
                <a:endParaRPr lang="en-US" sz="2400"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ctr" rtl="0"/>
                <a14:m>
                  <m:oMath xmlns:m="http://schemas.openxmlformats.org/officeDocument/2006/math">
                    <m:sSup>
                      <m:sSupPr>
                        <m:ctrlPr>
                          <a:rPr lang="en-US" sz="2400" i="1" smtClean="0">
                            <a:latin typeface="Cambria Math" panose="02040503050406030204" pitchFamily="18" charset="0"/>
                            <a:cs typeface="Alef" panose="00000500000000000000" pitchFamily="2" charset="-79"/>
                          </a:rPr>
                        </m:ctrlPr>
                      </m:sSupPr>
                      <m:e>
                        <m:acc>
                          <m:accPr>
                            <m:chr m:val="̂"/>
                            <m:ctrlPr>
                              <a:rPr lang="en-US" sz="2400" i="1" smtClean="0">
                                <a:latin typeface="Cambria Math" panose="02040503050406030204" pitchFamily="18" charset="0"/>
                                <a:cs typeface="Alef" panose="00000500000000000000" pitchFamily="2" charset="-79"/>
                              </a:rPr>
                            </m:ctrlPr>
                          </m:accPr>
                          <m:e>
                            <m:r>
                              <a:rPr lang="en-US" sz="2400" i="1">
                                <a:latin typeface="Cambria Math" panose="02040503050406030204" pitchFamily="18" charset="0"/>
                                <a:cs typeface="Alef" panose="00000500000000000000" pitchFamily="2" charset="-79"/>
                              </a:rPr>
                              <m:t>𝑧</m:t>
                            </m:r>
                          </m:e>
                        </m:acc>
                      </m:e>
                      <m:sup>
                        <m:r>
                          <a:rPr lang="en-US" sz="2400" b="0" i="1" smtClean="0">
                            <a:latin typeface="Cambria Math" panose="02040503050406030204" pitchFamily="18" charset="0"/>
                            <a:cs typeface="Alef" panose="00000500000000000000" pitchFamily="2" charset="-79"/>
                          </a:rPr>
                          <m:t>′</m:t>
                        </m:r>
                      </m:sup>
                    </m:sSup>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𝑁</m:t>
                    </m:r>
                    <m:d>
                      <m:dPr>
                        <m:ctrlPr>
                          <a:rPr lang="en-US" sz="2400" b="0" i="1" smtClean="0">
                            <a:latin typeface="Cambria Math" panose="02040503050406030204" pitchFamily="18" charset="0"/>
                            <a:cs typeface="Alef" panose="00000500000000000000" pitchFamily="2" charset="-79"/>
                          </a:rPr>
                        </m:ctrlPr>
                      </m:dPr>
                      <m:e>
                        <m:sSup>
                          <m:sSupPr>
                            <m:ctrlPr>
                              <a:rPr lang="en-US" sz="2400" b="0" i="1" smtClean="0">
                                <a:latin typeface="Cambria Math" panose="02040503050406030204" pitchFamily="18" charset="0"/>
                                <a:cs typeface="Alef" panose="00000500000000000000" pitchFamily="2" charset="-79"/>
                              </a:rPr>
                            </m:ctrlPr>
                          </m:sSupPr>
                          <m:e>
                            <m:r>
                              <a:rPr lang="en-US" sz="2400" b="0" i="1" smtClean="0">
                                <a:latin typeface="Cambria Math" panose="02040503050406030204" pitchFamily="18" charset="0"/>
                                <a:cs typeface="Alef" panose="00000500000000000000" pitchFamily="2" charset="-79"/>
                              </a:rPr>
                              <m:t>𝑧</m:t>
                            </m:r>
                          </m:e>
                          <m:sup>
                            <m:r>
                              <a:rPr lang="en-US" sz="2400" b="0" i="1" smtClean="0">
                                <a:latin typeface="Cambria Math" panose="02040503050406030204" pitchFamily="18" charset="0"/>
                                <a:cs typeface="Alef" panose="00000500000000000000" pitchFamily="2" charset="-79"/>
                              </a:rPr>
                              <m:t>′</m:t>
                            </m:r>
                          </m:sup>
                        </m:sSup>
                        <m:r>
                          <a:rPr lang="en-US" sz="2400" b="0" i="1" smtClean="0">
                            <a:latin typeface="Cambria Math" panose="02040503050406030204" pitchFamily="18" charset="0"/>
                            <a:cs typeface="Alef" panose="00000500000000000000" pitchFamily="2" charset="-79"/>
                          </a:rPr>
                          <m:t>,</m:t>
                        </m:r>
                        <m:rad>
                          <m:radPr>
                            <m:degHide m:val="on"/>
                            <m:ctrlPr>
                              <a:rPr lang="en-US" sz="2400" i="1">
                                <a:latin typeface="Cambria Math" panose="02040503050406030204" pitchFamily="18" charset="0"/>
                                <a:cs typeface="Alef" panose="00000500000000000000" pitchFamily="2" charset="-79"/>
                              </a:rPr>
                            </m:ctrlPr>
                          </m:radPr>
                          <m:deg/>
                          <m:e>
                            <m:f>
                              <m:fPr>
                                <m:ctrlPr>
                                  <a:rPr lang="en-US" sz="2400" i="1">
                                    <a:latin typeface="Cambria Math" panose="02040503050406030204" pitchFamily="18" charset="0"/>
                                    <a:cs typeface="Alef" panose="00000500000000000000" pitchFamily="2" charset="-79"/>
                                  </a:rPr>
                                </m:ctrlPr>
                              </m:fPr>
                              <m:num>
                                <m:r>
                                  <a:rPr lang="en-US" sz="2400" i="1">
                                    <a:latin typeface="Cambria Math" panose="02040503050406030204" pitchFamily="18" charset="0"/>
                                    <a:cs typeface="Alef" panose="00000500000000000000" pitchFamily="2" charset="-79"/>
                                  </a:rPr>
                                  <m:t>1</m:t>
                                </m:r>
                              </m:num>
                              <m:den>
                                <m:r>
                                  <a:rPr lang="en-US" sz="2400" i="1">
                                    <a:latin typeface="Cambria Math" panose="02040503050406030204" pitchFamily="18" charset="0"/>
                                    <a:cs typeface="Alef" panose="00000500000000000000" pitchFamily="2" charset="-79"/>
                                  </a:rPr>
                                  <m:t>𝑁</m:t>
                                </m:r>
                                <m:r>
                                  <a:rPr lang="en-US" sz="2400" i="1">
                                    <a:latin typeface="Cambria Math" panose="02040503050406030204" pitchFamily="18" charset="0"/>
                                    <a:cs typeface="Alef" panose="00000500000000000000" pitchFamily="2" charset="-79"/>
                                  </a:rPr>
                                  <m:t>−</m:t>
                                </m:r>
                                <m:r>
                                  <a:rPr lang="en-US" sz="2400" i="1">
                                    <a:latin typeface="Cambria Math" panose="02040503050406030204" pitchFamily="18" charset="0"/>
                                    <a:cs typeface="Alef" panose="00000500000000000000" pitchFamily="2" charset="-79"/>
                                  </a:rPr>
                                  <m:t>3</m:t>
                                </m:r>
                              </m:den>
                            </m:f>
                          </m:e>
                        </m:rad>
                      </m:e>
                    </m:d>
                    <m:r>
                      <a:rPr lang="en-US" sz="2400" b="0" i="0" smtClean="0">
                        <a:latin typeface="Cambria Math" panose="02040503050406030204" pitchFamily="18" charset="0"/>
                        <a:cs typeface="Alef" panose="00000500000000000000" pitchFamily="2" charset="-79"/>
                      </a:rPr>
                      <m:t>, </m:t>
                    </m:r>
                  </m:oMath>
                </a14:m>
                <a:r>
                  <a:rPr lang="en-US" sz="2400" dirty="0">
                    <a:latin typeface="Alef" panose="00000500000000000000" pitchFamily="2" charset="-79"/>
                    <a:ea typeface="Calibri" panose="020F0502020204030204" pitchFamily="34" charset="0"/>
                    <a:cs typeface="Alef" panose="00000500000000000000" pitchFamily="2" charset="-79"/>
                  </a:rPr>
                  <a:t>and hence: </a:t>
                </a:r>
                <a14:m>
                  <m:oMath xmlns:m="http://schemas.openxmlformats.org/officeDocument/2006/math">
                    <m:f>
                      <m:fPr>
                        <m:ctrlPr>
                          <a:rPr lang="en-US" sz="2400" i="1" smtClean="0">
                            <a:latin typeface="Cambria Math" panose="02040503050406030204" pitchFamily="18" charset="0"/>
                            <a:cs typeface="Alef" panose="00000500000000000000" pitchFamily="2" charset="-79"/>
                          </a:rPr>
                        </m:ctrlPr>
                      </m:fPr>
                      <m:num>
                        <m:sSup>
                          <m:sSupPr>
                            <m:ctrlPr>
                              <a:rPr lang="en-US" sz="2400" i="1">
                                <a:latin typeface="Cambria Math" panose="02040503050406030204" pitchFamily="18" charset="0"/>
                                <a:cs typeface="Alef" panose="00000500000000000000" pitchFamily="2" charset="-79"/>
                              </a:rPr>
                            </m:ctrlPr>
                          </m:sSupPr>
                          <m:e>
                            <m:acc>
                              <m:accPr>
                                <m:chr m:val="̂"/>
                                <m:ctrlPr>
                                  <a:rPr lang="en-US" sz="2400" i="1">
                                    <a:latin typeface="Cambria Math" panose="02040503050406030204" pitchFamily="18" charset="0"/>
                                    <a:cs typeface="Alef" panose="00000500000000000000" pitchFamily="2" charset="-79"/>
                                  </a:rPr>
                                </m:ctrlPr>
                              </m:accPr>
                              <m:e>
                                <m:r>
                                  <a:rPr lang="en-US" sz="2400" i="1">
                                    <a:latin typeface="Cambria Math" panose="02040503050406030204" pitchFamily="18" charset="0"/>
                                    <a:cs typeface="Alef" panose="00000500000000000000" pitchFamily="2" charset="-79"/>
                                  </a:rPr>
                                  <m:t>𝑧</m:t>
                                </m:r>
                              </m:e>
                            </m:acc>
                          </m:e>
                          <m:sup>
                            <m:r>
                              <a:rPr lang="en-US" sz="2400" i="1">
                                <a:latin typeface="Cambria Math" panose="02040503050406030204" pitchFamily="18" charset="0"/>
                                <a:cs typeface="Alef" panose="00000500000000000000" pitchFamily="2" charset="-79"/>
                              </a:rPr>
                              <m:t>′</m:t>
                            </m:r>
                          </m:sup>
                        </m:sSup>
                        <m:r>
                          <a:rPr lang="en-US" sz="2400" b="0" i="1" smtClean="0">
                            <a:latin typeface="Cambria Math" panose="02040503050406030204" pitchFamily="18" charset="0"/>
                            <a:cs typeface="Alef" panose="00000500000000000000" pitchFamily="2" charset="-79"/>
                          </a:rPr>
                          <m:t>−</m:t>
                        </m:r>
                        <m:sSup>
                          <m:sSupPr>
                            <m:ctrlPr>
                              <a:rPr lang="en-US" sz="2400" i="1">
                                <a:latin typeface="Cambria Math" panose="02040503050406030204" pitchFamily="18" charset="0"/>
                                <a:cs typeface="Alef" panose="00000500000000000000" pitchFamily="2" charset="-79"/>
                              </a:rPr>
                            </m:ctrlPr>
                          </m:sSupPr>
                          <m:e>
                            <m:r>
                              <a:rPr lang="en-US" sz="2400" i="1">
                                <a:latin typeface="Cambria Math" panose="02040503050406030204" pitchFamily="18" charset="0"/>
                                <a:cs typeface="Alef" panose="00000500000000000000" pitchFamily="2" charset="-79"/>
                              </a:rPr>
                              <m:t>𝑧</m:t>
                            </m:r>
                          </m:e>
                          <m:sup>
                            <m:r>
                              <a:rPr lang="en-US" sz="2400" i="1">
                                <a:latin typeface="Cambria Math" panose="02040503050406030204" pitchFamily="18" charset="0"/>
                                <a:cs typeface="Alef" panose="00000500000000000000" pitchFamily="2" charset="-79"/>
                              </a:rPr>
                              <m:t>′</m:t>
                            </m:r>
                          </m:sup>
                        </m:sSup>
                      </m:num>
                      <m:den>
                        <m:rad>
                          <m:radPr>
                            <m:degHide m:val="on"/>
                            <m:ctrlPr>
                              <a:rPr lang="en-US" sz="2400" i="1" smtClean="0">
                                <a:latin typeface="Cambria Math" panose="02040503050406030204" pitchFamily="18" charset="0"/>
                                <a:cs typeface="Alef" panose="00000500000000000000" pitchFamily="2" charset="-79"/>
                              </a:rPr>
                            </m:ctrlPr>
                          </m:radPr>
                          <m:deg/>
                          <m:e>
                            <m:f>
                              <m:fPr>
                                <m:ctrlPr>
                                  <a:rPr lang="en-US" sz="2400" i="1">
                                    <a:latin typeface="Cambria Math" panose="02040503050406030204" pitchFamily="18" charset="0"/>
                                    <a:cs typeface="Alef" panose="00000500000000000000" pitchFamily="2" charset="-79"/>
                                  </a:rPr>
                                </m:ctrlPr>
                              </m:fPr>
                              <m:num>
                                <m:r>
                                  <a:rPr lang="en-US" sz="2400" i="1">
                                    <a:latin typeface="Cambria Math" panose="02040503050406030204" pitchFamily="18" charset="0"/>
                                    <a:cs typeface="Alef" panose="00000500000000000000" pitchFamily="2" charset="-79"/>
                                  </a:rPr>
                                  <m:t>1</m:t>
                                </m:r>
                              </m:num>
                              <m:den>
                                <m:r>
                                  <a:rPr lang="en-US" sz="2400" i="1">
                                    <a:latin typeface="Cambria Math" panose="02040503050406030204" pitchFamily="18" charset="0"/>
                                    <a:cs typeface="Alef" panose="00000500000000000000" pitchFamily="2" charset="-79"/>
                                  </a:rPr>
                                  <m:t>𝑁</m:t>
                                </m:r>
                                <m:r>
                                  <a:rPr lang="en-US" sz="2400" i="1">
                                    <a:latin typeface="Cambria Math" panose="02040503050406030204" pitchFamily="18" charset="0"/>
                                    <a:cs typeface="Alef" panose="00000500000000000000" pitchFamily="2" charset="-79"/>
                                  </a:rPr>
                                  <m:t>−</m:t>
                                </m:r>
                                <m:r>
                                  <a:rPr lang="en-US" sz="2400" i="1">
                                    <a:latin typeface="Cambria Math" panose="02040503050406030204" pitchFamily="18" charset="0"/>
                                    <a:cs typeface="Alef" panose="00000500000000000000" pitchFamily="2" charset="-79"/>
                                  </a:rPr>
                                  <m:t>3</m:t>
                                </m:r>
                              </m:den>
                            </m:f>
                          </m:e>
                        </m:rad>
                      </m:den>
                    </m:f>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𝑁</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0</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1</m:t>
                    </m:r>
                    <m:r>
                      <a:rPr lang="en-US" sz="2400" b="0" i="1" smtClean="0">
                        <a:latin typeface="Cambria Math" panose="02040503050406030204" pitchFamily="18" charset="0"/>
                        <a:cs typeface="Alef" panose="00000500000000000000" pitchFamily="2" charset="-79"/>
                      </a:rPr>
                      <m:t>)</m:t>
                    </m:r>
                  </m:oMath>
                </a14:m>
                <a:endParaRPr lang="en-US" sz="2400" dirty="0">
                  <a:latin typeface="Alef" panose="00000500000000000000" pitchFamily="2" charset="-79"/>
                  <a:ea typeface="Calibri" panose="020F0502020204030204" pitchFamily="34" charset="0"/>
                  <a:cs typeface="Alef" panose="00000500000000000000" pitchFamily="2" charset="-79"/>
                </a:endParaRPr>
              </a:p>
              <a:p>
                <a:pPr algn="l" rtl="0"/>
                <a:r>
                  <a:rPr lang="en-US" sz="2400" dirty="0">
                    <a:latin typeface="Alef" panose="00000500000000000000" pitchFamily="2" charset="-79"/>
                    <a:ea typeface="Calibri" panose="020F0502020204030204" pitchFamily="34" charset="0"/>
                    <a:cs typeface="Alef" panose="00000500000000000000" pitchFamily="2" charset="-79"/>
                  </a:rPr>
                  <a:t>Why is this useful?</a:t>
                </a:r>
              </a:p>
              <a:p>
                <a:pPr marL="342900" indent="-342900" algn="l" rtl="0">
                  <a:buFont typeface="Arial" panose="020B0604020202020204" pitchFamily="34" charset="0"/>
                  <a:buChar char="•"/>
                </a:pPr>
                <a:r>
                  <a:rPr lang="en-US" sz="2400" dirty="0">
                    <a:latin typeface="Alef" panose="00000500000000000000" pitchFamily="2" charset="-79"/>
                    <a:ea typeface="Calibri" panose="020F0502020204030204" pitchFamily="34" charset="0"/>
                    <a:cs typeface="Alef" panose="00000500000000000000" pitchFamily="2" charset="-79"/>
                  </a:rPr>
                  <a:t>Can be used to run significant test against any hypothesized value of</a:t>
                </a:r>
                <a:r>
                  <a:rPr lang="en-US" sz="2400" b="0" dirty="0">
                    <a:ea typeface="Cambria Math" panose="02040503050406030204" pitchFamily="18" charset="0"/>
                    <a:cs typeface="Arial" panose="020B0604020202020204" pitchFamily="34" charset="0"/>
                  </a:rPr>
                  <a:t>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oMath>
                </a14:m>
                <a:r>
                  <a:rPr lang="en-US" sz="2400" dirty="0">
                    <a:latin typeface="Alef" panose="00000500000000000000" pitchFamily="2" charset="-79"/>
                    <a:ea typeface="Calibri" panose="020F0502020204030204" pitchFamily="34" charset="0"/>
                    <a:cs typeface="Alef" panose="00000500000000000000" pitchFamily="2" charset="-79"/>
                  </a:rPr>
                  <a:t> (see </a:t>
                </a:r>
                <a:r>
                  <a:rPr lang="en-US" sz="2400" dirty="0" err="1">
                    <a:latin typeface="Alef" panose="00000500000000000000" pitchFamily="2" charset="-79"/>
                    <a:ea typeface="Calibri" panose="020F0502020204030204" pitchFamily="34" charset="0"/>
                    <a:cs typeface="Alef" panose="00000500000000000000" pitchFamily="2" charset="-79"/>
                  </a:rPr>
                  <a:t>fisherz</a:t>
                </a:r>
                <a:r>
                  <a:rPr lang="en-US" sz="2400" dirty="0">
                    <a:latin typeface="Alef" panose="00000500000000000000" pitchFamily="2" charset="-79"/>
                    <a:ea typeface="Calibri" panose="020F0502020204030204" pitchFamily="34" charset="0"/>
                    <a:cs typeface="Alef" panose="00000500000000000000" pitchFamily="2" charset="-79"/>
                  </a:rPr>
                  <a:t>() from library(psych).</a:t>
                </a:r>
              </a:p>
              <a:p>
                <a:pPr marL="342900" indent="-342900" algn="l" rtl="0">
                  <a:buFont typeface="Arial" panose="020B0604020202020204" pitchFamily="34" charset="0"/>
                  <a:buChar char="•"/>
                </a:pPr>
                <a:r>
                  <a:rPr lang="en-US" sz="2400" dirty="0">
                    <a:latin typeface="Alef" panose="00000500000000000000" pitchFamily="2" charset="-79"/>
                    <a:ea typeface="Calibri" panose="020F0502020204030204" pitchFamily="34" charset="0"/>
                    <a:cs typeface="Alef" panose="00000500000000000000" pitchFamily="2" charset="-79"/>
                  </a:rPr>
                  <a:t>Can be used to build a </a:t>
                </a:r>
                <a:r>
                  <a:rPr lang="en-US" sz="2400" b="1" dirty="0">
                    <a:latin typeface="Alef" panose="00000500000000000000" pitchFamily="2" charset="-79"/>
                    <a:ea typeface="Calibri" panose="020F0502020204030204" pitchFamily="34" charset="0"/>
                    <a:cs typeface="Alef" panose="00000500000000000000" pitchFamily="2" charset="-79"/>
                  </a:rPr>
                  <a:t>confidence interval </a:t>
                </a:r>
                <a:r>
                  <a:rPr lang="en-US" sz="2400" dirty="0">
                    <a:latin typeface="Alef" panose="00000500000000000000" pitchFamily="2" charset="-79"/>
                    <a:ea typeface="Calibri" panose="020F0502020204030204" pitchFamily="34" charset="0"/>
                    <a:cs typeface="Alef" panose="00000500000000000000" pitchFamily="2" charset="-79"/>
                  </a:rPr>
                  <a:t>for </a:t>
                </a:r>
                <a14:m>
                  <m:oMath xmlns:m="http://schemas.openxmlformats.org/officeDocument/2006/math">
                    <m:r>
                      <a:rPr lang="en-US" sz="2400" b="0" i="1" smtClean="0">
                        <a:latin typeface="Cambria Math" panose="02040503050406030204" pitchFamily="18" charset="0"/>
                        <a:ea typeface="Cambria Math" panose="02040503050406030204" pitchFamily="18" charset="0"/>
                        <a:cs typeface="Arial" panose="020B0604020202020204" pitchFamily="34" charset="0"/>
                      </a:rPr>
                      <m:t>𝜌</m:t>
                    </m:r>
                  </m:oMath>
                </a14:m>
                <a:r>
                  <a:rPr lang="en-US" sz="2400" dirty="0">
                    <a:latin typeface="Alef" panose="00000500000000000000" pitchFamily="2" charset="-79"/>
                    <a:ea typeface="Calibri" panose="020F0502020204030204" pitchFamily="34" charset="0"/>
                    <a:cs typeface="Alef" panose="00000500000000000000" pitchFamily="2" charset="-79"/>
                  </a:rPr>
                  <a:t>. </a:t>
                </a:r>
              </a:p>
              <a:p>
                <a:pPr marL="800100" lvl="1" indent="-342900" algn="l" rtl="0">
                  <a:buFont typeface="Arial" panose="020B0604020202020204" pitchFamily="34" charset="0"/>
                  <a:buChar char="•"/>
                </a:pPr>
                <a:r>
                  <a:rPr lang="en-US" sz="2000" dirty="0">
                    <a:latin typeface="Alef" panose="00000500000000000000" pitchFamily="2" charset="-79"/>
                    <a:ea typeface="Calibri" panose="020F0502020204030204" pitchFamily="34" charset="0"/>
                    <a:cs typeface="Alef" panose="00000500000000000000" pitchFamily="2" charset="-79"/>
                  </a:rPr>
                  <a:t>E.g., the confidence interval in </a:t>
                </a:r>
                <a:r>
                  <a:rPr lang="en-US" sz="2000" dirty="0" err="1">
                    <a:latin typeface="Alef" panose="00000500000000000000" pitchFamily="2" charset="-79"/>
                    <a:ea typeface="Calibri" panose="020F0502020204030204" pitchFamily="34" charset="0"/>
                    <a:cs typeface="Alef" panose="00000500000000000000" pitchFamily="2" charset="-79"/>
                  </a:rPr>
                  <a:t>cor.test</a:t>
                </a:r>
                <a:r>
                  <a:rPr lang="en-US" sz="2000" dirty="0">
                    <a:latin typeface="Alef" panose="00000500000000000000" pitchFamily="2" charset="-79"/>
                    <a:ea typeface="Calibri" panose="020F0502020204030204" pitchFamily="34" charset="0"/>
                    <a:cs typeface="Alef" panose="00000500000000000000" pitchFamily="2" charset="-79"/>
                  </a:rPr>
                  <a:t>()</a:t>
                </a:r>
                <a:endParaRPr lang="en-US" sz="2400" dirty="0">
                  <a:latin typeface="Alef" panose="00000500000000000000" pitchFamily="2" charset="-79"/>
                  <a:ea typeface="Calibri" panose="020F0502020204030204" pitchFamily="34" charset="0"/>
                  <a:cs typeface="Alef" panose="00000500000000000000" pitchFamily="2" charset="-79"/>
                </a:endParaRPr>
              </a:p>
              <a:p>
                <a:pPr marL="342900" indent="-342900" algn="l" rtl="0">
                  <a:buFont typeface="Arial" panose="020B0604020202020204" pitchFamily="34" charset="0"/>
                  <a:buChar char="•"/>
                </a:pPr>
                <a:r>
                  <a:rPr lang="en-US" sz="2400" dirty="0">
                    <a:latin typeface="Alef" panose="00000500000000000000" pitchFamily="2" charset="-79"/>
                    <a:ea typeface="Calibri" panose="020F0502020204030204" pitchFamily="34" charset="0"/>
                    <a:cs typeface="Alef" panose="00000500000000000000" pitchFamily="2" charset="-79"/>
                  </a:rPr>
                  <a:t>With some more math, can be used to compare two correlation coefficients.</a:t>
                </a:r>
              </a:p>
            </p:txBody>
          </p:sp>
        </mc:Choice>
        <mc:Fallback xmlns="">
          <p:sp>
            <p:nvSpPr>
              <p:cNvPr id="6" name="TextBox 5">
                <a:extLst>
                  <a:ext uri="{FF2B5EF4-FFF2-40B4-BE49-F238E27FC236}">
                    <a16:creationId xmlns:a16="http://schemas.microsoft.com/office/drawing/2014/main" id="{C699FED0-401C-6160-81B8-2BA5760DBA4D}"/>
                  </a:ext>
                </a:extLst>
              </p:cNvPr>
              <p:cNvSpPr txBox="1">
                <a:spLocks noRot="1" noChangeAspect="1" noMove="1" noResize="1" noEditPoints="1" noAdjustHandles="1" noChangeArrowheads="1" noChangeShapeType="1" noTextEdit="1"/>
              </p:cNvSpPr>
              <p:nvPr/>
            </p:nvSpPr>
            <p:spPr>
              <a:xfrm>
                <a:off x="392795" y="1148472"/>
                <a:ext cx="11211560" cy="5661743"/>
              </a:xfrm>
              <a:prstGeom prst="rect">
                <a:avLst/>
              </a:prstGeom>
              <a:blipFill>
                <a:blip r:embed="rId3"/>
                <a:stretch>
                  <a:fillRect l="-815" t="-753" b="-1507"/>
                </a:stretch>
              </a:blipFill>
            </p:spPr>
            <p:txBody>
              <a:bodyPr/>
              <a:lstStyle/>
              <a:p>
                <a:r>
                  <a:rPr lang="en-US">
                    <a:noFill/>
                  </a:rPr>
                  <a:t> </a:t>
                </a:r>
              </a:p>
            </p:txBody>
          </p:sp>
        </mc:Fallback>
      </mc:AlternateContent>
    </p:spTree>
    <p:extLst>
      <p:ext uri="{BB962C8B-B14F-4D97-AF65-F5344CB8AC3E}">
        <p14:creationId xmlns:p14="http://schemas.microsoft.com/office/powerpoint/2010/main" val="4143980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normAutofit fontScale="90000"/>
          </a:bodyPr>
          <a:lstStyle/>
          <a:p>
            <a:pPr algn="l" rtl="0"/>
            <a:r>
              <a:rPr lang="en-US" sz="4000" b="1" dirty="0">
                <a:latin typeface="Alef" panose="00000500000000000000" pitchFamily="2" charset="-79"/>
                <a:cs typeface="Alef" panose="00000500000000000000" pitchFamily="2" charset="-79"/>
              </a:rPr>
              <a:t>Significance testing: </a:t>
            </a:r>
            <a:r>
              <a:rPr lang="en-US" sz="4000" dirty="0">
                <a:latin typeface="Alef" panose="00000500000000000000" pitchFamily="2" charset="-79"/>
                <a:cs typeface="Alef" panose="00000500000000000000" pitchFamily="2" charset="-79"/>
              </a:rPr>
              <a:t>Simple Linear Regression</a:t>
            </a:r>
            <a:endParaRPr lang="he-IL" sz="4000" b="1" i="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699FED0-401C-6160-81B8-2BA5760DBA4D}"/>
                  </a:ext>
                </a:extLst>
              </p:cNvPr>
              <p:cNvSpPr txBox="1"/>
              <p:nvPr/>
            </p:nvSpPr>
            <p:spPr>
              <a:xfrm>
                <a:off x="392795" y="1148472"/>
                <a:ext cx="11211560" cy="4339971"/>
              </a:xfrm>
              <a:prstGeom prst="rect">
                <a:avLst/>
              </a:prstGeom>
              <a:noFill/>
            </p:spPr>
            <p:txBody>
              <a:bodyPr wrap="square">
                <a:spAutoFit/>
              </a:bodyPr>
              <a:lstStyle/>
              <a:p>
                <a:pPr algn="l" rtl="0"/>
                <a:r>
                  <a:rPr lang="en-US" sz="2400" b="1" dirty="0">
                    <a:latin typeface="Alef" panose="00000500000000000000" pitchFamily="2" charset="-79"/>
                    <a:ea typeface="Calibri" panose="020F0502020204030204" pitchFamily="34" charset="0"/>
                    <a:cs typeface="Alef" panose="00000500000000000000" pitchFamily="2" charset="-79"/>
                  </a:rPr>
                  <a:t>Option 1</a:t>
                </a:r>
                <a:r>
                  <a:rPr lang="en-US" sz="2400" dirty="0">
                    <a:latin typeface="Alef" panose="00000500000000000000" pitchFamily="2" charset="-79"/>
                    <a:ea typeface="Calibri" panose="020F0502020204030204" pitchFamily="34" charset="0"/>
                    <a:cs typeface="Alef" panose="00000500000000000000" pitchFamily="2" charset="-79"/>
                  </a:rPr>
                  <a:t>: Testing the predictive value of the </a:t>
                </a:r>
                <a:r>
                  <a:rPr lang="en-US" sz="2400" b="1" dirty="0">
                    <a:latin typeface="Alef" panose="00000500000000000000" pitchFamily="2" charset="-79"/>
                    <a:ea typeface="Calibri" panose="020F0502020204030204" pitchFamily="34" charset="0"/>
                    <a:cs typeface="Alef" panose="00000500000000000000" pitchFamily="2" charset="-79"/>
                  </a:rPr>
                  <a:t>full model</a:t>
                </a:r>
                <a:r>
                  <a:rPr lang="en-US" sz="2400" dirty="0">
                    <a:latin typeface="Alef" panose="00000500000000000000" pitchFamily="2" charset="-79"/>
                    <a:ea typeface="Calibri" panose="020F0502020204030204" pitchFamily="34" charset="0"/>
                    <a:cs typeface="Alef" panose="00000500000000000000" pitchFamily="2" charset="-79"/>
                  </a:rPr>
                  <a:t>:</a:t>
                </a:r>
              </a:p>
              <a:p>
                <a:pPr algn="ctr" rtl="0"/>
                <a:endParaRPr lang="en-US" sz="2400" dirty="0">
                  <a:latin typeface="Alef" panose="00000500000000000000" pitchFamily="2" charset="-79"/>
                  <a:ea typeface="Calibri" panose="020F0502020204030204" pitchFamily="34" charset="0"/>
                  <a:cs typeface="Alef" panose="00000500000000000000" pitchFamily="2" charset="-79"/>
                </a:endParaRPr>
              </a:p>
              <a:p>
                <a:pPr algn="ctr" rtl="0"/>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Alef" panose="00000500000000000000" pitchFamily="2" charset="-79"/>
                            </a:rPr>
                          </m:ctrlPr>
                        </m:sSubPr>
                        <m:e>
                          <m:r>
                            <a:rPr lang="en-US" sz="2400" b="0" i="1" smtClean="0">
                              <a:latin typeface="Cambria Math" panose="02040503050406030204" pitchFamily="18" charset="0"/>
                              <a:cs typeface="Alef" panose="00000500000000000000" pitchFamily="2" charset="-79"/>
                            </a:rPr>
                            <m:t>𝐹</m:t>
                          </m:r>
                        </m:e>
                        <m:sub>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𝑘</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1</m:t>
                          </m:r>
                          <m:r>
                            <a:rPr lang="en-US" sz="2400" b="0" i="1" smtClean="0">
                              <a:latin typeface="Cambria Math" panose="02040503050406030204" pitchFamily="18" charset="0"/>
                              <a:cs typeface="Alef" panose="00000500000000000000" pitchFamily="2" charset="-79"/>
                            </a:rPr>
                            <m:t>, </m:t>
                          </m:r>
                          <m:r>
                            <a:rPr lang="en-US" sz="2400" b="0" i="1" smtClean="0">
                              <a:latin typeface="Cambria Math" panose="02040503050406030204" pitchFamily="18" charset="0"/>
                              <a:cs typeface="Alef" panose="00000500000000000000" pitchFamily="2" charset="-79"/>
                            </a:rPr>
                            <m:t>𝑁</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𝑘</m:t>
                          </m:r>
                          <m:r>
                            <a:rPr lang="en-US" sz="2400" b="0" i="1" smtClean="0">
                              <a:latin typeface="Cambria Math" panose="02040503050406030204" pitchFamily="18" charset="0"/>
                              <a:cs typeface="Alef" panose="00000500000000000000" pitchFamily="2" charset="-79"/>
                            </a:rPr>
                            <m:t>)</m:t>
                          </m:r>
                        </m:sub>
                      </m:sSub>
                      <m:r>
                        <a:rPr lang="en-US" sz="2400" b="0" i="1" smtClean="0">
                          <a:latin typeface="Cambria Math" panose="02040503050406030204" pitchFamily="18" charset="0"/>
                          <a:cs typeface="Alef" panose="00000500000000000000" pitchFamily="2" charset="-79"/>
                        </a:rPr>
                        <m:t>=</m:t>
                      </m:r>
                      <m:f>
                        <m:fPr>
                          <m:ctrlPr>
                            <a:rPr lang="en-US" sz="2400" b="0" i="1" smtClean="0">
                              <a:latin typeface="Cambria Math" panose="02040503050406030204" pitchFamily="18" charset="0"/>
                              <a:cs typeface="Alef" panose="00000500000000000000" pitchFamily="2" charset="-79"/>
                            </a:rPr>
                          </m:ctrlPr>
                        </m:fPr>
                        <m:num>
                          <m:r>
                            <a:rPr lang="en-US" sz="2400" b="0" i="1" smtClean="0">
                              <a:latin typeface="Cambria Math" panose="02040503050406030204" pitchFamily="18" charset="0"/>
                              <a:cs typeface="Alef" panose="00000500000000000000" pitchFamily="2" charset="-79"/>
                            </a:rPr>
                            <m:t>𝑀𝑆𝑟𝑒𝑔</m:t>
                          </m:r>
                        </m:num>
                        <m:den>
                          <m:r>
                            <a:rPr lang="en-US" sz="2400" b="0" i="1" smtClean="0">
                              <a:latin typeface="Cambria Math" panose="02040503050406030204" pitchFamily="18" charset="0"/>
                              <a:cs typeface="Alef" panose="00000500000000000000" pitchFamily="2" charset="-79"/>
                            </a:rPr>
                            <m:t>𝑀𝑆𝐸</m:t>
                          </m:r>
                        </m:den>
                      </m:f>
                      <m:r>
                        <a:rPr lang="en-US" sz="2400" b="0" i="1" smtClean="0">
                          <a:latin typeface="Cambria Math" panose="02040503050406030204" pitchFamily="18" charset="0"/>
                          <a:cs typeface="Alef" panose="00000500000000000000" pitchFamily="2" charset="-79"/>
                        </a:rPr>
                        <m:t>=</m:t>
                      </m:r>
                      <m:f>
                        <m:fPr>
                          <m:ctrlPr>
                            <a:rPr lang="en-US" sz="2400" i="1">
                              <a:latin typeface="Cambria Math" panose="02040503050406030204" pitchFamily="18" charset="0"/>
                              <a:cs typeface="Alef" panose="00000500000000000000" pitchFamily="2" charset="-79"/>
                            </a:rPr>
                          </m:ctrlPr>
                        </m:fPr>
                        <m:num>
                          <m:r>
                            <a:rPr lang="en-US" sz="2400" b="0" i="1" smtClean="0">
                              <a:latin typeface="Cambria Math" panose="02040503050406030204" pitchFamily="18" charset="0"/>
                              <a:cs typeface="Alef" panose="00000500000000000000" pitchFamily="2" charset="-79"/>
                            </a:rPr>
                            <m:t>𝑆</m:t>
                          </m:r>
                          <m:r>
                            <a:rPr lang="en-US" sz="2400" i="1">
                              <a:latin typeface="Cambria Math" panose="02040503050406030204" pitchFamily="18" charset="0"/>
                              <a:cs typeface="Alef" panose="00000500000000000000" pitchFamily="2" charset="-79"/>
                            </a:rPr>
                            <m:t>𝑆𝑟𝑒𝑔</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𝑘</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1</m:t>
                          </m:r>
                          <m:r>
                            <a:rPr lang="en-US" sz="2400" b="0" i="1" smtClean="0">
                              <a:latin typeface="Cambria Math" panose="02040503050406030204" pitchFamily="18" charset="0"/>
                              <a:cs typeface="Alef" panose="00000500000000000000" pitchFamily="2" charset="-79"/>
                            </a:rPr>
                            <m:t>)</m:t>
                          </m:r>
                        </m:num>
                        <m:den>
                          <m:r>
                            <a:rPr lang="en-US" sz="2400" b="0" i="1" smtClean="0">
                              <a:latin typeface="Cambria Math" panose="02040503050406030204" pitchFamily="18" charset="0"/>
                              <a:cs typeface="Alef" panose="00000500000000000000" pitchFamily="2" charset="-79"/>
                            </a:rPr>
                            <m:t>𝑆𝑆𝐸</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𝑁</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𝑘</m:t>
                          </m:r>
                          <m:r>
                            <a:rPr lang="en-US" sz="2400" b="0" i="1" smtClean="0">
                              <a:latin typeface="Cambria Math" panose="02040503050406030204" pitchFamily="18" charset="0"/>
                              <a:cs typeface="Alef" panose="00000500000000000000" pitchFamily="2" charset="-79"/>
                            </a:rPr>
                            <m:t>)</m:t>
                          </m:r>
                        </m:den>
                      </m:f>
                    </m:oMath>
                  </m:oMathPara>
                </a14:m>
                <a:endParaRPr lang="en-US" sz="2400" b="0" dirty="0">
                  <a:latin typeface="Alef" panose="00000500000000000000" pitchFamily="2" charset="-79"/>
                  <a:cs typeface="Alef" panose="00000500000000000000" pitchFamily="2" charset="-79"/>
                </a:endParaRPr>
              </a:p>
              <a:p>
                <a:pPr algn="ctr" rtl="0"/>
                <a:endParaRPr lang="en-US" sz="2400" dirty="0">
                  <a:latin typeface="Alef" panose="00000500000000000000" pitchFamily="2" charset="-79"/>
                  <a:ea typeface="Calibri" panose="020F0502020204030204" pitchFamily="34" charset="0"/>
                  <a:cs typeface="Alef" panose="00000500000000000000" pitchFamily="2" charset="-79"/>
                </a:endParaRPr>
              </a:p>
              <a:p>
                <a:pPr algn="ctr" rtl="0"/>
                <a:endParaRPr lang="en-US" sz="2400" dirty="0">
                  <a:highlight>
                    <a:srgbClr val="FFFF00"/>
                  </a:highlight>
                  <a:latin typeface="Alef" panose="00000500000000000000" pitchFamily="2" charset="-79"/>
                  <a:ea typeface="Calibri" panose="020F0502020204030204" pitchFamily="34" charset="0"/>
                  <a:cs typeface="Alef" panose="00000500000000000000" pitchFamily="2" charset="-79"/>
                </a:endParaRPr>
              </a:p>
              <a:p>
                <a:pPr algn="l" rtl="0"/>
                <a:r>
                  <a:rPr lang="en-US" sz="2400" b="1" dirty="0">
                    <a:latin typeface="Alef" panose="00000500000000000000" pitchFamily="2" charset="-79"/>
                    <a:ea typeface="Calibri" panose="020F0502020204030204" pitchFamily="34" charset="0"/>
                    <a:cs typeface="Alef" panose="00000500000000000000" pitchFamily="2" charset="-79"/>
                  </a:rPr>
                  <a:t>Option 2</a:t>
                </a:r>
                <a:r>
                  <a:rPr lang="en-US" sz="2400" dirty="0">
                    <a:latin typeface="Alef" panose="00000500000000000000" pitchFamily="2" charset="-79"/>
                    <a:ea typeface="Calibri" panose="020F0502020204030204" pitchFamily="34" charset="0"/>
                    <a:cs typeface="Alef" panose="00000500000000000000" pitchFamily="2" charset="-79"/>
                  </a:rPr>
                  <a:t>: Testing whether the slope coefficient is significantly different than some value (commonly, 0).</a:t>
                </a:r>
              </a:p>
              <a:p>
                <a:pPr algn="ctr" rtl="0"/>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cs typeface="Alef" panose="00000500000000000000" pitchFamily="2" charset="-79"/>
                            </a:rPr>
                          </m:ctrlPr>
                        </m:sSubPr>
                        <m:e>
                          <m:r>
                            <a:rPr lang="en-US" sz="2000" i="1">
                              <a:latin typeface="Cambria Math" panose="02040503050406030204" pitchFamily="18" charset="0"/>
                              <a:cs typeface="Alef" panose="00000500000000000000" pitchFamily="2" charset="-79"/>
                            </a:rPr>
                            <m:t>𝑡</m:t>
                          </m:r>
                        </m:e>
                        <m:sub>
                          <m:r>
                            <a:rPr lang="en-US" sz="2000" i="1">
                              <a:latin typeface="Cambria Math" panose="02040503050406030204" pitchFamily="18" charset="0"/>
                              <a:cs typeface="Alef" panose="00000500000000000000" pitchFamily="2" charset="-79"/>
                            </a:rPr>
                            <m:t>𝑁</m:t>
                          </m:r>
                          <m:r>
                            <a:rPr lang="en-US" sz="2000" i="1">
                              <a:latin typeface="Cambria Math" panose="02040503050406030204" pitchFamily="18" charset="0"/>
                              <a:cs typeface="Alef" panose="00000500000000000000" pitchFamily="2" charset="-79"/>
                            </a:rPr>
                            <m:t>−</m:t>
                          </m:r>
                          <m:r>
                            <a:rPr lang="en-US" sz="2000" i="1">
                              <a:latin typeface="Cambria Math" panose="02040503050406030204" pitchFamily="18" charset="0"/>
                              <a:cs typeface="Alef" panose="00000500000000000000" pitchFamily="2" charset="-79"/>
                            </a:rPr>
                            <m:t>𝑘</m:t>
                          </m:r>
                        </m:sub>
                      </m:sSub>
                      <m:sSub>
                        <m:sSubPr>
                          <m:ctrlPr>
                            <a:rPr lang="en-US" sz="2000" b="0" i="1" smtClean="0">
                              <a:latin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ea typeface="Calibri" panose="020F0502020204030204" pitchFamily="34" charset="0"/>
                              <a:cs typeface="Alef" panose="00000500000000000000" pitchFamily="2" charset="-79"/>
                            </a:rPr>
                            <m:t>=</m:t>
                          </m:r>
                        </m:e>
                        <m:sub>
                          <m:r>
                            <a:rPr lang="en-US" sz="2000" b="0" i="1" smtClean="0">
                              <a:latin typeface="Cambria Math" panose="02040503050406030204" pitchFamily="18" charset="0"/>
                              <a:cs typeface="Alef" panose="00000500000000000000" pitchFamily="2" charset="-79"/>
                            </a:rPr>
                            <m:t>𝐻</m:t>
                          </m:r>
                          <m:r>
                            <a:rPr lang="en-US" sz="2000" b="0" i="1" smtClean="0">
                              <a:latin typeface="Cambria Math" panose="02040503050406030204" pitchFamily="18" charset="0"/>
                              <a:cs typeface="Alef" panose="00000500000000000000" pitchFamily="2" charset="-79"/>
                            </a:rPr>
                            <m:t>0</m:t>
                          </m:r>
                        </m:sub>
                      </m:sSub>
                      <m:f>
                        <m:fPr>
                          <m:ctrlPr>
                            <a:rPr lang="en-US" sz="2000" b="0" i="1" smtClean="0">
                              <a:latin typeface="Cambria Math" panose="02040503050406030204" pitchFamily="18" charset="0"/>
                              <a:cs typeface="Alef" panose="00000500000000000000" pitchFamily="2" charset="-79"/>
                            </a:rPr>
                          </m:ctrlPr>
                        </m:fPr>
                        <m:num>
                          <m:sSub>
                            <m:sSubPr>
                              <m:ctrlPr>
                                <a:rPr lang="en-US" sz="2000" b="0" i="1" smtClean="0">
                                  <a:latin typeface="Cambria Math" panose="02040503050406030204" pitchFamily="18" charset="0"/>
                                  <a:cs typeface="Alef" panose="00000500000000000000" pitchFamily="2" charset="-79"/>
                                </a:rPr>
                              </m:ctrlPr>
                            </m:sSubPr>
                            <m:e>
                              <m:r>
                                <a:rPr lang="en-US" sz="2000" i="1">
                                  <a:latin typeface="Cambria Math" panose="02040503050406030204" pitchFamily="18" charset="0"/>
                                  <a:cs typeface="Alef" panose="00000500000000000000" pitchFamily="2" charset="-79"/>
                                </a:rPr>
                                <m:t>𝑏</m:t>
                              </m:r>
                            </m:e>
                            <m:sub>
                              <m:r>
                                <a:rPr lang="en-US" sz="2000" b="0" i="1" smtClean="0">
                                  <a:latin typeface="Cambria Math" panose="02040503050406030204" pitchFamily="18" charset="0"/>
                                  <a:cs typeface="Alef" panose="00000500000000000000" pitchFamily="2" charset="-79"/>
                                </a:rPr>
                                <m:t>1</m:t>
                              </m:r>
                            </m:sub>
                          </m:sSub>
                          <m:r>
                            <a:rPr lang="en-US" sz="2000" b="0" i="1" smtClean="0">
                              <a:latin typeface="Cambria Math" panose="02040503050406030204" pitchFamily="18" charset="0"/>
                              <a:cs typeface="Alef" panose="00000500000000000000" pitchFamily="2" charset="-79"/>
                            </a:rPr>
                            <m:t>−</m:t>
                          </m:r>
                          <m:sSub>
                            <m:sSubPr>
                              <m:ctrlPr>
                                <a:rPr lang="en-US" sz="2000" b="0" i="1" smtClean="0">
                                  <a:latin typeface="Cambria Math" panose="02040503050406030204" pitchFamily="18" charset="0"/>
                                  <a:cs typeface="Alef" panose="00000500000000000000" pitchFamily="2" charset="-79"/>
                                </a:rPr>
                              </m:ctrlPr>
                            </m:sSubPr>
                            <m:e>
                              <m:r>
                                <a:rPr lang="en-US" sz="2000" i="1">
                                  <a:latin typeface="Cambria Math" panose="02040503050406030204" pitchFamily="18" charset="0"/>
                                  <a:ea typeface="Cambria Math" panose="02040503050406030204" pitchFamily="18" charset="0"/>
                                  <a:cs typeface="Alef" panose="00000500000000000000" pitchFamily="2" charset="-79"/>
                                </a:rPr>
                                <m:t>𝛽</m:t>
                              </m:r>
                            </m:e>
                            <m:sub>
                              <m:sSub>
                                <m:sSubPr>
                                  <m:ctrlPr>
                                    <a:rPr lang="en-US" sz="2000" b="0" i="1" smtClean="0">
                                      <a:latin typeface="Cambria Math" panose="02040503050406030204" pitchFamily="18" charset="0"/>
                                      <a:cs typeface="Alef" panose="00000500000000000000" pitchFamily="2" charset="-79"/>
                                    </a:rPr>
                                  </m:ctrlPr>
                                </m:sSubPr>
                                <m:e>
                                  <m:r>
                                    <a:rPr lang="en-US" sz="2000" b="0" i="1" smtClean="0">
                                      <a:latin typeface="Cambria Math" panose="02040503050406030204" pitchFamily="18" charset="0"/>
                                      <a:cs typeface="Alef" panose="00000500000000000000" pitchFamily="2" charset="-79"/>
                                    </a:rPr>
                                    <m:t>1</m:t>
                                  </m:r>
                                </m:e>
                                <m:sub>
                                  <m:r>
                                    <a:rPr lang="en-US" sz="2000" i="1">
                                      <a:latin typeface="Cambria Math" panose="02040503050406030204" pitchFamily="18" charset="0"/>
                                      <a:cs typeface="Alef" panose="00000500000000000000" pitchFamily="2" charset="-79"/>
                                    </a:rPr>
                                    <m:t>𝐻</m:t>
                                  </m:r>
                                  <m:r>
                                    <a:rPr lang="en-US" sz="2000" i="1">
                                      <a:latin typeface="Cambria Math" panose="02040503050406030204" pitchFamily="18" charset="0"/>
                                      <a:cs typeface="Alef" panose="00000500000000000000" pitchFamily="2" charset="-79"/>
                                    </a:rPr>
                                    <m:t>0</m:t>
                                  </m:r>
                                </m:sub>
                              </m:sSub>
                            </m:sub>
                          </m:sSub>
                        </m:num>
                        <m:den>
                          <m:rad>
                            <m:radPr>
                              <m:degHide m:val="on"/>
                              <m:ctrlPr>
                                <a:rPr lang="en-US" sz="2000" b="0" i="1" smtClean="0">
                                  <a:latin typeface="Cambria Math" panose="02040503050406030204" pitchFamily="18" charset="0"/>
                                  <a:cs typeface="Alef" panose="00000500000000000000" pitchFamily="2" charset="-79"/>
                                </a:rPr>
                              </m:ctrlPr>
                            </m:radPr>
                            <m:deg/>
                            <m:e>
                              <m:f>
                                <m:fPr>
                                  <m:ctrlPr>
                                    <a:rPr lang="en-US" sz="2000" b="0" i="1" smtClean="0">
                                      <a:latin typeface="Cambria Math" panose="02040503050406030204" pitchFamily="18" charset="0"/>
                                      <a:cs typeface="Alef" panose="00000500000000000000" pitchFamily="2" charset="-79"/>
                                    </a:rPr>
                                  </m:ctrlPr>
                                </m:fPr>
                                <m:num>
                                  <m:r>
                                    <a:rPr lang="en-US" sz="2000" b="0" i="1" smtClean="0">
                                      <a:latin typeface="Cambria Math" panose="02040503050406030204" pitchFamily="18" charset="0"/>
                                      <a:cs typeface="Alef" panose="00000500000000000000" pitchFamily="2" charset="-79"/>
                                    </a:rPr>
                                    <m:t>𝑀𝑆𝐸</m:t>
                                  </m:r>
                                </m:num>
                                <m:den>
                                  <m:r>
                                    <a:rPr lang="en-US" sz="2000" b="0" i="1" smtClean="0">
                                      <a:latin typeface="Cambria Math" panose="02040503050406030204" pitchFamily="18" charset="0"/>
                                      <a:cs typeface="Alef" panose="00000500000000000000" pitchFamily="2" charset="-79"/>
                                    </a:rPr>
                                    <m:t>𝑁</m:t>
                                  </m:r>
                                  <m:r>
                                    <a:rPr lang="en-US" sz="2000" b="0" i="1" smtClean="0">
                                      <a:latin typeface="Cambria Math" panose="02040503050406030204" pitchFamily="18" charset="0"/>
                                      <a:cs typeface="Alef" panose="00000500000000000000" pitchFamily="2" charset="-79"/>
                                    </a:rPr>
                                    <m:t>∗</m:t>
                                  </m:r>
                                  <m:sSubSup>
                                    <m:sSubSupPr>
                                      <m:ctrlPr>
                                        <a:rPr lang="en-US" sz="2000" b="0" i="1" smtClean="0">
                                          <a:latin typeface="Cambria Math" panose="02040503050406030204" pitchFamily="18" charset="0"/>
                                          <a:cs typeface="Alef" panose="00000500000000000000" pitchFamily="2" charset="-79"/>
                                        </a:rPr>
                                      </m:ctrlPr>
                                    </m:sSubSupPr>
                                    <m:e>
                                      <m:r>
                                        <a:rPr lang="en-US" sz="2000" b="0" i="1" smtClean="0">
                                          <a:latin typeface="Cambria Math" panose="02040503050406030204" pitchFamily="18" charset="0"/>
                                          <a:cs typeface="Alef" panose="00000500000000000000" pitchFamily="2" charset="-79"/>
                                        </a:rPr>
                                        <m:t>𝑆</m:t>
                                      </m:r>
                                    </m:e>
                                    <m:sub>
                                      <m:r>
                                        <a:rPr lang="en-US" sz="2000" b="0" i="1" smtClean="0">
                                          <a:latin typeface="Cambria Math" panose="02040503050406030204" pitchFamily="18" charset="0"/>
                                          <a:cs typeface="Alef" panose="00000500000000000000" pitchFamily="2" charset="-79"/>
                                        </a:rPr>
                                        <m:t>𝑥</m:t>
                                      </m:r>
                                    </m:sub>
                                    <m:sup>
                                      <m:r>
                                        <a:rPr lang="en-US" sz="2000" b="0" i="1" smtClean="0">
                                          <a:latin typeface="Cambria Math" panose="02040503050406030204" pitchFamily="18" charset="0"/>
                                          <a:cs typeface="Alef" panose="00000500000000000000" pitchFamily="2" charset="-79"/>
                                        </a:rPr>
                                        <m:t>2</m:t>
                                      </m:r>
                                    </m:sup>
                                  </m:sSubSup>
                                </m:den>
                              </m:f>
                            </m:e>
                          </m:rad>
                        </m:den>
                      </m:f>
                    </m:oMath>
                  </m:oMathPara>
                </a14:m>
                <a:endParaRPr lang="en-US" sz="2000"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6" name="TextBox 5">
                <a:extLst>
                  <a:ext uri="{FF2B5EF4-FFF2-40B4-BE49-F238E27FC236}">
                    <a16:creationId xmlns:a16="http://schemas.microsoft.com/office/drawing/2014/main" id="{C699FED0-401C-6160-81B8-2BA5760DBA4D}"/>
                  </a:ext>
                </a:extLst>
              </p:cNvPr>
              <p:cNvSpPr txBox="1">
                <a:spLocks noRot="1" noChangeAspect="1" noMove="1" noResize="1" noEditPoints="1" noAdjustHandles="1" noChangeArrowheads="1" noChangeShapeType="1" noTextEdit="1"/>
              </p:cNvSpPr>
              <p:nvPr/>
            </p:nvSpPr>
            <p:spPr>
              <a:xfrm>
                <a:off x="392795" y="1148472"/>
                <a:ext cx="11211560" cy="4339971"/>
              </a:xfrm>
              <a:prstGeom prst="rect">
                <a:avLst/>
              </a:prstGeom>
              <a:blipFill>
                <a:blip r:embed="rId3"/>
                <a:stretch>
                  <a:fillRect l="-815" t="-1124"/>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15ACEE3-BC1C-A30A-3C70-5AB514439BFD}"/>
              </a:ext>
            </a:extLst>
          </p:cNvPr>
          <p:cNvSpPr txBox="1"/>
          <p:nvPr/>
        </p:nvSpPr>
        <p:spPr>
          <a:xfrm>
            <a:off x="4551138" y="2863333"/>
            <a:ext cx="7640862" cy="369332"/>
          </a:xfrm>
          <a:prstGeom prst="rect">
            <a:avLst/>
          </a:prstGeom>
          <a:noFill/>
        </p:spPr>
        <p:txBody>
          <a:bodyPr wrap="square" rtlCol="0">
            <a:spAutoFit/>
          </a:bodyPr>
          <a:lstStyle/>
          <a:p>
            <a:pPr algn="l" rtl="0"/>
            <a:r>
              <a:rPr lang="en-US" i="1" dirty="0">
                <a:latin typeface="Alef" panose="00000500000000000000" pitchFamily="2" charset="-79"/>
                <a:cs typeface="Alef" panose="00000500000000000000" pitchFamily="2" charset="-79"/>
              </a:rPr>
              <a:t>k-number of model’s parameters. In our case – 2 (intercept and slope).</a:t>
            </a:r>
            <a:endParaRPr lang="en-US" i="1" baseline="30000" dirty="0">
              <a:latin typeface="Alef" panose="00000500000000000000" pitchFamily="2" charset="-79"/>
              <a:cs typeface="Alef" panose="00000500000000000000" pitchFamily="2" charset="-79"/>
            </a:endParaRPr>
          </a:p>
        </p:txBody>
      </p:sp>
      <p:sp>
        <p:nvSpPr>
          <p:cNvPr id="4" name="TextBox 3">
            <a:extLst>
              <a:ext uri="{FF2B5EF4-FFF2-40B4-BE49-F238E27FC236}">
                <a16:creationId xmlns:a16="http://schemas.microsoft.com/office/drawing/2014/main" id="{E29F596F-F62B-F6DE-10FF-7978DC04FED4}"/>
              </a:ext>
            </a:extLst>
          </p:cNvPr>
          <p:cNvSpPr txBox="1"/>
          <p:nvPr/>
        </p:nvSpPr>
        <p:spPr>
          <a:xfrm>
            <a:off x="4055919" y="5613601"/>
            <a:ext cx="8111834" cy="1107996"/>
          </a:xfrm>
          <a:prstGeom prst="rect">
            <a:avLst/>
          </a:prstGeom>
          <a:noFill/>
        </p:spPr>
        <p:txBody>
          <a:bodyPr wrap="square" rtlCol="0">
            <a:spAutoFit/>
          </a:bodyPr>
          <a:lstStyle/>
          <a:p>
            <a:pPr algn="l" rtl="0"/>
            <a:r>
              <a:rPr lang="en-US" sz="2200" b="1" i="1" u="sng" dirty="0">
                <a:latin typeface="Alef" panose="00000500000000000000" pitchFamily="2" charset="-79"/>
                <a:cs typeface="Alef" panose="00000500000000000000" pitchFamily="2" charset="-79"/>
              </a:rPr>
              <a:t>Note: </a:t>
            </a:r>
            <a:r>
              <a:rPr lang="en-US" sz="2200" i="1" dirty="0">
                <a:latin typeface="Alef" panose="00000500000000000000" pitchFamily="2" charset="-79"/>
                <a:cs typeface="Alef" panose="00000500000000000000" pitchFamily="2" charset="-79"/>
              </a:rPr>
              <a:t>In the case of </a:t>
            </a:r>
            <a:r>
              <a:rPr lang="en-US" sz="2200" b="1" i="1" dirty="0">
                <a:latin typeface="Alef" panose="00000500000000000000" pitchFamily="2" charset="-79"/>
                <a:cs typeface="Alef" panose="00000500000000000000" pitchFamily="2" charset="-79"/>
              </a:rPr>
              <a:t>one</a:t>
            </a:r>
            <a:r>
              <a:rPr lang="en-US" sz="2200" i="1" dirty="0">
                <a:latin typeface="Alef" panose="00000500000000000000" pitchFamily="2" charset="-79"/>
                <a:cs typeface="Alef" panose="00000500000000000000" pitchFamily="2" charset="-79"/>
              </a:rPr>
              <a:t> slope parameter (simple regression), p-value of the slope parameter is equivalent to testing the whole model, and to testing the significance of correlation. </a:t>
            </a:r>
            <a:endParaRPr lang="en-US" sz="2200" i="1" baseline="30000" dirty="0">
              <a:latin typeface="Alef" panose="00000500000000000000" pitchFamily="2" charset="-79"/>
              <a:cs typeface="Alef" panose="00000500000000000000" pitchFamily="2" charset="-79"/>
            </a:endParaRPr>
          </a:p>
        </p:txBody>
      </p:sp>
      <p:sp>
        <p:nvSpPr>
          <p:cNvPr id="5" name="Thought Bubble: Cloud 4">
            <a:extLst>
              <a:ext uri="{FF2B5EF4-FFF2-40B4-BE49-F238E27FC236}">
                <a16:creationId xmlns:a16="http://schemas.microsoft.com/office/drawing/2014/main" id="{33E593FE-B50E-0274-A0CD-DF29B1A71859}"/>
              </a:ext>
            </a:extLst>
          </p:cNvPr>
          <p:cNvSpPr/>
          <p:nvPr/>
        </p:nvSpPr>
        <p:spPr>
          <a:xfrm>
            <a:off x="198830" y="4784386"/>
            <a:ext cx="3881336" cy="163424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Can also be used to build a CI!</a:t>
            </a:r>
          </a:p>
        </p:txBody>
      </p:sp>
    </p:spTree>
    <p:extLst>
      <p:ext uri="{BB962C8B-B14F-4D97-AF65-F5344CB8AC3E}">
        <p14:creationId xmlns:p14="http://schemas.microsoft.com/office/powerpoint/2010/main" val="26114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187" y="83116"/>
            <a:ext cx="11211560" cy="1034582"/>
          </a:xfrm>
        </p:spPr>
        <p:txBody>
          <a:bodyPr>
            <a:normAutofit/>
          </a:bodyPr>
          <a:lstStyle/>
          <a:p>
            <a:pPr algn="l" rtl="0"/>
            <a:r>
              <a:rPr lang="en-US" sz="4000" b="1" dirty="0">
                <a:latin typeface="Alef" panose="00000500000000000000" pitchFamily="2" charset="-79"/>
                <a:cs typeface="Alef" panose="00000500000000000000" pitchFamily="2" charset="-79"/>
              </a:rPr>
              <a:t>Simple Linear Regression in R</a:t>
            </a:r>
            <a:endParaRPr lang="he-IL" sz="4000" b="1" i="1" dirty="0">
              <a:latin typeface="Alef" panose="00000500000000000000" pitchFamily="2" charset="-79"/>
              <a:cs typeface="Alef" panose="00000500000000000000" pitchFamily="2" charset="-79"/>
            </a:endParaRPr>
          </a:p>
        </p:txBody>
      </p:sp>
      <p:sp>
        <p:nvSpPr>
          <p:cNvPr id="3" name="Thought Bubble: Cloud 2">
            <a:extLst>
              <a:ext uri="{FF2B5EF4-FFF2-40B4-BE49-F238E27FC236}">
                <a16:creationId xmlns:a16="http://schemas.microsoft.com/office/drawing/2014/main" id="{F906ED3E-25D5-7025-1B9D-BC0A41507E48}"/>
              </a:ext>
            </a:extLst>
          </p:cNvPr>
          <p:cNvSpPr/>
          <p:nvPr/>
        </p:nvSpPr>
        <p:spPr>
          <a:xfrm>
            <a:off x="7764087" y="4540017"/>
            <a:ext cx="4383158" cy="140115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Any ideas when we would look at the statistical test of the intercept?</a:t>
            </a:r>
          </a:p>
        </p:txBody>
      </p:sp>
      <p:pic>
        <p:nvPicPr>
          <p:cNvPr id="7" name="Picture 6">
            <a:extLst>
              <a:ext uri="{FF2B5EF4-FFF2-40B4-BE49-F238E27FC236}">
                <a16:creationId xmlns:a16="http://schemas.microsoft.com/office/drawing/2014/main" id="{09B4C50E-EA3D-A362-2146-FE03A4C98FEB}"/>
              </a:ext>
            </a:extLst>
          </p:cNvPr>
          <p:cNvPicPr>
            <a:picLocks noChangeAspect="1"/>
          </p:cNvPicPr>
          <p:nvPr/>
        </p:nvPicPr>
        <p:blipFill rotWithShape="1">
          <a:blip r:embed="rId3"/>
          <a:srcRect l="1051" t="46099" r="58351" b="8227"/>
          <a:stretch/>
        </p:blipFill>
        <p:spPr>
          <a:xfrm>
            <a:off x="400561" y="1269444"/>
            <a:ext cx="6825030" cy="4319112"/>
          </a:xfrm>
          <a:prstGeom prst="rect">
            <a:avLst/>
          </a:prstGeom>
        </p:spPr>
      </p:pic>
      <p:cxnSp>
        <p:nvCxnSpPr>
          <p:cNvPr id="9" name="Straight Arrow Connector 8">
            <a:extLst>
              <a:ext uri="{FF2B5EF4-FFF2-40B4-BE49-F238E27FC236}">
                <a16:creationId xmlns:a16="http://schemas.microsoft.com/office/drawing/2014/main" id="{BEF0B479-07E6-1420-8061-84472AD079C2}"/>
              </a:ext>
            </a:extLst>
          </p:cNvPr>
          <p:cNvCxnSpPr>
            <a:cxnSpLocks/>
            <a:endCxn id="10" idx="0"/>
          </p:cNvCxnSpPr>
          <p:nvPr/>
        </p:nvCxnSpPr>
        <p:spPr>
          <a:xfrm>
            <a:off x="3357097" y="5369668"/>
            <a:ext cx="111317" cy="758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41C85CE-9A95-3DAC-30E5-0424628A9F03}"/>
              </a:ext>
            </a:extLst>
          </p:cNvPr>
          <p:cNvSpPr txBox="1"/>
          <p:nvPr/>
        </p:nvSpPr>
        <p:spPr>
          <a:xfrm>
            <a:off x="3215495" y="6128233"/>
            <a:ext cx="505838" cy="369652"/>
          </a:xfrm>
          <a:prstGeom prst="rect">
            <a:avLst/>
          </a:prstGeom>
          <a:noFill/>
        </p:spPr>
        <p:txBody>
          <a:bodyPr wrap="square" rtlCol="0">
            <a:spAutoFit/>
          </a:bodyPr>
          <a:lstStyle/>
          <a:p>
            <a:pPr algn="l" rtl="0"/>
            <a:r>
              <a:rPr lang="en-US" dirty="0">
                <a:solidFill>
                  <a:schemeClr val="accent1">
                    <a:lumMod val="75000"/>
                  </a:schemeClr>
                </a:solidFill>
              </a:rPr>
              <a:t>R</a:t>
            </a:r>
            <a:r>
              <a:rPr lang="en-US" baseline="30000" dirty="0">
                <a:solidFill>
                  <a:schemeClr val="accent1">
                    <a:lumMod val="75000"/>
                  </a:schemeClr>
                </a:solidFill>
              </a:rPr>
              <a:t>2</a:t>
            </a:r>
          </a:p>
        </p:txBody>
      </p:sp>
      <p:cxnSp>
        <p:nvCxnSpPr>
          <p:cNvPr id="12" name="Straight Arrow Connector 11">
            <a:extLst>
              <a:ext uri="{FF2B5EF4-FFF2-40B4-BE49-F238E27FC236}">
                <a16:creationId xmlns:a16="http://schemas.microsoft.com/office/drawing/2014/main" id="{E158A262-FD05-04B1-113C-D82058A24584}"/>
              </a:ext>
            </a:extLst>
          </p:cNvPr>
          <p:cNvCxnSpPr>
            <a:cxnSpLocks/>
            <a:endCxn id="13" idx="0"/>
          </p:cNvCxnSpPr>
          <p:nvPr/>
        </p:nvCxnSpPr>
        <p:spPr>
          <a:xfrm flipH="1">
            <a:off x="1585688" y="5588556"/>
            <a:ext cx="293215" cy="539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565D124-65A3-8D1F-87D3-693D59C52F6E}"/>
              </a:ext>
            </a:extLst>
          </p:cNvPr>
          <p:cNvSpPr txBox="1"/>
          <p:nvPr/>
        </p:nvSpPr>
        <p:spPr>
          <a:xfrm>
            <a:off x="64185" y="6128233"/>
            <a:ext cx="3043005" cy="482183"/>
          </a:xfrm>
          <a:prstGeom prst="rect">
            <a:avLst/>
          </a:prstGeom>
          <a:noFill/>
        </p:spPr>
        <p:txBody>
          <a:bodyPr wrap="square" rtlCol="0">
            <a:spAutoFit/>
          </a:bodyPr>
          <a:lstStyle/>
          <a:p>
            <a:pPr algn="l" rtl="0"/>
            <a:r>
              <a:rPr lang="en-US" sz="2000" baseline="30000" dirty="0">
                <a:solidFill>
                  <a:schemeClr val="accent1">
                    <a:lumMod val="75000"/>
                  </a:schemeClr>
                </a:solidFill>
                <a:latin typeface="Alef" panose="00000500000000000000" pitchFamily="2" charset="-79"/>
                <a:cs typeface="Alef" panose="00000500000000000000" pitchFamily="2" charset="-79"/>
              </a:rPr>
              <a:t>F test for the full model </a:t>
            </a:r>
            <a:r>
              <a:rPr lang="en-US" baseline="30000" dirty="0">
                <a:solidFill>
                  <a:schemeClr val="accent1">
                    <a:lumMod val="75000"/>
                  </a:schemeClr>
                </a:solidFill>
                <a:latin typeface="Alef" panose="00000500000000000000" pitchFamily="2" charset="-79"/>
                <a:cs typeface="Alef" panose="00000500000000000000" pitchFamily="2" charset="-79"/>
              </a:rPr>
              <a:t>(more useful in multiple regression, next week)</a:t>
            </a:r>
            <a:endParaRPr lang="en-US" sz="2400" baseline="30000" dirty="0">
              <a:solidFill>
                <a:schemeClr val="accent1">
                  <a:lumMod val="75000"/>
                </a:schemeClr>
              </a:solidFill>
              <a:latin typeface="Alef" panose="00000500000000000000" pitchFamily="2" charset="-79"/>
              <a:cs typeface="Alef" panose="00000500000000000000" pitchFamily="2" charset="-79"/>
            </a:endParaRPr>
          </a:p>
        </p:txBody>
      </p:sp>
      <p:sp>
        <p:nvSpPr>
          <p:cNvPr id="27" name="TextBox 26">
            <a:extLst>
              <a:ext uri="{FF2B5EF4-FFF2-40B4-BE49-F238E27FC236}">
                <a16:creationId xmlns:a16="http://schemas.microsoft.com/office/drawing/2014/main" id="{00B53EF9-0EB9-902B-5AF5-5F06B6F528F5}"/>
              </a:ext>
            </a:extLst>
          </p:cNvPr>
          <p:cNvSpPr txBox="1"/>
          <p:nvPr/>
        </p:nvSpPr>
        <p:spPr>
          <a:xfrm>
            <a:off x="6551851" y="3244174"/>
            <a:ext cx="4787896" cy="338554"/>
          </a:xfrm>
          <a:prstGeom prst="rect">
            <a:avLst/>
          </a:prstGeom>
          <a:noFill/>
        </p:spPr>
        <p:txBody>
          <a:bodyPr wrap="square" rtlCol="0">
            <a:spAutoFit/>
          </a:bodyPr>
          <a:lstStyle/>
          <a:p>
            <a:pPr algn="l" rtl="0"/>
            <a:r>
              <a:rPr lang="en-US" sz="1600" dirty="0">
                <a:solidFill>
                  <a:schemeClr val="accent1">
                    <a:lumMod val="75000"/>
                  </a:schemeClr>
                </a:solidFill>
                <a:latin typeface="Alef" panose="00000500000000000000" pitchFamily="2" charset="-79"/>
                <a:cs typeface="Alef" panose="00000500000000000000" pitchFamily="2" charset="-79"/>
              </a:rPr>
              <a:t>Estimate, SE, t, and p values for b0 (intercept)</a:t>
            </a:r>
          </a:p>
        </p:txBody>
      </p:sp>
      <p:cxnSp>
        <p:nvCxnSpPr>
          <p:cNvPr id="28" name="Straight Arrow Connector 27">
            <a:extLst>
              <a:ext uri="{FF2B5EF4-FFF2-40B4-BE49-F238E27FC236}">
                <a16:creationId xmlns:a16="http://schemas.microsoft.com/office/drawing/2014/main" id="{E43F770D-8173-0CBC-05A9-E81A896B5D55}"/>
              </a:ext>
            </a:extLst>
          </p:cNvPr>
          <p:cNvCxnSpPr>
            <a:cxnSpLocks/>
          </p:cNvCxnSpPr>
          <p:nvPr/>
        </p:nvCxnSpPr>
        <p:spPr>
          <a:xfrm flipH="1">
            <a:off x="5733967" y="3429000"/>
            <a:ext cx="762226" cy="506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C73D3FE-30FE-0059-FE67-2ED8CA76BC1C}"/>
              </a:ext>
            </a:extLst>
          </p:cNvPr>
          <p:cNvSpPr txBox="1"/>
          <p:nvPr/>
        </p:nvSpPr>
        <p:spPr>
          <a:xfrm>
            <a:off x="6425391" y="4052862"/>
            <a:ext cx="4323673" cy="338554"/>
          </a:xfrm>
          <a:prstGeom prst="rect">
            <a:avLst/>
          </a:prstGeom>
          <a:noFill/>
        </p:spPr>
        <p:txBody>
          <a:bodyPr wrap="square" rtlCol="0">
            <a:spAutoFit/>
          </a:bodyPr>
          <a:lstStyle/>
          <a:p>
            <a:pPr algn="l" rtl="0"/>
            <a:r>
              <a:rPr lang="en-US" sz="1600" dirty="0">
                <a:solidFill>
                  <a:schemeClr val="accent1">
                    <a:lumMod val="75000"/>
                  </a:schemeClr>
                </a:solidFill>
                <a:latin typeface="Alef" panose="00000500000000000000" pitchFamily="2" charset="-79"/>
                <a:cs typeface="Alef" panose="00000500000000000000" pitchFamily="2" charset="-79"/>
              </a:rPr>
              <a:t>Estimate, SE, t, and p values for b1 (slope)</a:t>
            </a:r>
            <a:endParaRPr lang="en-US" sz="1600" baseline="30000" dirty="0">
              <a:solidFill>
                <a:schemeClr val="accent1">
                  <a:lumMod val="75000"/>
                </a:schemeClr>
              </a:solidFill>
              <a:latin typeface="Alef" panose="00000500000000000000" pitchFamily="2" charset="-79"/>
              <a:cs typeface="Alef" panose="00000500000000000000" pitchFamily="2" charset="-79"/>
            </a:endParaRPr>
          </a:p>
        </p:txBody>
      </p:sp>
      <p:cxnSp>
        <p:nvCxnSpPr>
          <p:cNvPr id="31" name="Straight Arrow Connector 30">
            <a:extLst>
              <a:ext uri="{FF2B5EF4-FFF2-40B4-BE49-F238E27FC236}">
                <a16:creationId xmlns:a16="http://schemas.microsoft.com/office/drawing/2014/main" id="{0F3BA4D7-F0B4-CC1D-4BD2-7D62E5BCF293}"/>
              </a:ext>
            </a:extLst>
          </p:cNvPr>
          <p:cNvCxnSpPr>
            <a:cxnSpLocks/>
            <a:stCxn id="30" idx="1"/>
          </p:cNvCxnSpPr>
          <p:nvPr/>
        </p:nvCxnSpPr>
        <p:spPr>
          <a:xfrm flipH="1">
            <a:off x="5807378" y="4222139"/>
            <a:ext cx="618013" cy="15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0C7D952-8790-78D9-F471-45DDDE3339C6}"/>
              </a:ext>
            </a:extLst>
          </p:cNvPr>
          <p:cNvSpPr txBox="1"/>
          <p:nvPr/>
        </p:nvSpPr>
        <p:spPr>
          <a:xfrm>
            <a:off x="5549902" y="2164556"/>
            <a:ext cx="5111613" cy="338554"/>
          </a:xfrm>
          <a:prstGeom prst="rect">
            <a:avLst/>
          </a:prstGeom>
          <a:noFill/>
        </p:spPr>
        <p:txBody>
          <a:bodyPr wrap="square" rtlCol="0">
            <a:spAutoFit/>
          </a:bodyPr>
          <a:lstStyle/>
          <a:p>
            <a:pPr algn="l" rtl="0"/>
            <a:r>
              <a:rPr lang="en-US" sz="1600" dirty="0">
                <a:solidFill>
                  <a:schemeClr val="accent1">
                    <a:lumMod val="75000"/>
                  </a:schemeClr>
                </a:solidFill>
                <a:latin typeface="Alef" panose="00000500000000000000" pitchFamily="2" charset="-79"/>
                <a:cs typeface="Alef" panose="00000500000000000000" pitchFamily="2" charset="-79"/>
              </a:rPr>
              <a:t>Information about residuals (keep in mind </a:t>
            </a:r>
            <a:r>
              <a:rPr lang="en-US" sz="1600" dirty="0">
                <a:solidFill>
                  <a:schemeClr val="accent1">
                    <a:lumMod val="75000"/>
                  </a:schemeClr>
                </a:solidFill>
                <a:latin typeface="Alef" panose="00000500000000000000" pitchFamily="2" charset="-79"/>
                <a:cs typeface="Alef" panose="00000500000000000000" pitchFamily="2" charset="-79"/>
                <a:sym typeface="Wingdings" panose="05000000000000000000" pitchFamily="2" charset="2"/>
              </a:rPr>
              <a:t>)</a:t>
            </a:r>
            <a:endParaRPr lang="en-US" sz="1600" baseline="30000" dirty="0">
              <a:solidFill>
                <a:schemeClr val="accent1">
                  <a:lumMod val="75000"/>
                </a:schemeClr>
              </a:solidFill>
              <a:latin typeface="Alef" panose="00000500000000000000" pitchFamily="2" charset="-79"/>
              <a:cs typeface="Alef" panose="00000500000000000000" pitchFamily="2" charset="-79"/>
            </a:endParaRPr>
          </a:p>
        </p:txBody>
      </p:sp>
      <p:cxnSp>
        <p:nvCxnSpPr>
          <p:cNvPr id="36" name="Straight Arrow Connector 35">
            <a:extLst>
              <a:ext uri="{FF2B5EF4-FFF2-40B4-BE49-F238E27FC236}">
                <a16:creationId xmlns:a16="http://schemas.microsoft.com/office/drawing/2014/main" id="{659E658A-BF37-2C85-DF37-7B3BFF03F6F9}"/>
              </a:ext>
            </a:extLst>
          </p:cNvPr>
          <p:cNvCxnSpPr>
            <a:cxnSpLocks/>
          </p:cNvCxnSpPr>
          <p:nvPr/>
        </p:nvCxnSpPr>
        <p:spPr>
          <a:xfrm flipH="1">
            <a:off x="4787676" y="2349222"/>
            <a:ext cx="762226" cy="67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A8E9CE6-67B0-34F7-71D5-C996B6E3F0F4}"/>
                  </a:ext>
                </a:extLst>
              </p:cNvPr>
              <p:cNvSpPr txBox="1"/>
              <p:nvPr/>
            </p:nvSpPr>
            <p:spPr>
              <a:xfrm>
                <a:off x="3998422" y="6272047"/>
                <a:ext cx="8174528" cy="584775"/>
              </a:xfrm>
              <a:prstGeom prst="rect">
                <a:avLst/>
              </a:prstGeom>
              <a:noFill/>
            </p:spPr>
            <p:txBody>
              <a:bodyPr wrap="square" rtlCol="0">
                <a:spAutoFit/>
              </a:bodyPr>
              <a:lstStyle/>
              <a:p>
                <a:pPr algn="l" rtl="0"/>
                <a:r>
                  <a:rPr lang="en-US" sz="1600" dirty="0">
                    <a:solidFill>
                      <a:schemeClr val="tx1"/>
                    </a:solidFill>
                    <a:latin typeface="Alef" panose="00000500000000000000" pitchFamily="2" charset="-79"/>
                    <a:cs typeface="Alef" panose="00000500000000000000" pitchFamily="2" charset="-79"/>
                  </a:rPr>
                  <a:t>*We haven’t seen this, but significance can be estimated also for b0 (whether parameter, </a:t>
                </a:r>
                <a14:m>
                  <m:oMath xmlns:m="http://schemas.openxmlformats.org/officeDocument/2006/math">
                    <m:sSub>
                      <m:sSubPr>
                        <m:ctrlPr>
                          <a:rPr lang="en-US" sz="1600" i="1" smtClean="0">
                            <a:solidFill>
                              <a:schemeClr val="tx1"/>
                            </a:solidFill>
                            <a:latin typeface="Cambria Math" panose="02040503050406030204" pitchFamily="18" charset="0"/>
                          </a:rPr>
                        </m:ctrlPr>
                      </m:sSubPr>
                      <m:e>
                        <m:r>
                          <a:rPr lang="en-US" sz="1600" i="1" smtClean="0">
                            <a:solidFill>
                              <a:schemeClr val="tx1"/>
                            </a:solidFill>
                            <a:latin typeface="Cambria Math" panose="02040503050406030204" pitchFamily="18" charset="0"/>
                            <a:ea typeface="Cambria Math" panose="02040503050406030204" pitchFamily="18" charset="0"/>
                          </a:rPr>
                          <m:t>𝛽</m:t>
                        </m:r>
                      </m:e>
                      <m:sub>
                        <m:r>
                          <a:rPr lang="en-US" sz="1600" b="0" i="1" smtClean="0">
                            <a:solidFill>
                              <a:schemeClr val="tx1"/>
                            </a:solidFill>
                            <a:latin typeface="Cambria Math" panose="02040503050406030204" pitchFamily="18" charset="0"/>
                          </a:rPr>
                          <m:t>0</m:t>
                        </m:r>
                      </m:sub>
                    </m:sSub>
                  </m:oMath>
                </a14:m>
                <a:r>
                  <a:rPr lang="en-US" sz="1600" dirty="0">
                    <a:solidFill>
                      <a:schemeClr val="tx1"/>
                    </a:solidFill>
                    <a:latin typeface="Alef" panose="00000500000000000000" pitchFamily="2" charset="-79"/>
                    <a:cs typeface="Alef" panose="00000500000000000000" pitchFamily="2" charset="-79"/>
                  </a:rPr>
                  <a:t>, is different than zero)</a:t>
                </a:r>
              </a:p>
            </p:txBody>
          </p:sp>
        </mc:Choice>
        <mc:Fallback xmlns="">
          <p:sp>
            <p:nvSpPr>
              <p:cNvPr id="4" name="TextBox 3">
                <a:extLst>
                  <a:ext uri="{FF2B5EF4-FFF2-40B4-BE49-F238E27FC236}">
                    <a16:creationId xmlns:a16="http://schemas.microsoft.com/office/drawing/2014/main" id="{DA8E9CE6-67B0-34F7-71D5-C996B6E3F0F4}"/>
                  </a:ext>
                </a:extLst>
              </p:cNvPr>
              <p:cNvSpPr txBox="1">
                <a:spLocks noRot="1" noChangeAspect="1" noMove="1" noResize="1" noEditPoints="1" noAdjustHandles="1" noChangeArrowheads="1" noChangeShapeType="1" noTextEdit="1"/>
              </p:cNvSpPr>
              <p:nvPr/>
            </p:nvSpPr>
            <p:spPr>
              <a:xfrm>
                <a:off x="3998422" y="6272047"/>
                <a:ext cx="8174528" cy="584775"/>
              </a:xfrm>
              <a:prstGeom prst="rect">
                <a:avLst/>
              </a:prstGeom>
              <a:blipFill>
                <a:blip r:embed="rId4"/>
                <a:stretch>
                  <a:fillRect l="-447" t="-2083" b="-13542"/>
                </a:stretch>
              </a:blipFill>
            </p:spPr>
            <p:txBody>
              <a:bodyPr/>
              <a:lstStyle/>
              <a:p>
                <a:r>
                  <a:rPr lang="en-US">
                    <a:noFill/>
                  </a:rPr>
                  <a:t> </a:t>
                </a:r>
              </a:p>
            </p:txBody>
          </p:sp>
        </mc:Fallback>
      </mc:AlternateContent>
    </p:spTree>
    <p:extLst>
      <p:ext uri="{BB962C8B-B14F-4D97-AF65-F5344CB8AC3E}">
        <p14:creationId xmlns:p14="http://schemas.microsoft.com/office/powerpoint/2010/main" val="1198394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P spid="13" grpId="0"/>
      <p:bldP spid="27" grpId="0"/>
      <p:bldP spid="30" grpId="0"/>
      <p:bldP spid="35"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365125"/>
            <a:ext cx="11211560" cy="1325563"/>
          </a:xfrm>
        </p:spPr>
        <p:txBody>
          <a:bodyPr/>
          <a:lstStyle/>
          <a:p>
            <a:pPr algn="l" rtl="0"/>
            <a:r>
              <a:rPr lang="en-US" sz="4000" dirty="0">
                <a:latin typeface="Alef" panose="00000500000000000000" pitchFamily="2" charset="-79"/>
                <a:cs typeface="Alef" panose="00000500000000000000" pitchFamily="2" charset="-79"/>
              </a:rPr>
              <a:t>Repeated measures ANOVA</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609600" y="1690687"/>
            <a:ext cx="11440160" cy="4802187"/>
          </a:xfrm>
        </p:spPr>
        <p:txBody>
          <a:bodyPr>
            <a:normAutofit/>
          </a:bodyPr>
          <a:lstStyle/>
          <a:p>
            <a:pPr algn="l" rtl="0"/>
            <a:r>
              <a:rPr lang="en-US" dirty="0">
                <a:latin typeface="Alef" panose="00000500000000000000" pitchFamily="2" charset="-79"/>
                <a:cs typeface="Alef" panose="00000500000000000000" pitchFamily="2" charset="-79"/>
              </a:rPr>
              <a:t>All ANOVAs so far: Independent observations in different groups/cells.</a:t>
            </a:r>
          </a:p>
          <a:p>
            <a:pPr algn="l" rtl="0"/>
            <a:endParaRPr lang="en-US" dirty="0">
              <a:latin typeface="Alef" panose="00000500000000000000" pitchFamily="2" charset="-79"/>
              <a:cs typeface="Alef" panose="00000500000000000000" pitchFamily="2" charset="-79"/>
            </a:endParaRPr>
          </a:p>
          <a:p>
            <a:pPr algn="l" rtl="0"/>
            <a:r>
              <a:rPr lang="en-US" b="1" dirty="0">
                <a:latin typeface="Alef" panose="00000500000000000000" pitchFamily="2" charset="-79"/>
                <a:cs typeface="Alef" panose="00000500000000000000" pitchFamily="2" charset="-79"/>
              </a:rPr>
              <a:t>Repeated measures (aka within-subject) ANOVA</a:t>
            </a:r>
            <a:r>
              <a:rPr lang="en-US" dirty="0">
                <a:latin typeface="Alef" panose="00000500000000000000" pitchFamily="2" charset="-79"/>
                <a:cs typeface="Alef" panose="00000500000000000000" pitchFamily="2" charset="-79"/>
              </a:rPr>
              <a:t>: dependent observations.</a:t>
            </a:r>
          </a:p>
          <a:p>
            <a:pPr lvl="1" algn="l" rtl="0"/>
            <a:r>
              <a:rPr lang="en-US" b="1" dirty="0">
                <a:latin typeface="Alef" panose="00000500000000000000" pitchFamily="2" charset="-79"/>
                <a:cs typeface="Alef" panose="00000500000000000000" pitchFamily="2" charset="-79"/>
              </a:rPr>
              <a:t>Most common case: </a:t>
            </a:r>
            <a:r>
              <a:rPr lang="en-US" dirty="0">
                <a:latin typeface="Alef" panose="00000500000000000000" pitchFamily="2" charset="-79"/>
                <a:cs typeface="Alef" panose="00000500000000000000" pitchFamily="2" charset="-79"/>
              </a:rPr>
              <a:t>Within-subject design</a:t>
            </a:r>
          </a:p>
          <a:p>
            <a:pPr lvl="2" algn="l" rtl="0"/>
            <a:r>
              <a:rPr lang="en-US" dirty="0">
                <a:latin typeface="Alef" panose="00000500000000000000" pitchFamily="2" charset="-79"/>
                <a:cs typeface="Alef" panose="00000500000000000000" pitchFamily="2" charset="-79"/>
              </a:rPr>
              <a:t>All participants participate in all experiment conditions</a:t>
            </a:r>
          </a:p>
          <a:p>
            <a:pPr lvl="1" algn="l" rtl="0"/>
            <a:r>
              <a:rPr lang="en-US" dirty="0">
                <a:latin typeface="Alef" panose="00000500000000000000" pitchFamily="2" charset="-79"/>
                <a:cs typeface="Alef" panose="00000500000000000000" pitchFamily="2" charset="-79"/>
              </a:rPr>
              <a:t>(But also applicable in other cases where there’s a dependency between observations.)</a:t>
            </a:r>
          </a:p>
        </p:txBody>
      </p:sp>
    </p:spTree>
    <p:extLst>
      <p:ext uri="{BB962C8B-B14F-4D97-AF65-F5344CB8AC3E}">
        <p14:creationId xmlns:p14="http://schemas.microsoft.com/office/powerpoint/2010/main" val="404073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70" y="-6589"/>
            <a:ext cx="11211560" cy="1034582"/>
          </a:xfrm>
        </p:spPr>
        <p:txBody>
          <a:bodyPr>
            <a:noAutofit/>
          </a:bodyPr>
          <a:lstStyle/>
          <a:p>
            <a:pPr algn="l" rtl="0"/>
            <a:r>
              <a:rPr lang="en-US" sz="3200" dirty="0">
                <a:latin typeface="Alef" panose="00000500000000000000" pitchFamily="2" charset="-79"/>
                <a:cs typeface="Alef" panose="00000500000000000000" pitchFamily="2" charset="-79"/>
              </a:rPr>
              <a:t>Pearson Correlation and Linear Model: </a:t>
            </a:r>
            <a:r>
              <a:rPr lang="en-US" sz="3200" b="1" dirty="0">
                <a:latin typeface="Alef" panose="00000500000000000000" pitchFamily="2" charset="-79"/>
                <a:cs typeface="Alef" panose="00000500000000000000" pitchFamily="2" charset="-79"/>
              </a:rPr>
              <a:t>General Notes</a:t>
            </a:r>
            <a:endParaRPr lang="he-IL" sz="3200" b="1" i="1" dirty="0">
              <a:latin typeface="Alef" panose="00000500000000000000" pitchFamily="2" charset="-79"/>
              <a:cs typeface="Alef" panose="00000500000000000000" pitchFamily="2" charset="-79"/>
            </a:endParaRPr>
          </a:p>
        </p:txBody>
      </p:sp>
      <p:sp>
        <p:nvSpPr>
          <p:cNvPr id="5" name="TextBox 4">
            <a:extLst>
              <a:ext uri="{FF2B5EF4-FFF2-40B4-BE49-F238E27FC236}">
                <a16:creationId xmlns:a16="http://schemas.microsoft.com/office/drawing/2014/main" id="{3DE82386-8993-877F-2A64-9C80D5CE9EEB}"/>
              </a:ext>
            </a:extLst>
          </p:cNvPr>
          <p:cNvSpPr txBox="1"/>
          <p:nvPr/>
        </p:nvSpPr>
        <p:spPr>
          <a:xfrm>
            <a:off x="490220" y="1011880"/>
            <a:ext cx="11211560" cy="3785652"/>
          </a:xfrm>
          <a:prstGeom prst="rect">
            <a:avLst/>
          </a:prstGeom>
          <a:noFill/>
        </p:spPr>
        <p:txBody>
          <a:bodyPr wrap="square">
            <a:spAutoFit/>
          </a:bodyPr>
          <a:lstStyle/>
          <a:p>
            <a:pPr marL="457200" indent="-457200" algn="l" rtl="0">
              <a:buAutoNum type="arabicPeriod"/>
            </a:pPr>
            <a:r>
              <a:rPr lang="en-US" sz="2400" b="1" dirty="0">
                <a:latin typeface="Alef" panose="00000500000000000000" pitchFamily="2" charset="-79"/>
                <a:ea typeface="Calibri" panose="020F0502020204030204" pitchFamily="34" charset="0"/>
                <a:cs typeface="Alef" panose="00000500000000000000" pitchFamily="2" charset="-79"/>
              </a:rPr>
              <a:t>Sometimes the world is not linear…</a:t>
            </a:r>
          </a:p>
          <a:p>
            <a:pPr marL="457200" indent="-457200" algn="l" rtl="0">
              <a:buAutoNum type="arabicPeriod"/>
            </a:pPr>
            <a:endParaRPr lang="en-US" sz="2400" b="1" dirty="0">
              <a:latin typeface="Alef" panose="00000500000000000000" pitchFamily="2" charset="-79"/>
              <a:ea typeface="Calibri" panose="020F0502020204030204" pitchFamily="34" charset="0"/>
              <a:cs typeface="Alef" panose="00000500000000000000" pitchFamily="2" charset="-79"/>
            </a:endParaRPr>
          </a:p>
          <a:p>
            <a:pPr marL="457200" indent="-457200" algn="l" rtl="0">
              <a:buAutoNum type="arabicPeriod"/>
            </a:pPr>
            <a:endParaRPr lang="en-US" sz="2400" b="1" dirty="0">
              <a:latin typeface="Alef" panose="00000500000000000000" pitchFamily="2" charset="-79"/>
              <a:ea typeface="Calibri" panose="020F0502020204030204" pitchFamily="34" charset="0"/>
              <a:cs typeface="Alef" panose="00000500000000000000" pitchFamily="2" charset="-79"/>
            </a:endParaRPr>
          </a:p>
          <a:p>
            <a:pPr marL="457200" indent="-457200" algn="l" rtl="0">
              <a:buAutoNum type="arabicPeriod"/>
            </a:pPr>
            <a:endParaRPr lang="en-US" sz="2400" b="1" dirty="0">
              <a:latin typeface="Alef" panose="00000500000000000000" pitchFamily="2" charset="-79"/>
              <a:ea typeface="Calibri" panose="020F0502020204030204" pitchFamily="34" charset="0"/>
              <a:cs typeface="Alef" panose="00000500000000000000" pitchFamily="2" charset="-79"/>
            </a:endParaRPr>
          </a:p>
          <a:p>
            <a:pPr marL="457200" indent="-457200" algn="l" rtl="0">
              <a:buAutoNum type="arabicPeriod"/>
            </a:pPr>
            <a:endParaRPr lang="en-US" sz="2400" b="1" dirty="0">
              <a:latin typeface="Alef" panose="00000500000000000000" pitchFamily="2" charset="-79"/>
              <a:ea typeface="Calibri" panose="020F0502020204030204" pitchFamily="34" charset="0"/>
              <a:cs typeface="Alef" panose="00000500000000000000" pitchFamily="2" charset="-79"/>
            </a:endParaRPr>
          </a:p>
          <a:p>
            <a:pPr marL="457200" indent="-457200" algn="l" rtl="0">
              <a:buAutoNum type="arabicPeriod"/>
            </a:pPr>
            <a:endParaRPr lang="en-US" sz="2400" b="1" dirty="0">
              <a:latin typeface="Alef" panose="00000500000000000000" pitchFamily="2" charset="-79"/>
              <a:ea typeface="Calibri" panose="020F0502020204030204" pitchFamily="34" charset="0"/>
              <a:cs typeface="Alef" panose="00000500000000000000" pitchFamily="2" charset="-79"/>
            </a:endParaRPr>
          </a:p>
          <a:p>
            <a:pPr marL="457200" indent="-457200" algn="l" rtl="0">
              <a:buAutoNum type="arabicPeriod"/>
            </a:pPr>
            <a:endParaRPr lang="en-US" sz="2400" b="1" dirty="0">
              <a:latin typeface="Alef" panose="00000500000000000000" pitchFamily="2" charset="-79"/>
              <a:ea typeface="Calibri" panose="020F0502020204030204" pitchFamily="34" charset="0"/>
              <a:cs typeface="Alef" panose="00000500000000000000" pitchFamily="2" charset="-79"/>
            </a:endParaRPr>
          </a:p>
          <a:p>
            <a:pPr marL="457200" indent="-457200" algn="l" rtl="0">
              <a:buAutoNum type="arabicPeriod"/>
            </a:pPr>
            <a:r>
              <a:rPr lang="en-US" sz="2400" b="1" dirty="0">
                <a:latin typeface="Alef" panose="00000500000000000000" pitchFamily="2" charset="-79"/>
                <a:ea typeface="Calibri" panose="020F0502020204030204" pitchFamily="34" charset="0"/>
                <a:cs typeface="Alef" panose="00000500000000000000" pitchFamily="2" charset="-79"/>
              </a:rPr>
              <a:t>Regression/correlation relatively sensitive to outliers.</a:t>
            </a:r>
          </a:p>
          <a:p>
            <a:pPr marL="457200" indent="-457200" algn="l" rtl="0">
              <a:buAutoNum type="arabicPeriod"/>
            </a:pPr>
            <a:endParaRPr lang="en-US" sz="2400"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p:txBody>
      </p:sp>
      <p:pic>
        <p:nvPicPr>
          <p:cNvPr id="4" name="Picture 3" descr="Chart, line chart&#10;&#10;Description automatically generated">
            <a:extLst>
              <a:ext uri="{FF2B5EF4-FFF2-40B4-BE49-F238E27FC236}">
                <a16:creationId xmlns:a16="http://schemas.microsoft.com/office/drawing/2014/main" id="{5730768E-16AC-34FD-1035-9F05E8F3A8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3683" y="1429177"/>
            <a:ext cx="2628322" cy="2252847"/>
          </a:xfrm>
          <a:prstGeom prst="rect">
            <a:avLst/>
          </a:prstGeom>
        </p:spPr>
      </p:pic>
      <p:pic>
        <p:nvPicPr>
          <p:cNvPr id="7" name="Picture 6">
            <a:extLst>
              <a:ext uri="{FF2B5EF4-FFF2-40B4-BE49-F238E27FC236}">
                <a16:creationId xmlns:a16="http://schemas.microsoft.com/office/drawing/2014/main" id="{E8ED7824-C0D9-75F3-87CC-DC60E3B23C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220404" y="1545338"/>
            <a:ext cx="2628322" cy="2020522"/>
          </a:xfrm>
          <a:prstGeom prst="rect">
            <a:avLst/>
          </a:prstGeom>
        </p:spPr>
      </p:pic>
      <p:pic>
        <p:nvPicPr>
          <p:cNvPr id="9" name="Picture 8">
            <a:extLst>
              <a:ext uri="{FF2B5EF4-FFF2-40B4-BE49-F238E27FC236}">
                <a16:creationId xmlns:a16="http://schemas.microsoft.com/office/drawing/2014/main" id="{B32154F1-ADC4-B0F2-E354-5F14B66E4995}"/>
              </a:ext>
            </a:extLst>
          </p:cNvPr>
          <p:cNvPicPr>
            <a:picLocks noChangeAspect="1"/>
          </p:cNvPicPr>
          <p:nvPr/>
        </p:nvPicPr>
        <p:blipFill rotWithShape="1">
          <a:blip r:embed="rId5"/>
          <a:srcRect l="547" t="72361" r="72031" b="7361"/>
          <a:stretch/>
        </p:blipFill>
        <p:spPr>
          <a:xfrm>
            <a:off x="1153732" y="4384614"/>
            <a:ext cx="4817866" cy="2004014"/>
          </a:xfrm>
          <a:prstGeom prst="rect">
            <a:avLst/>
          </a:prstGeom>
        </p:spPr>
      </p:pic>
      <p:pic>
        <p:nvPicPr>
          <p:cNvPr id="11" name="Picture 10" descr="Chart, scatter chart&#10;&#10;Description automatically generated">
            <a:extLst>
              <a:ext uri="{FF2B5EF4-FFF2-40B4-BE49-F238E27FC236}">
                <a16:creationId xmlns:a16="http://schemas.microsoft.com/office/drawing/2014/main" id="{FC5FC76F-7989-7DEA-FCEA-1D1C6B3C64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20403" y="3973863"/>
            <a:ext cx="3409372" cy="2825516"/>
          </a:xfrm>
          <a:prstGeom prst="rect">
            <a:avLst/>
          </a:prstGeom>
        </p:spPr>
      </p:pic>
    </p:spTree>
    <p:extLst>
      <p:ext uri="{BB962C8B-B14F-4D97-AF65-F5344CB8AC3E}">
        <p14:creationId xmlns:p14="http://schemas.microsoft.com/office/powerpoint/2010/main" val="245489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70" y="222011"/>
            <a:ext cx="11211560" cy="1034582"/>
          </a:xfrm>
        </p:spPr>
        <p:txBody>
          <a:bodyPr>
            <a:noAutofit/>
          </a:bodyPr>
          <a:lstStyle/>
          <a:p>
            <a:pPr algn="l" rtl="0"/>
            <a:r>
              <a:rPr lang="en-US" sz="3200" dirty="0">
                <a:latin typeface="Alef" panose="00000500000000000000" pitchFamily="2" charset="-79"/>
                <a:cs typeface="Alef" panose="00000500000000000000" pitchFamily="2" charset="-79"/>
              </a:rPr>
              <a:t>Pearson Correlation and Linear Model: </a:t>
            </a:r>
            <a:r>
              <a:rPr lang="en-US" sz="3200" b="1" dirty="0">
                <a:latin typeface="Alef" panose="00000500000000000000" pitchFamily="2" charset="-79"/>
                <a:cs typeface="Alef" panose="00000500000000000000" pitchFamily="2" charset="-79"/>
              </a:rPr>
              <a:t>General Notes</a:t>
            </a:r>
            <a:endParaRPr lang="he-IL" sz="3200" b="1" i="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DE82386-8993-877F-2A64-9C80D5CE9EEB}"/>
                  </a:ext>
                </a:extLst>
              </p:cNvPr>
              <p:cNvSpPr txBox="1"/>
              <p:nvPr/>
            </p:nvSpPr>
            <p:spPr>
              <a:xfrm>
                <a:off x="490220" y="1450030"/>
                <a:ext cx="11587480" cy="4893647"/>
              </a:xfrm>
              <a:prstGeom prst="rect">
                <a:avLst/>
              </a:prstGeom>
              <a:noFill/>
            </p:spPr>
            <p:txBody>
              <a:bodyPr wrap="square">
                <a:spAutoFit/>
              </a:bodyPr>
              <a:lstStyle/>
              <a:p>
                <a:pPr algn="l" rtl="0"/>
                <a:r>
                  <a:rPr lang="en-US" sz="2400" b="1" dirty="0">
                    <a:latin typeface="Alef" panose="00000500000000000000" pitchFamily="2" charset="-79"/>
                    <a:ea typeface="Calibri" panose="020F0502020204030204" pitchFamily="34" charset="0"/>
                    <a:cs typeface="Alef" panose="00000500000000000000" pitchFamily="2" charset="-79"/>
                  </a:rPr>
                  <a:t>3. Like all statistical methods and tests, NHST procedures for correlation/regression are based on a series of assumptions.</a:t>
                </a:r>
              </a:p>
              <a:p>
                <a:pPr algn="l" rtl="0"/>
                <a:endParaRPr lang="en-US" sz="2400" b="1" dirty="0">
                  <a:latin typeface="Alef" panose="00000500000000000000" pitchFamily="2" charset="-79"/>
                  <a:ea typeface="Calibri" panose="020F0502020204030204" pitchFamily="34" charset="0"/>
                  <a:cs typeface="Alef" panose="00000500000000000000" pitchFamily="2" charset="-79"/>
                </a:endParaRPr>
              </a:p>
              <a:p>
                <a:pPr algn="l" rtl="0"/>
                <a:r>
                  <a:rPr lang="en-US" sz="2400" dirty="0">
                    <a:latin typeface="Alef" panose="00000500000000000000" pitchFamily="2" charset="-79"/>
                    <a:ea typeface="Calibri" panose="020F0502020204030204" pitchFamily="34" charset="0"/>
                    <a:cs typeface="Alef" panose="00000500000000000000" pitchFamily="2" charset="-79"/>
                  </a:rPr>
                  <a:t>In the case of a simple linear regression:</a:t>
                </a:r>
              </a:p>
              <a:p>
                <a:pPr algn="l" rtl="0"/>
                <a:r>
                  <a:rPr lang="en-US" sz="2400" dirty="0">
                    <a:latin typeface="Alef" panose="00000500000000000000" pitchFamily="2" charset="-79"/>
                    <a:ea typeface="Calibri" panose="020F0502020204030204" pitchFamily="34" charset="0"/>
                    <a:cs typeface="Alef" panose="00000500000000000000" pitchFamily="2" charset="-79"/>
                  </a:rPr>
                  <a:t>1. </a:t>
                </a:r>
                <a:r>
                  <a:rPr lang="en-US" sz="2400" b="1" dirty="0">
                    <a:latin typeface="Alef" panose="00000500000000000000" pitchFamily="2" charset="-79"/>
                    <a:ea typeface="Calibri" panose="020F0502020204030204" pitchFamily="34" charset="0"/>
                    <a:cs typeface="Alef" panose="00000500000000000000" pitchFamily="2" charset="-79"/>
                  </a:rPr>
                  <a:t>Random sampling.</a:t>
                </a:r>
              </a:p>
              <a:p>
                <a:pPr algn="l" rtl="0"/>
                <a:endParaRPr lang="en-US" sz="2400" b="1" dirty="0">
                  <a:latin typeface="Alef" panose="00000500000000000000" pitchFamily="2" charset="-79"/>
                  <a:ea typeface="Calibri" panose="020F0502020204030204" pitchFamily="34" charset="0"/>
                  <a:cs typeface="Alef" panose="00000500000000000000" pitchFamily="2" charset="-79"/>
                </a:endParaRPr>
              </a:p>
              <a:p>
                <a:pPr algn="l" rtl="0"/>
                <a:r>
                  <a:rPr lang="en-US" sz="2400" b="1" dirty="0">
                    <a:latin typeface="Alef" panose="00000500000000000000" pitchFamily="2" charset="-79"/>
                    <a:ea typeface="Calibri" panose="020F0502020204030204" pitchFamily="34" charset="0"/>
                    <a:cs typeface="Alef" panose="00000500000000000000" pitchFamily="2" charset="-79"/>
                  </a:rPr>
                  <a:t>2+3+4. Residuals ~ Normal(0,</a:t>
                </a:r>
                <a14:m>
                  <m:oMath xmlns:m="http://schemas.openxmlformats.org/officeDocument/2006/math">
                    <m:sSub>
                      <m:sSubPr>
                        <m:ctrlPr>
                          <a:rPr lang="en-US" sz="2400" b="1" i="1" smtClean="0">
                            <a:latin typeface="Cambria Math" panose="02040503050406030204" pitchFamily="18" charset="0"/>
                            <a:cs typeface="Alef" panose="00000500000000000000" pitchFamily="2" charset="-79"/>
                          </a:rPr>
                        </m:ctrlPr>
                      </m:sSubPr>
                      <m:e>
                        <m:r>
                          <a:rPr lang="en-US" sz="2400" b="1" i="1" smtClean="0">
                            <a:latin typeface="Cambria Math" panose="02040503050406030204" pitchFamily="18" charset="0"/>
                            <a:ea typeface="Cambria Math" panose="02040503050406030204" pitchFamily="18" charset="0"/>
                            <a:cs typeface="Alef" panose="00000500000000000000" pitchFamily="2" charset="-79"/>
                          </a:rPr>
                          <m:t>𝝈</m:t>
                        </m:r>
                      </m:e>
                      <m:sub>
                        <m:r>
                          <a:rPr lang="en-US" sz="2400" b="1" i="1" smtClean="0">
                            <a:latin typeface="Cambria Math" panose="02040503050406030204" pitchFamily="18" charset="0"/>
                            <a:cs typeface="Alef" panose="00000500000000000000" pitchFamily="2" charset="-79"/>
                          </a:rPr>
                          <m:t>𝒆𝒓𝒓𝒐𝒓</m:t>
                        </m:r>
                      </m:sub>
                    </m:sSub>
                  </m:oMath>
                </a14:m>
                <a:r>
                  <a:rPr lang="en-US" sz="2400" b="1" dirty="0">
                    <a:latin typeface="Alef" panose="00000500000000000000" pitchFamily="2" charset="-79"/>
                    <a:ea typeface="Calibri" panose="020F0502020204030204" pitchFamily="34" charset="0"/>
                    <a:cs typeface="Alef" panose="00000500000000000000" pitchFamily="2" charset="-79"/>
                  </a:rPr>
                  <a:t>)</a:t>
                </a:r>
              </a:p>
              <a:p>
                <a:pPr algn="l" rtl="0"/>
                <a:endParaRPr lang="en-US" sz="2400" b="1" dirty="0">
                  <a:latin typeface="Alef" panose="00000500000000000000" pitchFamily="2" charset="-79"/>
                  <a:ea typeface="Calibri" panose="020F0502020204030204" pitchFamily="34" charset="0"/>
                  <a:cs typeface="Alef" panose="00000500000000000000" pitchFamily="2" charset="-79"/>
                </a:endParaRPr>
              </a:p>
              <a:p>
                <a:pPr marL="342900" indent="-342900" algn="l" rtl="0">
                  <a:buFont typeface="Wingdings" panose="05000000000000000000" pitchFamily="2" charset="2"/>
                  <a:buChar char="à"/>
                </a:pPr>
                <a:r>
                  <a:rPr lang="en-US" sz="24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Normality of residuals</a:t>
                </a:r>
              </a:p>
              <a:p>
                <a:pPr marL="342900" indent="-342900" algn="l" rtl="0">
                  <a:buFont typeface="Wingdings" panose="05000000000000000000" pitchFamily="2" charset="2"/>
                  <a:buChar char="à"/>
                </a:pPr>
                <a:r>
                  <a:rPr lang="en-US" sz="24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Residuals distributed around 0</a:t>
                </a:r>
              </a:p>
              <a:p>
                <a:pPr marL="342900" indent="-342900" algn="l" rtl="0">
                  <a:buFont typeface="Wingdings" panose="05000000000000000000" pitchFamily="2" charset="2"/>
                  <a:buChar char="à"/>
                </a:pPr>
                <a:r>
                  <a:rPr lang="en-US" sz="24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Same variance for all residuals (</a:t>
                </a:r>
                <a:r>
                  <a:rPr lang="en-US" sz="2400"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regardless of x value; </a:t>
                </a:r>
                <a:r>
                  <a:rPr lang="en-US" sz="2400" b="1" dirty="0">
                    <a:latin typeface="Alef" panose="00000500000000000000" pitchFamily="2" charset="-79"/>
                    <a:ea typeface="Calibri" panose="020F0502020204030204" pitchFamily="34" charset="0"/>
                    <a:cs typeface="Alef" panose="00000500000000000000" pitchFamily="2" charset="-79"/>
                    <a:sym typeface="Wingdings" panose="05000000000000000000" pitchFamily="2" charset="2"/>
                  </a:rPr>
                  <a:t>Homoscedasticity)</a:t>
                </a:r>
                <a:endParaRPr lang="en-US" sz="2400" b="1"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a:p>
                <a:pPr algn="l" rtl="0"/>
                <a:endParaRPr lang="en-US" sz="2400" dirty="0">
                  <a:latin typeface="Alef" panose="00000500000000000000" pitchFamily="2" charset="-79"/>
                  <a:ea typeface="Calibri" panose="020F0502020204030204" pitchFamily="34" charset="0"/>
                  <a:cs typeface="Alef" panose="00000500000000000000" pitchFamily="2" charset="-79"/>
                </a:endParaRPr>
              </a:p>
            </p:txBody>
          </p:sp>
        </mc:Choice>
        <mc:Fallback xmlns="">
          <p:sp>
            <p:nvSpPr>
              <p:cNvPr id="5" name="TextBox 4">
                <a:extLst>
                  <a:ext uri="{FF2B5EF4-FFF2-40B4-BE49-F238E27FC236}">
                    <a16:creationId xmlns:a16="http://schemas.microsoft.com/office/drawing/2014/main" id="{3DE82386-8993-877F-2A64-9C80D5CE9EEB}"/>
                  </a:ext>
                </a:extLst>
              </p:cNvPr>
              <p:cNvSpPr txBox="1">
                <a:spLocks noRot="1" noChangeAspect="1" noMove="1" noResize="1" noEditPoints="1" noAdjustHandles="1" noChangeArrowheads="1" noChangeShapeType="1" noTextEdit="1"/>
              </p:cNvSpPr>
              <p:nvPr/>
            </p:nvSpPr>
            <p:spPr>
              <a:xfrm>
                <a:off x="490220" y="1450030"/>
                <a:ext cx="11587480" cy="4893647"/>
              </a:xfrm>
              <a:prstGeom prst="rect">
                <a:avLst/>
              </a:prstGeom>
              <a:blipFill>
                <a:blip r:embed="rId3"/>
                <a:stretch>
                  <a:fillRect l="-789" t="-996"/>
                </a:stretch>
              </a:blipFill>
            </p:spPr>
            <p:txBody>
              <a:bodyPr/>
              <a:lstStyle/>
              <a:p>
                <a:r>
                  <a:rPr lang="en-US">
                    <a:noFill/>
                  </a:rPr>
                  <a:t> </a:t>
                </a:r>
              </a:p>
            </p:txBody>
          </p:sp>
        </mc:Fallback>
      </mc:AlternateContent>
    </p:spTree>
    <p:extLst>
      <p:ext uri="{BB962C8B-B14F-4D97-AF65-F5344CB8AC3E}">
        <p14:creationId xmlns:p14="http://schemas.microsoft.com/office/powerpoint/2010/main" val="189712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370" y="222011"/>
            <a:ext cx="11211560" cy="1034582"/>
          </a:xfrm>
        </p:spPr>
        <p:txBody>
          <a:bodyPr>
            <a:noAutofit/>
          </a:bodyPr>
          <a:lstStyle/>
          <a:p>
            <a:pPr algn="l" rtl="0"/>
            <a:r>
              <a:rPr lang="en-US" sz="3200" dirty="0">
                <a:latin typeface="Alef" panose="00000500000000000000" pitchFamily="2" charset="-79"/>
                <a:cs typeface="Alef" panose="00000500000000000000" pitchFamily="2" charset="-79"/>
              </a:rPr>
              <a:t>Pearson Correlation and Linear Model: </a:t>
            </a:r>
            <a:r>
              <a:rPr lang="en-US" sz="3200" b="1" dirty="0">
                <a:latin typeface="Alef" panose="00000500000000000000" pitchFamily="2" charset="-79"/>
                <a:cs typeface="Alef" panose="00000500000000000000" pitchFamily="2" charset="-79"/>
              </a:rPr>
              <a:t>General Notes</a:t>
            </a:r>
            <a:endParaRPr lang="he-IL" sz="3200" b="1" i="1" dirty="0">
              <a:latin typeface="Alef" panose="00000500000000000000" pitchFamily="2" charset="-79"/>
              <a:cs typeface="Alef" panose="00000500000000000000" pitchFamily="2" charset="-79"/>
            </a:endParaRPr>
          </a:p>
        </p:txBody>
      </p:sp>
      <p:sp>
        <p:nvSpPr>
          <p:cNvPr id="5" name="TextBox 4">
            <a:extLst>
              <a:ext uri="{FF2B5EF4-FFF2-40B4-BE49-F238E27FC236}">
                <a16:creationId xmlns:a16="http://schemas.microsoft.com/office/drawing/2014/main" id="{3DE82386-8993-877F-2A64-9C80D5CE9EEB}"/>
              </a:ext>
            </a:extLst>
          </p:cNvPr>
          <p:cNvSpPr txBox="1"/>
          <p:nvPr/>
        </p:nvSpPr>
        <p:spPr>
          <a:xfrm>
            <a:off x="447150" y="1236913"/>
            <a:ext cx="11587480" cy="461665"/>
          </a:xfrm>
          <a:prstGeom prst="rect">
            <a:avLst/>
          </a:prstGeom>
          <a:noFill/>
        </p:spPr>
        <p:txBody>
          <a:bodyPr wrap="square">
            <a:spAutoFit/>
          </a:bodyPr>
          <a:lstStyle/>
          <a:p>
            <a:pPr algn="l" rtl="0"/>
            <a:r>
              <a:rPr lang="en-US" sz="2400" b="1" dirty="0">
                <a:latin typeface="Alef" panose="00000500000000000000" pitchFamily="2" charset="-79"/>
                <a:ea typeface="Calibri" panose="020F0502020204030204" pitchFamily="34" charset="0"/>
                <a:cs typeface="Alef" panose="00000500000000000000" pitchFamily="2" charset="-79"/>
              </a:rPr>
              <a:t>When are these assumptions (2)-(4) met vs. not met? </a:t>
            </a:r>
          </a:p>
        </p:txBody>
      </p:sp>
      <p:sp>
        <p:nvSpPr>
          <p:cNvPr id="3" name="TextBox 2">
            <a:extLst>
              <a:ext uri="{FF2B5EF4-FFF2-40B4-BE49-F238E27FC236}">
                <a16:creationId xmlns:a16="http://schemas.microsoft.com/office/drawing/2014/main" id="{AB3A8DE4-D37F-40BE-18E7-B64258201E23}"/>
              </a:ext>
            </a:extLst>
          </p:cNvPr>
          <p:cNvSpPr txBox="1"/>
          <p:nvPr/>
        </p:nvSpPr>
        <p:spPr>
          <a:xfrm>
            <a:off x="490220" y="1664045"/>
            <a:ext cx="4872355" cy="584775"/>
          </a:xfrm>
          <a:prstGeom prst="rect">
            <a:avLst/>
          </a:prstGeom>
          <a:noFill/>
        </p:spPr>
        <p:txBody>
          <a:bodyPr wrap="square">
            <a:spAutoFit/>
          </a:bodyPr>
          <a:lstStyle/>
          <a:p>
            <a:pPr algn="ctr" rtl="0"/>
            <a:r>
              <a:rPr lang="en-US" sz="1600" b="1" dirty="0">
                <a:solidFill>
                  <a:schemeClr val="accent6"/>
                </a:solidFill>
                <a:latin typeface="Alef" panose="00000500000000000000" pitchFamily="2" charset="-79"/>
                <a:ea typeface="Calibri" panose="020F0502020204030204" pitchFamily="34" charset="0"/>
                <a:cs typeface="Alef" panose="00000500000000000000" pitchFamily="2" charset="-79"/>
              </a:rPr>
              <a:t> V clear linear relation </a:t>
            </a:r>
          </a:p>
          <a:p>
            <a:pPr algn="ctr" rtl="0"/>
            <a:r>
              <a:rPr lang="en-US" sz="1600" b="1" dirty="0">
                <a:solidFill>
                  <a:schemeClr val="accent6"/>
                </a:solidFill>
                <a:latin typeface="Alef" panose="00000500000000000000" pitchFamily="2" charset="-79"/>
                <a:ea typeface="Calibri" panose="020F0502020204030204" pitchFamily="34" charset="0"/>
                <a:cs typeface="Alef" panose="00000500000000000000" pitchFamily="2" charset="-79"/>
              </a:rPr>
              <a:t>(or random variance without a relation)</a:t>
            </a:r>
          </a:p>
        </p:txBody>
      </p:sp>
      <p:pic>
        <p:nvPicPr>
          <p:cNvPr id="6" name="Picture 5" descr="Chart, scatter chart&#10;&#10;Description automatically generated">
            <a:extLst>
              <a:ext uri="{FF2B5EF4-FFF2-40B4-BE49-F238E27FC236}">
                <a16:creationId xmlns:a16="http://schemas.microsoft.com/office/drawing/2014/main" id="{9FFA9B51-5637-0768-CE96-4725683A3C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29120"/>
            <a:ext cx="2769599" cy="2295305"/>
          </a:xfrm>
          <a:prstGeom prst="rect">
            <a:avLst/>
          </a:prstGeom>
        </p:spPr>
      </p:pic>
      <p:pic>
        <p:nvPicPr>
          <p:cNvPr id="8" name="Picture 7" descr="Chart, histogram&#10;&#10;Description automatically generated">
            <a:extLst>
              <a:ext uri="{FF2B5EF4-FFF2-40B4-BE49-F238E27FC236}">
                <a16:creationId xmlns:a16="http://schemas.microsoft.com/office/drawing/2014/main" id="{62C40DBF-2FEA-D521-31AD-1161AF964E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4722" y="3027269"/>
            <a:ext cx="2905078" cy="2407583"/>
          </a:xfrm>
          <a:prstGeom prst="rect">
            <a:avLst/>
          </a:prstGeom>
        </p:spPr>
      </p:pic>
      <p:pic>
        <p:nvPicPr>
          <p:cNvPr id="10" name="Picture 9">
            <a:extLst>
              <a:ext uri="{FF2B5EF4-FFF2-40B4-BE49-F238E27FC236}">
                <a16:creationId xmlns:a16="http://schemas.microsoft.com/office/drawing/2014/main" id="{364DD07B-4177-F0D2-9E44-33B503FDB7F0}"/>
              </a:ext>
            </a:extLst>
          </p:cNvPr>
          <p:cNvPicPr>
            <a:picLocks noChangeAspect="1"/>
          </p:cNvPicPr>
          <p:nvPr/>
        </p:nvPicPr>
        <p:blipFill rotWithShape="1">
          <a:blip r:embed="rId5"/>
          <a:srcRect l="1291" t="88332" r="82422" b="6390"/>
          <a:stretch/>
        </p:blipFill>
        <p:spPr>
          <a:xfrm>
            <a:off x="2926397" y="2629119"/>
            <a:ext cx="3208233" cy="584775"/>
          </a:xfrm>
          <a:prstGeom prst="rect">
            <a:avLst/>
          </a:prstGeom>
        </p:spPr>
      </p:pic>
      <p:pic>
        <p:nvPicPr>
          <p:cNvPr id="12" name="Picture 11" descr="Chart, scatter chart&#10;&#10;Description automatically generated">
            <a:extLst>
              <a:ext uri="{FF2B5EF4-FFF2-40B4-BE49-F238E27FC236}">
                <a16:creationId xmlns:a16="http://schemas.microsoft.com/office/drawing/2014/main" id="{83355427-A194-3CDD-839F-7199288AADE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57707" y="4720669"/>
            <a:ext cx="2413413" cy="2000116"/>
          </a:xfrm>
          <a:prstGeom prst="rect">
            <a:avLst/>
          </a:prstGeom>
        </p:spPr>
      </p:pic>
      <p:sp>
        <p:nvSpPr>
          <p:cNvPr id="13" name="TextBox 12">
            <a:extLst>
              <a:ext uri="{FF2B5EF4-FFF2-40B4-BE49-F238E27FC236}">
                <a16:creationId xmlns:a16="http://schemas.microsoft.com/office/drawing/2014/main" id="{1B43D63B-8182-2491-D675-A89529D65C64}"/>
              </a:ext>
            </a:extLst>
          </p:cNvPr>
          <p:cNvSpPr txBox="1"/>
          <p:nvPr/>
        </p:nvSpPr>
        <p:spPr>
          <a:xfrm>
            <a:off x="6791325" y="1772627"/>
            <a:ext cx="5400675" cy="584775"/>
          </a:xfrm>
          <a:prstGeom prst="rect">
            <a:avLst/>
          </a:prstGeom>
          <a:noFill/>
        </p:spPr>
        <p:txBody>
          <a:bodyPr wrap="square">
            <a:spAutoFit/>
          </a:bodyPr>
          <a:lstStyle/>
          <a:p>
            <a:pPr algn="ctr" rtl="0"/>
            <a:r>
              <a:rPr lang="en-US" sz="1600" b="1" dirty="0">
                <a:solidFill>
                  <a:srgbClr val="FF0000"/>
                </a:solidFill>
                <a:latin typeface="Alef" panose="00000500000000000000" pitchFamily="2" charset="-79"/>
                <a:ea typeface="Calibri" panose="020F0502020204030204" pitchFamily="34" charset="0"/>
                <a:cs typeface="Alef" panose="00000500000000000000" pitchFamily="2" charset="-79"/>
              </a:rPr>
              <a:t> X a non-linear relation, or linear but heteroscedastic</a:t>
            </a:r>
          </a:p>
        </p:txBody>
      </p:sp>
      <p:pic>
        <p:nvPicPr>
          <p:cNvPr id="15" name="Picture 14" descr="Chart, line chart&#10;&#10;Description automatically generated">
            <a:extLst>
              <a:ext uri="{FF2B5EF4-FFF2-40B4-BE49-F238E27FC236}">
                <a16:creationId xmlns:a16="http://schemas.microsoft.com/office/drawing/2014/main" id="{C4AFD37F-D40E-7CCA-E5F4-B862E9F5C0A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582" b="8792"/>
          <a:stretch/>
        </p:blipFill>
        <p:spPr>
          <a:xfrm>
            <a:off x="8069842" y="2302285"/>
            <a:ext cx="2391522" cy="1914597"/>
          </a:xfrm>
          <a:prstGeom prst="rect">
            <a:avLst/>
          </a:prstGeom>
        </p:spPr>
      </p:pic>
      <p:pic>
        <p:nvPicPr>
          <p:cNvPr id="1026" name="Picture 2">
            <a:extLst>
              <a:ext uri="{FF2B5EF4-FFF2-40B4-BE49-F238E27FC236}">
                <a16:creationId xmlns:a16="http://schemas.microsoft.com/office/drawing/2014/main" id="{E0856CBA-80D4-C1FB-D69C-47F80C548E2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532" b="10344"/>
          <a:stretch/>
        </p:blipFill>
        <p:spPr bwMode="auto">
          <a:xfrm>
            <a:off x="6954555" y="4291852"/>
            <a:ext cx="4414375" cy="2286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F7154C6-AA08-A415-EFF1-4194A8E478AD}"/>
              </a:ext>
            </a:extLst>
          </p:cNvPr>
          <p:cNvSpPr txBox="1"/>
          <p:nvPr/>
        </p:nvSpPr>
        <p:spPr>
          <a:xfrm>
            <a:off x="5479906" y="6602050"/>
            <a:ext cx="6712094" cy="261610"/>
          </a:xfrm>
          <a:prstGeom prst="rect">
            <a:avLst/>
          </a:prstGeom>
          <a:noFill/>
        </p:spPr>
        <p:txBody>
          <a:bodyPr wrap="none" rtlCol="0">
            <a:spAutoFit/>
          </a:bodyPr>
          <a:lstStyle/>
          <a:p>
            <a:r>
              <a:rPr lang="en-US" sz="1100" dirty="0">
                <a:latin typeface="Alef" panose="00000500000000000000" pitchFamily="2" charset="-79"/>
                <a:cs typeface="Alef" panose="00000500000000000000" pitchFamily="2" charset="-79"/>
              </a:rPr>
              <a:t>From: https://python.plainenglish.io/heteroscedasticity-analysis-in-time-series-data-fee51503cc0e</a:t>
            </a:r>
          </a:p>
        </p:txBody>
      </p:sp>
    </p:spTree>
    <p:extLst>
      <p:ext uri="{BB962C8B-B14F-4D97-AF65-F5344CB8AC3E}">
        <p14:creationId xmlns:p14="http://schemas.microsoft.com/office/powerpoint/2010/main" val="251138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FCAB3-919A-399C-EFE9-36FDB7750EE6}"/>
              </a:ext>
            </a:extLst>
          </p:cNvPr>
          <p:cNvSpPr>
            <a:spLocks noGrp="1"/>
          </p:cNvSpPr>
          <p:nvPr>
            <p:ph type="title"/>
          </p:nvPr>
        </p:nvSpPr>
        <p:spPr/>
        <p:txBody>
          <a:bodyPr>
            <a:normAutofit/>
          </a:bodyPr>
          <a:lstStyle/>
          <a:p>
            <a:pPr algn="ctr" rtl="0"/>
            <a:r>
              <a:rPr lang="en-US" sz="4800" b="1" dirty="0">
                <a:latin typeface="Alef" panose="00000500000000000000" pitchFamily="2" charset="-79"/>
                <a:cs typeface="Alef" panose="00000500000000000000" pitchFamily="2" charset="-79"/>
              </a:rPr>
              <a:t>Multiple Regression</a:t>
            </a:r>
            <a:br>
              <a:rPr lang="en-US" sz="4800" b="1" dirty="0">
                <a:latin typeface="Alef" panose="00000500000000000000" pitchFamily="2" charset="-79"/>
                <a:cs typeface="Alef" panose="00000500000000000000" pitchFamily="2" charset="-79"/>
              </a:rPr>
            </a:br>
            <a:r>
              <a:rPr lang="en-US" sz="2000" dirty="0">
                <a:latin typeface="Alef" panose="00000500000000000000" pitchFamily="2" charset="-79"/>
                <a:cs typeface="Alef" panose="00000500000000000000" pitchFamily="2" charset="-79"/>
              </a:rPr>
              <a:t>A conceptual introduction</a:t>
            </a:r>
            <a:endParaRPr lang="he-IL" sz="48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11486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94"/>
            <a:ext cx="11211560" cy="1325563"/>
          </a:xfrm>
        </p:spPr>
        <p:txBody>
          <a:bodyPr/>
          <a:lstStyle/>
          <a:p>
            <a:pPr algn="l" rtl="0"/>
            <a:r>
              <a:rPr lang="en-US" sz="4000" b="1" dirty="0">
                <a:latin typeface="Alef" panose="00000500000000000000" pitchFamily="2" charset="-79"/>
                <a:cs typeface="Alef" panose="00000500000000000000" pitchFamily="2" charset="-79"/>
              </a:rPr>
              <a:t>Multiple regression: </a:t>
            </a:r>
            <a:r>
              <a:rPr lang="en-US" sz="4000" dirty="0">
                <a:latin typeface="Alef" panose="00000500000000000000" pitchFamily="2" charset="-79"/>
                <a:cs typeface="Alef" panose="00000500000000000000" pitchFamily="2" charset="-79"/>
              </a:rPr>
              <a:t>More than one predictor</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2633" y="1223761"/>
                <a:ext cx="11439197" cy="5254860"/>
              </a:xfrm>
            </p:spPr>
            <p:txBody>
              <a:bodyPr>
                <a:normAutofit fontScale="92500"/>
              </a:bodyPr>
              <a:lstStyle/>
              <a:p>
                <a:pPr algn="l" rtl="0"/>
                <a:r>
                  <a:rPr lang="en-US" sz="2400" b="1" dirty="0">
                    <a:latin typeface="Alef" panose="00000500000000000000" pitchFamily="2" charset="-79"/>
                    <a:cs typeface="Alef" panose="00000500000000000000" pitchFamily="2" charset="-79"/>
                  </a:rPr>
                  <a:t>Predicting y (outcome) from multiple x’s (predictors). </a:t>
                </a:r>
              </a:p>
              <a:p>
                <a:pPr algn="l" rtl="0"/>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Fitting a linear function of the form:</a:t>
                </a:r>
              </a:p>
              <a:p>
                <a:pPr marL="0" indent="0" algn="ctr" rtl="0">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effectLst/>
                                  <a:latin typeface="Cambria Math" panose="02040503050406030204" pitchFamily="18" charset="0"/>
                                  <a:ea typeface="Calibri" panose="020F0502020204030204" pitchFamily="34" charset="0"/>
                                  <a:cs typeface="Arial" panose="020B0604020202020204" pitchFamily="34" charset="0"/>
                                </a:rPr>
                              </m:ctrlPr>
                            </m:accPr>
                            <m:e>
                              <m:r>
                                <a:rPr lang="en-US" sz="24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effectLst/>
                              <a:latin typeface="Cambria Math" panose="02040503050406030204" pitchFamily="18" charset="0"/>
                              <a:ea typeface="Calibri" panose="020F0502020204030204" pitchFamily="34" charset="0"/>
                              <a:cs typeface="Arial" panose="020B0604020202020204" pitchFamily="34" charset="0"/>
                            </a:rPr>
                            <m:t>1</m:t>
                          </m:r>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2</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2</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b="0" i="1" smtClean="0">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𝑘</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𝑘</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oMath>
                  </m:oMathPara>
                </a14:m>
                <a:endParaRPr lang="en-US" sz="2000" dirty="0">
                  <a:effectLst/>
                  <a:latin typeface="Alef" panose="00000500000000000000" pitchFamily="2" charset="-79"/>
                  <a:ea typeface="Calibri" panose="020F0502020204030204" pitchFamily="34" charset="0"/>
                  <a:cs typeface="Alef" panose="00000500000000000000" pitchFamily="2" charset="-79"/>
                </a:endParaRPr>
              </a:p>
              <a:p>
                <a:pPr marL="0" indent="0" algn="ctr" rtl="0">
                  <a:buNone/>
                </a:pPr>
                <a:endParaRPr lang="en-US" sz="2400" dirty="0">
                  <a:latin typeface="Alef" panose="00000500000000000000" pitchFamily="2" charset="-79"/>
                  <a:cs typeface="Alef" panose="00000500000000000000" pitchFamily="2" charset="-79"/>
                </a:endParaRPr>
              </a:p>
              <a:p>
                <a:pPr marL="0" indent="0" algn="l" rtl="0">
                  <a:buNone/>
                </a:pPr>
                <a:r>
                  <a:rPr lang="en-US" sz="2400" dirty="0">
                    <a:latin typeface="Alef" panose="00000500000000000000" pitchFamily="2" charset="-79"/>
                    <a:cs typeface="Alef" panose="00000500000000000000" pitchFamily="2" charset="-79"/>
                  </a:rPr>
                  <a:t>A </a:t>
                </a:r>
                <a:r>
                  <a:rPr lang="en-US" sz="2400" b="1" dirty="0">
                    <a:latin typeface="Alef" panose="00000500000000000000" pitchFamily="2" charset="-79"/>
                    <a:cs typeface="Alef" panose="00000500000000000000" pitchFamily="2" charset="-79"/>
                  </a:rPr>
                  <a:t>very </a:t>
                </a:r>
                <a:r>
                  <a:rPr lang="en-US" sz="2400" dirty="0">
                    <a:latin typeface="Alef" panose="00000500000000000000" pitchFamily="2" charset="-79"/>
                    <a:cs typeface="Alef" panose="00000500000000000000" pitchFamily="2" charset="-79"/>
                  </a:rPr>
                  <a:t>common procedure, with </a:t>
                </a:r>
                <a:r>
                  <a:rPr lang="en-US" sz="2400" b="1" dirty="0">
                    <a:latin typeface="Alef" panose="00000500000000000000" pitchFamily="2" charset="-79"/>
                    <a:cs typeface="Alef" panose="00000500000000000000" pitchFamily="2" charset="-79"/>
                  </a:rPr>
                  <a:t>many </a:t>
                </a:r>
                <a:r>
                  <a:rPr lang="en-US" sz="2400" dirty="0">
                    <a:latin typeface="Alef" panose="00000500000000000000" pitchFamily="2" charset="-79"/>
                    <a:cs typeface="Alef" panose="00000500000000000000" pitchFamily="2" charset="-79"/>
                  </a:rPr>
                  <a:t>applications, most common being:</a:t>
                </a:r>
              </a:p>
              <a:p>
                <a:pPr marL="457200" indent="-457200" algn="l" rtl="0">
                  <a:buFont typeface="+mj-lt"/>
                  <a:buAutoNum type="arabicPeriod"/>
                </a:pPr>
                <a:r>
                  <a:rPr lang="en-US" sz="2400" b="1" dirty="0">
                    <a:latin typeface="Alef" panose="00000500000000000000" pitchFamily="2" charset="-79"/>
                    <a:cs typeface="Alef" panose="00000500000000000000" pitchFamily="2" charset="-79"/>
                  </a:rPr>
                  <a:t>Examining the effect of &gt;1 independent variables </a:t>
                </a:r>
                <a:r>
                  <a:rPr lang="en-US" sz="2400" dirty="0">
                    <a:latin typeface="Alef" panose="00000500000000000000" pitchFamily="2" charset="-79"/>
                    <a:cs typeface="Alef" panose="00000500000000000000" pitchFamily="2" charset="-79"/>
                  </a:rPr>
                  <a:t>on a (continuous) outcome</a:t>
                </a:r>
              </a:p>
              <a:p>
                <a:pPr lvl="1" algn="l" rtl="0"/>
                <a:r>
                  <a:rPr lang="en-US" sz="1900" dirty="0">
                    <a:latin typeface="Alef" panose="00000500000000000000" pitchFamily="2" charset="-79"/>
                    <a:cs typeface="Alef" panose="00000500000000000000" pitchFamily="2" charset="-79"/>
                  </a:rPr>
                  <a:t>We are interested not only in the effect of, e.g., exercise on happiness levels, but also in the effects of, e.g., hours spent with friends and family, consumption of fruit and vegetables …</a:t>
                </a:r>
                <a:endParaRPr lang="en-US" sz="1900" dirty="0">
                  <a:latin typeface="Alef" panose="00000500000000000000" pitchFamily="2" charset="-79"/>
                  <a:cs typeface="Alef" panose="00000500000000000000" pitchFamily="2" charset="-79"/>
                  <a:sym typeface="Wingdings" panose="05000000000000000000" pitchFamily="2" charset="2"/>
                </a:endParaRPr>
              </a:p>
              <a:p>
                <a:pPr lvl="1" algn="l" rtl="0"/>
                <a:endParaRPr lang="en-US" sz="1600" dirty="0">
                  <a:latin typeface="Alef" panose="00000500000000000000" pitchFamily="2" charset="-79"/>
                  <a:cs typeface="Alef" panose="00000500000000000000" pitchFamily="2" charset="-79"/>
                  <a:sym typeface="Wingdings" panose="05000000000000000000" pitchFamily="2" charset="2"/>
                </a:endParaRPr>
              </a:p>
              <a:p>
                <a:pPr marL="457200" indent="-457200" algn="l" rtl="0">
                  <a:buFont typeface="+mj-lt"/>
                  <a:buAutoNum type="arabicPeriod"/>
                </a:pPr>
                <a:r>
                  <a:rPr lang="en-US" sz="2400" b="1" dirty="0">
                    <a:latin typeface="Alef" panose="00000500000000000000" pitchFamily="2" charset="-79"/>
                    <a:cs typeface="Alef" panose="00000500000000000000" pitchFamily="2" charset="-79"/>
                  </a:rPr>
                  <a:t>Controlling for the effect of another (</a:t>
                </a:r>
                <a:r>
                  <a:rPr lang="en-US" sz="2400" b="1" i="1" dirty="0">
                    <a:latin typeface="Alef" panose="00000500000000000000" pitchFamily="2" charset="-79"/>
                    <a:cs typeface="Alef" panose="00000500000000000000" pitchFamily="2" charset="-79"/>
                  </a:rPr>
                  <a:t>control, nuisance</a:t>
                </a:r>
                <a:r>
                  <a:rPr lang="en-US" sz="2400" b="1" dirty="0">
                    <a:latin typeface="Alef" panose="00000500000000000000" pitchFamily="2" charset="-79"/>
                    <a:cs typeface="Alef" panose="00000500000000000000" pitchFamily="2" charset="-79"/>
                  </a:rPr>
                  <a:t>) variable.</a:t>
                </a:r>
              </a:p>
              <a:p>
                <a:pPr lvl="1" algn="l" rtl="0"/>
                <a:r>
                  <a:rPr lang="en-US" sz="1900" dirty="0">
                    <a:latin typeface="Alef" panose="00000500000000000000" pitchFamily="2" charset="-79"/>
                    <a:cs typeface="Alef" panose="00000500000000000000" pitchFamily="2" charset="-79"/>
                  </a:rPr>
                  <a:t>We are interested in the effect of exercise on happiness levels. But we also know that those who exercise more spend more time in the sun, which is a variable related to happiness level. We don’t care about the link between sun and happiness; we want to ‘partial it out’, clean it, and look at the ‘pure’ effect of exercise time on happiness.</a:t>
                </a:r>
                <a:endParaRPr lang="en-US" sz="2200"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2633" y="1223761"/>
                <a:ext cx="11439197" cy="5254860"/>
              </a:xfrm>
              <a:blipFill>
                <a:blip r:embed="rId2"/>
                <a:stretch>
                  <a:fillRect l="-852" t="-1276" r="-21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17EE1F0-ED4D-B74E-8882-510E6C9905D3}"/>
              </a:ext>
            </a:extLst>
          </p:cNvPr>
          <p:cNvSpPr/>
          <p:nvPr/>
        </p:nvSpPr>
        <p:spPr>
          <a:xfrm>
            <a:off x="8349343" y="849086"/>
            <a:ext cx="3603171"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 TIME LEFT IN CLASS! We’ll go over this slide onward next week….</a:t>
            </a:r>
          </a:p>
        </p:txBody>
      </p:sp>
    </p:spTree>
    <p:extLst>
      <p:ext uri="{BB962C8B-B14F-4D97-AF65-F5344CB8AC3E}">
        <p14:creationId xmlns:p14="http://schemas.microsoft.com/office/powerpoint/2010/main" val="162642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94"/>
            <a:ext cx="11211560" cy="1325563"/>
          </a:xfrm>
        </p:spPr>
        <p:txBody>
          <a:bodyPr/>
          <a:lstStyle/>
          <a:p>
            <a:pPr algn="l" rtl="0"/>
            <a:r>
              <a:rPr lang="en-US" sz="4000" b="1" dirty="0">
                <a:latin typeface="Alef" panose="00000500000000000000" pitchFamily="2" charset="-79"/>
                <a:cs typeface="Alef" panose="00000500000000000000" pitchFamily="2" charset="-79"/>
              </a:rPr>
              <a:t>Multiple regression: </a:t>
            </a:r>
            <a:r>
              <a:rPr lang="en-US" sz="4000" dirty="0">
                <a:latin typeface="Alef" panose="00000500000000000000" pitchFamily="2" charset="-79"/>
                <a:cs typeface="Alef" panose="00000500000000000000" pitchFamily="2" charset="-79"/>
              </a:rPr>
              <a:t>More than one predictor</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321" y="1223761"/>
                <a:ext cx="11447510" cy="5254860"/>
              </a:xfrm>
            </p:spPr>
            <p:txBody>
              <a:bodyPr>
                <a:normAutofit fontScale="92500" lnSpcReduction="10000"/>
              </a:bodyPr>
              <a:lstStyle/>
              <a:p>
                <a:pPr marL="0" indent="0" algn="ctr" rtl="0">
                  <a:buNone/>
                </a:pPr>
                <a14:m>
                  <m:oMathPara xmlns:m="http://schemas.openxmlformats.org/officeDocument/2006/math">
                    <m:oMathParaPr>
                      <m:jc m:val="centerGroup"/>
                    </m:oMathParaPr>
                    <m:oMath xmlns:m="http://schemas.openxmlformats.org/officeDocument/2006/math">
                      <m:sSub>
                        <m:sSubPr>
                          <m:ctrlPr>
                            <a:rPr lang="en-US" sz="24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2400" i="1">
                                  <a:effectLst/>
                                  <a:latin typeface="Cambria Math" panose="02040503050406030204" pitchFamily="18" charset="0"/>
                                  <a:ea typeface="Calibri" panose="020F0502020204030204" pitchFamily="34" charset="0"/>
                                  <a:cs typeface="Arial" panose="020B0604020202020204" pitchFamily="34" charset="0"/>
                                </a:rPr>
                              </m:ctrlPr>
                            </m:accPr>
                            <m:e>
                              <m:r>
                                <a:rPr lang="en-US" sz="24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1</m:t>
                          </m:r>
                        </m:sub>
                      </m:sSub>
                      <m:sSub>
                        <m:sSubPr>
                          <m:ctrlPr>
                            <a:rPr lang="en-US" sz="2400" i="1">
                              <a:effectLst/>
                              <a:latin typeface="Cambria Math" panose="02040503050406030204" pitchFamily="18" charset="0"/>
                              <a:ea typeface="Calibri" panose="020F0502020204030204" pitchFamily="34" charset="0"/>
                              <a:cs typeface="Arial" panose="020B0604020202020204" pitchFamily="34" charset="0"/>
                            </a:rPr>
                          </m:ctrlPr>
                        </m:sSubPr>
                        <m:e>
                          <m:r>
                            <a:rPr lang="en-US" sz="2400" i="1">
                              <a:effectLst/>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effectLst/>
                              <a:latin typeface="Cambria Math" panose="02040503050406030204" pitchFamily="18" charset="0"/>
                              <a:ea typeface="Calibri" panose="020F0502020204030204" pitchFamily="34" charset="0"/>
                              <a:cs typeface="Arial" panose="020B0604020202020204" pitchFamily="34" charset="0"/>
                            </a:rPr>
                            <m:t>1</m:t>
                          </m:r>
                          <m:r>
                            <a:rPr lang="en-US" sz="2400" i="1">
                              <a:effectLst/>
                              <a:latin typeface="Cambria Math" panose="02040503050406030204" pitchFamily="18" charset="0"/>
                              <a:ea typeface="Calibri" panose="020F0502020204030204" pitchFamily="34" charset="0"/>
                              <a:cs typeface="Arial" panose="020B0604020202020204" pitchFamily="34" charset="0"/>
                            </a:rPr>
                            <m:t>𝑖</m:t>
                          </m:r>
                        </m:sub>
                      </m:sSub>
                      <m:r>
                        <a:rPr lang="en-US" sz="24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2</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2</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r>
                        <a:rPr lang="en-US" sz="2400" b="0" i="1" smtClean="0">
                          <a:latin typeface="Cambria Math" panose="02040503050406030204" pitchFamily="18" charset="0"/>
                          <a:ea typeface="Calibri" panose="020F0502020204030204" pitchFamily="34"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cs typeface="Arial" panose="020B0604020202020204" pitchFamily="34" charset="0"/>
                            </a:rPr>
                            <m:t>𝑏</m:t>
                          </m:r>
                        </m:e>
                        <m:sub>
                          <m:r>
                            <a:rPr lang="en-US" sz="2400" b="0" i="1" smtClean="0">
                              <a:latin typeface="Cambria Math" panose="02040503050406030204" pitchFamily="18" charset="0"/>
                              <a:cs typeface="Arial" panose="020B0604020202020204" pitchFamily="34" charset="0"/>
                            </a:rPr>
                            <m:t>𝑘</m:t>
                          </m:r>
                        </m:sub>
                      </m:sSub>
                      <m:sSub>
                        <m:sSubPr>
                          <m:ctrlPr>
                            <a:rPr lang="en-US" sz="2400" i="1">
                              <a:latin typeface="Cambria Math" panose="02040503050406030204" pitchFamily="18" charset="0"/>
                              <a:ea typeface="Calibri" panose="020F0502020204030204" pitchFamily="34" charset="0"/>
                              <a:cs typeface="Arial" panose="020B0604020202020204" pitchFamily="34" charset="0"/>
                            </a:rPr>
                          </m:ctrlPr>
                        </m:sSubPr>
                        <m:e>
                          <m:r>
                            <a:rPr lang="en-US" sz="2400" i="1">
                              <a:latin typeface="Cambria Math" panose="02040503050406030204" pitchFamily="18" charset="0"/>
                              <a:ea typeface="Calibri" panose="020F0502020204030204" pitchFamily="34" charset="0"/>
                              <a:cs typeface="Arial" panose="020B0604020202020204" pitchFamily="34" charset="0"/>
                            </a:rPr>
                            <m:t>𝑥</m:t>
                          </m:r>
                        </m:e>
                        <m:sub>
                          <m:r>
                            <a:rPr lang="en-US" sz="2400" b="0" i="1" smtClean="0">
                              <a:latin typeface="Cambria Math" panose="02040503050406030204" pitchFamily="18" charset="0"/>
                              <a:ea typeface="Calibri" panose="020F0502020204030204" pitchFamily="34" charset="0"/>
                              <a:cs typeface="Arial" panose="020B0604020202020204" pitchFamily="34" charset="0"/>
                            </a:rPr>
                            <m:t>𝑘</m:t>
                          </m:r>
                          <m:r>
                            <a:rPr lang="en-US" sz="2400" i="1">
                              <a:latin typeface="Cambria Math" panose="02040503050406030204" pitchFamily="18" charset="0"/>
                              <a:ea typeface="Calibri" panose="020F0502020204030204" pitchFamily="34" charset="0"/>
                              <a:cs typeface="Arial" panose="020B0604020202020204" pitchFamily="34" charset="0"/>
                            </a:rPr>
                            <m:t>𝑖</m:t>
                          </m:r>
                        </m:sub>
                      </m:sSub>
                      <m:r>
                        <a:rPr lang="en-US" sz="2400" i="1">
                          <a:latin typeface="Cambria Math" panose="02040503050406030204" pitchFamily="18" charset="0"/>
                          <a:ea typeface="Calibri" panose="020F0502020204030204" pitchFamily="34" charset="0"/>
                          <a:cs typeface="Arial" panose="020B0604020202020204" pitchFamily="34" charset="0"/>
                        </a:rPr>
                        <m:t>+</m:t>
                      </m:r>
                      <m:sSub>
                        <m:sSubPr>
                          <m:ctrlPr>
                            <a:rPr lang="en-US" sz="2400" i="1" smtClean="0">
                              <a:effectLst/>
                              <a:latin typeface="Cambria Math" panose="02040503050406030204" pitchFamily="18" charset="0"/>
                              <a:cs typeface="Arial" panose="020B0604020202020204" pitchFamily="34" charset="0"/>
                            </a:rPr>
                          </m:ctrlPr>
                        </m:sSubPr>
                        <m:e>
                          <m:r>
                            <a:rPr lang="en-US" sz="2400" b="0" i="1" smtClean="0">
                              <a:effectLst/>
                              <a:latin typeface="Cambria Math" panose="02040503050406030204" pitchFamily="18" charset="0"/>
                              <a:cs typeface="Arial" panose="020B0604020202020204" pitchFamily="34" charset="0"/>
                            </a:rPr>
                            <m:t>𝑏</m:t>
                          </m:r>
                        </m:e>
                        <m:sub>
                          <m:r>
                            <a:rPr lang="en-US" sz="2400" b="0" i="1" smtClean="0">
                              <a:effectLst/>
                              <a:latin typeface="Cambria Math" panose="02040503050406030204" pitchFamily="18" charset="0"/>
                              <a:cs typeface="Arial" panose="020B0604020202020204" pitchFamily="34" charset="0"/>
                            </a:rPr>
                            <m:t>0</m:t>
                          </m:r>
                        </m:sub>
                      </m:sSub>
                    </m:oMath>
                  </m:oMathPara>
                </a14:m>
                <a:endParaRPr lang="en-US" sz="2000" dirty="0">
                  <a:effectLst/>
                  <a:latin typeface="Alef" panose="00000500000000000000" pitchFamily="2" charset="-79"/>
                  <a:ea typeface="Calibri" panose="020F0502020204030204" pitchFamily="34" charset="0"/>
                  <a:cs typeface="Alef" panose="00000500000000000000" pitchFamily="2" charset="-79"/>
                </a:endParaRPr>
              </a:p>
              <a:p>
                <a:pPr marL="0" indent="0" algn="ctr" rtl="0">
                  <a:buNone/>
                </a:pPr>
                <a:endParaRPr lang="en-US" sz="24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Extension of simple linear model, hence </a:t>
                </a:r>
                <a:r>
                  <a:rPr lang="en-US" sz="2400" b="1" dirty="0">
                    <a:latin typeface="Alef" panose="00000500000000000000" pitchFamily="2" charset="-79"/>
                    <a:cs typeface="Alef" panose="00000500000000000000" pitchFamily="2" charset="-79"/>
                  </a:rPr>
                  <a:t>many of what we know still holds</a:t>
                </a:r>
                <a:r>
                  <a:rPr lang="en-US" sz="2400" dirty="0">
                    <a:latin typeface="Alef" panose="00000500000000000000" pitchFamily="2" charset="-79"/>
                    <a:cs typeface="Alef" panose="00000500000000000000" pitchFamily="2" charset="-79"/>
                  </a:rPr>
                  <a:t>, including the fact that we can still:</a:t>
                </a:r>
              </a:p>
              <a:p>
                <a:pPr lvl="1" algn="l" rtl="0"/>
                <a:r>
                  <a:rPr lang="en-US" sz="2200" dirty="0">
                    <a:latin typeface="Alef" panose="00000500000000000000" pitchFamily="2" charset="-79"/>
                    <a:cs typeface="Alef" panose="00000500000000000000" pitchFamily="2" charset="-79"/>
                  </a:rPr>
                  <a:t>Estimate model’s parameters (</a:t>
                </a:r>
                <a14:m>
                  <m:oMath xmlns:m="http://schemas.openxmlformats.org/officeDocument/2006/math">
                    <m:sSub>
                      <m:sSubPr>
                        <m:ctrlPr>
                          <a:rPr lang="en-US" sz="2200" i="1" smtClean="0">
                            <a:effectLst/>
                            <a:latin typeface="Cambria Math" panose="02040503050406030204" pitchFamily="18" charset="0"/>
                            <a:cs typeface="Arial" panose="020B0604020202020204" pitchFamily="34" charset="0"/>
                          </a:rPr>
                        </m:ctrlPr>
                      </m:sSubPr>
                      <m:e>
                        <m:r>
                          <a:rPr lang="en-US" sz="2200" b="0" i="1" smtClean="0">
                            <a:effectLst/>
                            <a:latin typeface="Cambria Math" panose="02040503050406030204" pitchFamily="18" charset="0"/>
                            <a:cs typeface="Arial" panose="020B0604020202020204" pitchFamily="34" charset="0"/>
                          </a:rPr>
                          <m:t>𝑏</m:t>
                        </m:r>
                      </m:e>
                      <m:sub>
                        <m:r>
                          <a:rPr lang="en-US" sz="2200" b="0" i="1" smtClean="0">
                            <a:effectLst/>
                            <a:latin typeface="Cambria Math" panose="02040503050406030204" pitchFamily="18" charset="0"/>
                            <a:cs typeface="Arial" panose="020B0604020202020204" pitchFamily="34" charset="0"/>
                          </a:rPr>
                          <m:t>0</m:t>
                        </m:r>
                      </m:sub>
                    </m:sSub>
                  </m:oMath>
                </a14:m>
                <a:r>
                  <a:rPr lang="en-US" sz="2200" dirty="0">
                    <a:latin typeface="Alef" panose="00000500000000000000" pitchFamily="2" charset="-79"/>
                    <a:cs typeface="Alef" panose="00000500000000000000" pitchFamily="2" charset="-79"/>
                  </a:rPr>
                  <a:t>: intercept; </a:t>
                </a:r>
                <a14:m>
                  <m:oMath xmlns:m="http://schemas.openxmlformats.org/officeDocument/2006/math">
                    <m:sSub>
                      <m:sSubPr>
                        <m:ctrlPr>
                          <a:rPr lang="en-US" sz="2200" i="1">
                            <a:latin typeface="Cambria Math" panose="02040503050406030204" pitchFamily="18" charset="0"/>
                            <a:cs typeface="Arial" panose="020B0604020202020204" pitchFamily="34" charset="0"/>
                          </a:rPr>
                        </m:ctrlPr>
                      </m:sSubPr>
                      <m:e>
                        <m:r>
                          <a:rPr lang="en-US" sz="2200" i="1">
                            <a:latin typeface="Cambria Math" panose="02040503050406030204" pitchFamily="18" charset="0"/>
                            <a:cs typeface="Arial" panose="020B0604020202020204" pitchFamily="34" charset="0"/>
                          </a:rPr>
                          <m:t>𝑏</m:t>
                        </m:r>
                      </m:e>
                      <m:sub>
                        <m:r>
                          <a:rPr lang="en-US" sz="2200" i="1">
                            <a:latin typeface="Cambria Math" panose="02040503050406030204" pitchFamily="18" charset="0"/>
                            <a:cs typeface="Arial" panose="020B0604020202020204" pitchFamily="34" charset="0"/>
                          </a:rPr>
                          <m:t>1</m:t>
                        </m:r>
                      </m:sub>
                    </m:sSub>
                  </m:oMath>
                </a14:m>
                <a:r>
                  <a:rPr lang="en-US" sz="2200" dirty="0">
                    <a:latin typeface="Alef" panose="00000500000000000000" pitchFamily="2" charset="-79"/>
                    <a:cs typeface="Alef" panose="00000500000000000000" pitchFamily="2" charset="-79"/>
                  </a:rPr>
                  <a:t>: slope for </a:t>
                </a:r>
                <a14:m>
                  <m:oMath xmlns:m="http://schemas.openxmlformats.org/officeDocument/2006/math">
                    <m:sSub>
                      <m:sSubPr>
                        <m:ctrlPr>
                          <a:rPr lang="en-US" sz="2200" i="1">
                            <a:latin typeface="Cambria Math" panose="02040503050406030204" pitchFamily="18" charset="0"/>
                            <a:ea typeface="Calibri" panose="020F0502020204030204" pitchFamily="34" charset="0"/>
                            <a:cs typeface="Arial" panose="020B0604020202020204" pitchFamily="34" charset="0"/>
                          </a:rPr>
                        </m:ctrlPr>
                      </m:sSubPr>
                      <m:e>
                        <m:r>
                          <a:rPr lang="en-US" sz="2200" i="1">
                            <a:latin typeface="Cambria Math" panose="02040503050406030204" pitchFamily="18" charset="0"/>
                            <a:ea typeface="Calibri" panose="020F0502020204030204" pitchFamily="34" charset="0"/>
                            <a:cs typeface="Arial" panose="020B0604020202020204" pitchFamily="34" charset="0"/>
                          </a:rPr>
                          <m:t>𝑥</m:t>
                        </m:r>
                      </m:e>
                      <m:sub>
                        <m:r>
                          <a:rPr lang="en-US" sz="2200" i="1">
                            <a:latin typeface="Cambria Math" panose="02040503050406030204" pitchFamily="18" charset="0"/>
                            <a:ea typeface="Calibri" panose="020F0502020204030204" pitchFamily="34" charset="0"/>
                            <a:cs typeface="Arial" panose="020B0604020202020204" pitchFamily="34" charset="0"/>
                          </a:rPr>
                          <m:t>1</m:t>
                        </m:r>
                      </m:sub>
                    </m:sSub>
                  </m:oMath>
                </a14:m>
                <a:r>
                  <a:rPr lang="en-US" sz="2200" dirty="0">
                    <a:latin typeface="Alef" panose="00000500000000000000" pitchFamily="2" charset="-79"/>
                    <a:cs typeface="Alef" panose="00000500000000000000" pitchFamily="2" charset="-79"/>
                  </a:rPr>
                  <a:t>; </a:t>
                </a:r>
                <a14:m>
                  <m:oMath xmlns:m="http://schemas.openxmlformats.org/officeDocument/2006/math">
                    <m:sSub>
                      <m:sSubPr>
                        <m:ctrlPr>
                          <a:rPr lang="en-US" sz="2200" i="1">
                            <a:latin typeface="Cambria Math" panose="02040503050406030204" pitchFamily="18" charset="0"/>
                            <a:cs typeface="Arial" panose="020B0604020202020204" pitchFamily="34" charset="0"/>
                          </a:rPr>
                        </m:ctrlPr>
                      </m:sSubPr>
                      <m:e>
                        <m:r>
                          <a:rPr lang="en-US" sz="2200" i="1">
                            <a:latin typeface="Cambria Math" panose="02040503050406030204" pitchFamily="18" charset="0"/>
                            <a:cs typeface="Arial" panose="020B0604020202020204" pitchFamily="34" charset="0"/>
                          </a:rPr>
                          <m:t>𝑏</m:t>
                        </m:r>
                      </m:e>
                      <m:sub>
                        <m:r>
                          <a:rPr lang="en-US" sz="2200" b="0" i="1" smtClean="0">
                            <a:latin typeface="Cambria Math" panose="02040503050406030204" pitchFamily="18" charset="0"/>
                            <a:cs typeface="Arial" panose="020B0604020202020204" pitchFamily="34" charset="0"/>
                          </a:rPr>
                          <m:t>2</m:t>
                        </m:r>
                      </m:sub>
                    </m:sSub>
                  </m:oMath>
                </a14:m>
                <a:r>
                  <a:rPr lang="en-US" sz="2200" dirty="0">
                    <a:latin typeface="Alef" panose="00000500000000000000" pitchFamily="2" charset="-79"/>
                    <a:cs typeface="Alef" panose="00000500000000000000" pitchFamily="2" charset="-79"/>
                  </a:rPr>
                  <a:t>: slope for </a:t>
                </a:r>
                <a14:m>
                  <m:oMath xmlns:m="http://schemas.openxmlformats.org/officeDocument/2006/math">
                    <m:sSub>
                      <m:sSubPr>
                        <m:ctrlPr>
                          <a:rPr lang="en-US" sz="2200" i="1">
                            <a:latin typeface="Cambria Math" panose="02040503050406030204" pitchFamily="18" charset="0"/>
                            <a:ea typeface="Calibri" panose="020F0502020204030204" pitchFamily="34" charset="0"/>
                            <a:cs typeface="Arial" panose="020B0604020202020204" pitchFamily="34" charset="0"/>
                          </a:rPr>
                        </m:ctrlPr>
                      </m:sSubPr>
                      <m:e>
                        <m:r>
                          <a:rPr lang="en-US" sz="2200" i="1">
                            <a:latin typeface="Cambria Math" panose="02040503050406030204" pitchFamily="18" charset="0"/>
                            <a:ea typeface="Calibri" panose="020F0502020204030204" pitchFamily="34" charset="0"/>
                            <a:cs typeface="Arial" panose="020B0604020202020204" pitchFamily="34" charset="0"/>
                          </a:rPr>
                          <m:t>𝑥</m:t>
                        </m:r>
                      </m:e>
                      <m:sub>
                        <m:r>
                          <a:rPr lang="en-US" sz="2200" b="0" i="1" smtClean="0">
                            <a:latin typeface="Cambria Math" panose="02040503050406030204" pitchFamily="18" charset="0"/>
                            <a:ea typeface="Calibri" panose="020F0502020204030204" pitchFamily="34" charset="0"/>
                            <a:cs typeface="Arial" panose="020B0604020202020204" pitchFamily="34" charset="0"/>
                          </a:rPr>
                          <m:t>2</m:t>
                        </m:r>
                      </m:sub>
                    </m:sSub>
                  </m:oMath>
                </a14:m>
                <a:r>
                  <a:rPr lang="en-US" sz="2200" dirty="0">
                    <a:latin typeface="Alef" panose="00000500000000000000" pitchFamily="2" charset="-79"/>
                    <a:cs typeface="Alef" panose="00000500000000000000" pitchFamily="2" charset="-79"/>
                  </a:rPr>
                  <a:t>). </a:t>
                </a:r>
              </a:p>
              <a:p>
                <a:pPr lvl="1" algn="l" rtl="0"/>
                <a:r>
                  <a:rPr lang="en-US" sz="2200" dirty="0">
                    <a:latin typeface="Alef" panose="00000500000000000000" pitchFamily="2" charset="-79"/>
                    <a:cs typeface="Alef" panose="00000500000000000000" pitchFamily="2" charset="-79"/>
                  </a:rPr>
                  <a:t>Run NHST procedure on these parameters (is </a:t>
                </a:r>
                <a14:m>
                  <m:oMath xmlns:m="http://schemas.openxmlformats.org/officeDocument/2006/math">
                    <m:sSub>
                      <m:sSubPr>
                        <m:ctrlPr>
                          <a:rPr lang="en-US" sz="2200" i="1" smtClean="0">
                            <a:effectLst/>
                            <a:latin typeface="Cambria Math" panose="02040503050406030204" pitchFamily="18" charset="0"/>
                            <a:cs typeface="Arial" panose="020B0604020202020204" pitchFamily="34" charset="0"/>
                          </a:rPr>
                        </m:ctrlPr>
                      </m:sSubPr>
                      <m:e>
                        <m:r>
                          <a:rPr lang="en-US" sz="2200" i="1" smtClean="0">
                            <a:effectLst/>
                            <a:latin typeface="Cambria Math" panose="02040503050406030204" pitchFamily="18" charset="0"/>
                            <a:ea typeface="Cambria Math" panose="02040503050406030204" pitchFamily="18" charset="0"/>
                            <a:cs typeface="Arial" panose="020B0604020202020204" pitchFamily="34" charset="0"/>
                          </a:rPr>
                          <m:t>𝛽</m:t>
                        </m:r>
                      </m:e>
                      <m:sub>
                        <m:r>
                          <a:rPr lang="en-US" sz="2200" b="0" i="1" smtClean="0">
                            <a:effectLst/>
                            <a:latin typeface="Cambria Math" panose="02040503050406030204" pitchFamily="18" charset="0"/>
                            <a:cs typeface="Arial" panose="020B0604020202020204" pitchFamily="34" charset="0"/>
                          </a:rPr>
                          <m:t>0</m:t>
                        </m:r>
                      </m:sub>
                    </m:sSub>
                  </m:oMath>
                </a14:m>
                <a:r>
                  <a:rPr lang="en-US" sz="2200" dirty="0">
                    <a:latin typeface="Alef" panose="00000500000000000000" pitchFamily="2" charset="-79"/>
                    <a:cs typeface="Alef" panose="00000500000000000000" pitchFamily="2" charset="-79"/>
                  </a:rPr>
                  <a:t>,</a:t>
                </a:r>
                <a:r>
                  <a:rPr lang="en-US" sz="2200" dirty="0">
                    <a:cs typeface="Arial" panose="020B0604020202020204" pitchFamily="34" charset="0"/>
                  </a:rPr>
                  <a:t> </a:t>
                </a:r>
                <a14:m>
                  <m:oMath xmlns:m="http://schemas.openxmlformats.org/officeDocument/2006/math">
                    <m:sSub>
                      <m:sSubPr>
                        <m:ctrlPr>
                          <a:rPr lang="en-US" sz="2200" i="1">
                            <a:latin typeface="Cambria Math" panose="02040503050406030204" pitchFamily="18" charset="0"/>
                            <a:cs typeface="Arial" panose="020B0604020202020204" pitchFamily="34" charset="0"/>
                          </a:rPr>
                        </m:ctrlPr>
                      </m:sSubPr>
                      <m:e>
                        <m:r>
                          <a:rPr lang="en-US" sz="2200" i="1">
                            <a:latin typeface="Cambria Math" panose="02040503050406030204" pitchFamily="18" charset="0"/>
                            <a:ea typeface="Cambria Math" panose="02040503050406030204" pitchFamily="18" charset="0"/>
                            <a:cs typeface="Arial" panose="020B0604020202020204" pitchFamily="34" charset="0"/>
                          </a:rPr>
                          <m:t>𝛽</m:t>
                        </m:r>
                      </m:e>
                      <m:sub>
                        <m:r>
                          <a:rPr lang="en-US" sz="2200" b="0" i="1" smtClean="0">
                            <a:latin typeface="Cambria Math" panose="02040503050406030204" pitchFamily="18" charset="0"/>
                            <a:cs typeface="Arial" panose="020B0604020202020204" pitchFamily="34" charset="0"/>
                          </a:rPr>
                          <m:t>1</m:t>
                        </m:r>
                      </m:sub>
                    </m:sSub>
                    <m:r>
                      <a:rPr lang="en-US" sz="2200" b="0" i="1" smtClean="0">
                        <a:latin typeface="Cambria Math" panose="02040503050406030204" pitchFamily="18" charset="0"/>
                        <a:cs typeface="Arial" panose="020B0604020202020204" pitchFamily="34" charset="0"/>
                      </a:rPr>
                      <m:t>…</m:t>
                    </m:r>
                    <m:sSub>
                      <m:sSubPr>
                        <m:ctrlPr>
                          <a:rPr lang="en-US" sz="2200" i="1">
                            <a:latin typeface="Cambria Math" panose="02040503050406030204" pitchFamily="18" charset="0"/>
                            <a:cs typeface="Arial" panose="020B0604020202020204" pitchFamily="34" charset="0"/>
                          </a:rPr>
                        </m:ctrlPr>
                      </m:sSubPr>
                      <m:e>
                        <m:r>
                          <a:rPr lang="en-US" sz="2200" i="1">
                            <a:latin typeface="Cambria Math" panose="02040503050406030204" pitchFamily="18" charset="0"/>
                            <a:ea typeface="Cambria Math" panose="02040503050406030204" pitchFamily="18" charset="0"/>
                            <a:cs typeface="Arial" panose="020B0604020202020204" pitchFamily="34" charset="0"/>
                          </a:rPr>
                          <m:t>𝛽</m:t>
                        </m:r>
                      </m:e>
                      <m:sub>
                        <m:r>
                          <a:rPr lang="en-US" sz="2200" b="0" i="1" smtClean="0">
                            <a:latin typeface="Cambria Math" panose="02040503050406030204" pitchFamily="18" charset="0"/>
                            <a:cs typeface="Arial" panose="020B0604020202020204" pitchFamily="34" charset="0"/>
                          </a:rPr>
                          <m:t>𝑘</m:t>
                        </m:r>
                      </m:sub>
                    </m:sSub>
                  </m:oMath>
                </a14:m>
                <a:r>
                  <a:rPr lang="en-US" sz="2200" dirty="0">
                    <a:latin typeface="Alef" panose="00000500000000000000" pitchFamily="2" charset="-79"/>
                    <a:cs typeface="Alef" panose="00000500000000000000" pitchFamily="2" charset="-79"/>
                  </a:rPr>
                  <a:t>, different than zero? What is the 95% CI?) </a:t>
                </a:r>
              </a:p>
              <a:p>
                <a:pPr lvl="1" algn="l" rtl="0"/>
                <a:r>
                  <a:rPr lang="en-US" sz="2200" dirty="0">
                    <a:latin typeface="Alef" panose="00000500000000000000" pitchFamily="2" charset="-79"/>
                    <a:cs typeface="Alef" panose="00000500000000000000" pitchFamily="2" charset="-79"/>
                  </a:rPr>
                  <a:t>Estimate </a:t>
                </a:r>
                <a14:m>
                  <m:oMath xmlns:m="http://schemas.openxmlformats.org/officeDocument/2006/math">
                    <m:sSup>
                      <m:sSupPr>
                        <m:ctrlPr>
                          <a:rPr lang="en-US" sz="2200" b="0" i="1" smtClean="0">
                            <a:effectLst/>
                            <a:latin typeface="Cambria Math" panose="02040503050406030204" pitchFamily="18" charset="0"/>
                            <a:cs typeface="Arial" panose="020B0604020202020204" pitchFamily="34" charset="0"/>
                          </a:rPr>
                        </m:ctrlPr>
                      </m:sSupPr>
                      <m:e>
                        <m:r>
                          <a:rPr lang="en-US" sz="2200" b="0" i="1" smtClean="0">
                            <a:effectLst/>
                            <a:latin typeface="Cambria Math" panose="02040503050406030204" pitchFamily="18" charset="0"/>
                            <a:cs typeface="Arial" panose="020B0604020202020204" pitchFamily="34" charset="0"/>
                          </a:rPr>
                          <m:t>𝑅</m:t>
                        </m:r>
                      </m:e>
                      <m:sup>
                        <m:r>
                          <a:rPr lang="en-US" sz="2200" b="0" i="1" smtClean="0">
                            <a:effectLst/>
                            <a:latin typeface="Cambria Math" panose="02040503050406030204" pitchFamily="18" charset="0"/>
                            <a:cs typeface="Arial" panose="020B0604020202020204" pitchFamily="34" charset="0"/>
                          </a:rPr>
                          <m:t>2</m:t>
                        </m:r>
                      </m:sup>
                    </m:sSup>
                  </m:oMath>
                </a14:m>
                <a:r>
                  <a:rPr lang="en-US" sz="2200" dirty="0">
                    <a:latin typeface="Alef" panose="00000500000000000000" pitchFamily="2" charset="-79"/>
                    <a:cs typeface="Alef" panose="00000500000000000000" pitchFamily="2" charset="-79"/>
                  </a:rPr>
                  <a:t>: proportion variance in y explained by </a:t>
                </a:r>
                <a14:m>
                  <m:oMath xmlns:m="http://schemas.openxmlformats.org/officeDocument/2006/math">
                    <m:sSub>
                      <m:sSubPr>
                        <m:ctrlPr>
                          <a:rPr lang="en-US" sz="2200" i="1">
                            <a:latin typeface="Cambria Math" panose="02040503050406030204" pitchFamily="18" charset="0"/>
                            <a:ea typeface="Calibri" panose="020F0502020204030204" pitchFamily="34" charset="0"/>
                            <a:cs typeface="Arial" panose="020B0604020202020204" pitchFamily="34" charset="0"/>
                          </a:rPr>
                        </m:ctrlPr>
                      </m:sSubPr>
                      <m:e>
                        <m:r>
                          <a:rPr lang="en-US" sz="2200" i="1">
                            <a:latin typeface="Cambria Math" panose="02040503050406030204" pitchFamily="18" charset="0"/>
                            <a:ea typeface="Calibri" panose="020F0502020204030204" pitchFamily="34" charset="0"/>
                            <a:cs typeface="Arial" panose="020B0604020202020204" pitchFamily="34" charset="0"/>
                          </a:rPr>
                          <m:t>𝑥</m:t>
                        </m:r>
                      </m:e>
                      <m:sub>
                        <m:r>
                          <a:rPr lang="en-US" sz="2200" i="1">
                            <a:latin typeface="Cambria Math" panose="02040503050406030204" pitchFamily="18" charset="0"/>
                            <a:ea typeface="Calibri" panose="020F0502020204030204" pitchFamily="34" charset="0"/>
                            <a:cs typeface="Arial" panose="020B0604020202020204" pitchFamily="34" charset="0"/>
                          </a:rPr>
                          <m:t>1</m:t>
                        </m:r>
                      </m:sub>
                    </m:sSub>
                  </m:oMath>
                </a14:m>
                <a:r>
                  <a:rPr lang="en-US" sz="2200" dirty="0">
                    <a:latin typeface="Alef" panose="00000500000000000000" pitchFamily="2" charset="-79"/>
                    <a:cs typeface="Alef" panose="00000500000000000000" pitchFamily="2" charset="-79"/>
                  </a:rPr>
                  <a:t>,…, </a:t>
                </a:r>
                <a14:m>
                  <m:oMath xmlns:m="http://schemas.openxmlformats.org/officeDocument/2006/math">
                    <m:sSub>
                      <m:sSubPr>
                        <m:ctrlPr>
                          <a:rPr lang="en-US" sz="2200" i="1">
                            <a:latin typeface="Cambria Math" panose="02040503050406030204" pitchFamily="18" charset="0"/>
                            <a:ea typeface="Calibri" panose="020F0502020204030204" pitchFamily="34" charset="0"/>
                            <a:cs typeface="Arial" panose="020B0604020202020204" pitchFamily="34" charset="0"/>
                          </a:rPr>
                        </m:ctrlPr>
                      </m:sSubPr>
                      <m:e>
                        <m:r>
                          <a:rPr lang="en-US" sz="2200" i="1">
                            <a:latin typeface="Cambria Math" panose="02040503050406030204" pitchFamily="18" charset="0"/>
                            <a:ea typeface="Calibri" panose="020F0502020204030204" pitchFamily="34" charset="0"/>
                            <a:cs typeface="Arial" panose="020B0604020202020204" pitchFamily="34" charset="0"/>
                          </a:rPr>
                          <m:t>𝑥</m:t>
                        </m:r>
                      </m:e>
                      <m:sub>
                        <m:r>
                          <a:rPr lang="en-US" sz="2200" b="0" i="1" smtClean="0">
                            <a:latin typeface="Cambria Math" panose="02040503050406030204" pitchFamily="18" charset="0"/>
                            <a:ea typeface="Calibri" panose="020F0502020204030204" pitchFamily="34" charset="0"/>
                            <a:cs typeface="Arial" panose="020B0604020202020204" pitchFamily="34" charset="0"/>
                          </a:rPr>
                          <m:t>𝑘</m:t>
                        </m:r>
                      </m:sub>
                    </m:sSub>
                  </m:oMath>
                </a14:m>
                <a:endParaRPr lang="en-US" sz="2200" dirty="0">
                  <a:latin typeface="Alef" panose="00000500000000000000" pitchFamily="2" charset="-79"/>
                  <a:cs typeface="Alef" panose="00000500000000000000" pitchFamily="2" charset="-79"/>
                </a:endParaRPr>
              </a:p>
              <a:p>
                <a:pPr algn="l" rtl="0"/>
                <a:endParaRPr lang="en-US" sz="28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But: </a:t>
                </a:r>
                <a:r>
                  <a:rPr lang="en-US" sz="2400" b="1" dirty="0">
                    <a:latin typeface="Alef" panose="00000500000000000000" pitchFamily="2" charset="-79"/>
                    <a:cs typeface="Alef" panose="00000500000000000000" pitchFamily="2" charset="-79"/>
                  </a:rPr>
                  <a:t>the interpretation </a:t>
                </a:r>
                <a:r>
                  <a:rPr lang="en-US" sz="2400" dirty="0">
                    <a:latin typeface="Alef" panose="00000500000000000000" pitchFamily="2" charset="-79"/>
                    <a:cs typeface="Alef" panose="00000500000000000000" pitchFamily="2" charset="-79"/>
                  </a:rPr>
                  <a:t>(and calculation) </a:t>
                </a:r>
                <a:r>
                  <a:rPr lang="en-US" sz="2400" b="1" dirty="0">
                    <a:latin typeface="Alef" panose="00000500000000000000" pitchFamily="2" charset="-79"/>
                    <a:cs typeface="Alef" panose="00000500000000000000" pitchFamily="2" charset="-79"/>
                  </a:rPr>
                  <a:t>of </a:t>
                </a:r>
                <a14:m>
                  <m:oMath xmlns:m="http://schemas.openxmlformats.org/officeDocument/2006/math">
                    <m:sSub>
                      <m:sSubPr>
                        <m:ctrlPr>
                          <a:rPr lang="en-US" sz="2400" b="1" i="1" smtClean="0">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𝒃</m:t>
                        </m:r>
                      </m:e>
                      <m:sub>
                        <m:r>
                          <a:rPr lang="en-US" sz="2400" b="1" i="1" smtClean="0">
                            <a:latin typeface="Cambria Math" panose="02040503050406030204" pitchFamily="18" charset="0"/>
                            <a:cs typeface="Arial" panose="020B0604020202020204" pitchFamily="34" charset="0"/>
                          </a:rPr>
                          <m:t>𝟏</m:t>
                        </m:r>
                      </m:sub>
                    </m:sSub>
                  </m:oMath>
                </a14:m>
                <a:r>
                  <a:rPr lang="en-US" sz="2400" b="1" dirty="0">
                    <a:latin typeface="Alef" panose="00000500000000000000" pitchFamily="2" charset="-79"/>
                    <a:cs typeface="Alef" panose="00000500000000000000" pitchFamily="2" charset="-79"/>
                  </a:rPr>
                  <a:t>, </a:t>
                </a:r>
                <a14:m>
                  <m:oMath xmlns:m="http://schemas.openxmlformats.org/officeDocument/2006/math">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𝒃</m:t>
                        </m:r>
                      </m:e>
                      <m:sub>
                        <m:r>
                          <a:rPr lang="en-US" sz="2400" b="1" i="1" smtClean="0">
                            <a:latin typeface="Cambria Math" panose="02040503050406030204" pitchFamily="18" charset="0"/>
                            <a:cs typeface="Arial" panose="020B0604020202020204" pitchFamily="34" charset="0"/>
                          </a:rPr>
                          <m:t>𝟐</m:t>
                        </m:r>
                      </m:sub>
                    </m:sSub>
                  </m:oMath>
                </a14:m>
                <a:r>
                  <a:rPr lang="en-US" sz="2400" b="1" dirty="0">
                    <a:latin typeface="Alef" panose="00000500000000000000" pitchFamily="2" charset="-79"/>
                    <a:cs typeface="Alef" panose="00000500000000000000" pitchFamily="2" charset="-79"/>
                  </a:rPr>
                  <a:t>… </a:t>
                </a:r>
                <a14:m>
                  <m:oMath xmlns:m="http://schemas.openxmlformats.org/officeDocument/2006/math">
                    <m:sSub>
                      <m:sSubPr>
                        <m:ctrlPr>
                          <a:rPr lang="en-US" sz="2400" b="1" i="1">
                            <a:latin typeface="Cambria Math" panose="02040503050406030204" pitchFamily="18" charset="0"/>
                            <a:cs typeface="Arial" panose="020B0604020202020204" pitchFamily="34" charset="0"/>
                          </a:rPr>
                        </m:ctrlPr>
                      </m:sSubPr>
                      <m:e>
                        <m:r>
                          <a:rPr lang="en-US" sz="2400" b="1" i="1">
                            <a:latin typeface="Cambria Math" panose="02040503050406030204" pitchFamily="18" charset="0"/>
                            <a:cs typeface="Arial" panose="020B0604020202020204" pitchFamily="34" charset="0"/>
                          </a:rPr>
                          <m:t>𝒃</m:t>
                        </m:r>
                      </m:e>
                      <m:sub>
                        <m:r>
                          <a:rPr lang="en-US" sz="2400" b="1" i="1" smtClean="0">
                            <a:latin typeface="Cambria Math" panose="02040503050406030204" pitchFamily="18" charset="0"/>
                            <a:cs typeface="Arial" panose="020B0604020202020204" pitchFamily="34" charset="0"/>
                          </a:rPr>
                          <m:t>𝒌</m:t>
                        </m:r>
                      </m:sub>
                    </m:sSub>
                  </m:oMath>
                </a14:m>
                <a:r>
                  <a:rPr lang="en-US" sz="2400" b="1" dirty="0">
                    <a:latin typeface="Alef" panose="00000500000000000000" pitchFamily="2" charset="-79"/>
                    <a:cs typeface="Alef" panose="00000500000000000000" pitchFamily="2" charset="-79"/>
                  </a:rPr>
                  <a:t> changes</a:t>
                </a:r>
                <a:r>
                  <a:rPr lang="en-US" sz="2400" dirty="0">
                    <a:latin typeface="Alef" panose="00000500000000000000" pitchFamily="2" charset="-79"/>
                    <a:cs typeface="Alef" panose="00000500000000000000" pitchFamily="2" charset="-79"/>
                  </a:rPr>
                  <a:t>.</a:t>
                </a:r>
              </a:p>
              <a:p>
                <a:pPr lvl="1" algn="l" rtl="0"/>
                <a:r>
                  <a:rPr lang="en-US" sz="2200" dirty="0">
                    <a:latin typeface="Alef" panose="00000500000000000000" pitchFamily="2" charset="-79"/>
                    <a:cs typeface="Alef" panose="00000500000000000000" pitchFamily="2" charset="-79"/>
                  </a:rPr>
                  <a:t>What does it mean to examine the effect of one variable (</a:t>
                </a:r>
                <a14:m>
                  <m:oMath xmlns:m="http://schemas.openxmlformats.org/officeDocument/2006/math">
                    <m:sSub>
                      <m:sSubPr>
                        <m:ctrlPr>
                          <a:rPr lang="en-US" sz="2200" i="1" smtClean="0">
                            <a:latin typeface="Cambria Math" panose="02040503050406030204" pitchFamily="18" charset="0"/>
                            <a:ea typeface="Calibri" panose="020F0502020204030204" pitchFamily="34" charset="0"/>
                            <a:cs typeface="Arial" panose="020B0604020202020204" pitchFamily="34" charset="0"/>
                          </a:rPr>
                        </m:ctrlPr>
                      </m:sSubPr>
                      <m:e>
                        <m:r>
                          <a:rPr lang="en-US" sz="2200" i="1">
                            <a:latin typeface="Cambria Math" panose="02040503050406030204" pitchFamily="18" charset="0"/>
                            <a:ea typeface="Calibri" panose="020F0502020204030204" pitchFamily="34" charset="0"/>
                            <a:cs typeface="Arial" panose="020B0604020202020204" pitchFamily="34" charset="0"/>
                          </a:rPr>
                          <m:t>𝑥</m:t>
                        </m:r>
                      </m:e>
                      <m:sub>
                        <m:r>
                          <a:rPr lang="en-US" sz="2200" i="1">
                            <a:latin typeface="Cambria Math" panose="02040503050406030204" pitchFamily="18" charset="0"/>
                            <a:ea typeface="Calibri" panose="020F0502020204030204" pitchFamily="34" charset="0"/>
                            <a:cs typeface="Arial" panose="020B0604020202020204" pitchFamily="34" charset="0"/>
                          </a:rPr>
                          <m:t>1</m:t>
                        </m:r>
                      </m:sub>
                    </m:sSub>
                  </m:oMath>
                </a14:m>
                <a:r>
                  <a:rPr lang="en-US" sz="2200" dirty="0">
                    <a:latin typeface="Alef" panose="00000500000000000000" pitchFamily="2" charset="-79"/>
                    <a:cs typeface="Alef" panose="00000500000000000000" pitchFamily="2" charset="-79"/>
                  </a:rPr>
                  <a:t>) when another one (e.g., </a:t>
                </a:r>
                <a14:m>
                  <m:oMath xmlns:m="http://schemas.openxmlformats.org/officeDocument/2006/math">
                    <m:sSub>
                      <m:sSubPr>
                        <m:ctrlPr>
                          <a:rPr lang="en-US" sz="2200" i="1">
                            <a:latin typeface="Cambria Math" panose="02040503050406030204" pitchFamily="18" charset="0"/>
                            <a:ea typeface="Calibri" panose="020F0502020204030204" pitchFamily="34" charset="0"/>
                            <a:cs typeface="Arial" panose="020B0604020202020204" pitchFamily="34" charset="0"/>
                          </a:rPr>
                        </m:ctrlPr>
                      </m:sSubPr>
                      <m:e>
                        <m:r>
                          <a:rPr lang="en-US" sz="2200" i="1">
                            <a:latin typeface="Cambria Math" panose="02040503050406030204" pitchFamily="18" charset="0"/>
                            <a:ea typeface="Calibri" panose="020F0502020204030204" pitchFamily="34" charset="0"/>
                            <a:cs typeface="Arial" panose="020B0604020202020204" pitchFamily="34" charset="0"/>
                          </a:rPr>
                          <m:t>𝑥</m:t>
                        </m:r>
                      </m:e>
                      <m:sub>
                        <m:r>
                          <a:rPr lang="en-US" sz="2200" b="0" i="1" smtClean="0">
                            <a:latin typeface="Cambria Math" panose="02040503050406030204" pitchFamily="18" charset="0"/>
                            <a:ea typeface="Calibri" panose="020F0502020204030204" pitchFamily="34" charset="0"/>
                            <a:cs typeface="Arial" panose="020B0604020202020204" pitchFamily="34" charset="0"/>
                          </a:rPr>
                          <m:t>2</m:t>
                        </m:r>
                      </m:sub>
                    </m:sSub>
                  </m:oMath>
                </a14:m>
                <a:r>
                  <a:rPr lang="en-US" sz="2200" dirty="0">
                    <a:latin typeface="Alef" panose="00000500000000000000" pitchFamily="2" charset="-79"/>
                    <a:cs typeface="Alef" panose="00000500000000000000" pitchFamily="2" charset="-79"/>
                  </a:rPr>
                  <a:t>) is in the model? What does it mean to control for a variable?</a:t>
                </a:r>
              </a:p>
              <a:p>
                <a:pPr marL="457200" lvl="1" indent="0" algn="l" rtl="0">
                  <a:buNone/>
                </a:pPr>
                <a:endParaRPr lang="en-US" sz="2000"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Plus, it will require some </a:t>
                </a:r>
                <a:r>
                  <a:rPr lang="en-US" sz="2400" b="1" dirty="0">
                    <a:latin typeface="Alef" panose="00000500000000000000" pitchFamily="2" charset="-79"/>
                    <a:cs typeface="Alef" panose="00000500000000000000" pitchFamily="2" charset="-79"/>
                  </a:rPr>
                  <a:t>new terms</a:t>
                </a:r>
                <a:r>
                  <a:rPr lang="en-US" sz="2400" dirty="0">
                    <a:latin typeface="Alef" panose="00000500000000000000" pitchFamily="2" charset="-79"/>
                    <a:cs typeface="Alef" panose="00000500000000000000" pitchFamily="2" charset="-79"/>
                  </a:rPr>
                  <a:t>:</a:t>
                </a:r>
              </a:p>
              <a:p>
                <a:pPr lvl="1" algn="l" rtl="0"/>
                <a:r>
                  <a:rPr lang="en-US" sz="2200" dirty="0">
                    <a:latin typeface="Alef" panose="00000500000000000000" pitchFamily="2" charset="-79"/>
                    <a:cs typeface="Alef" panose="00000500000000000000" pitchFamily="2" charset="-79"/>
                  </a:rPr>
                  <a:t>Adjusted </a:t>
                </a:r>
                <a14:m>
                  <m:oMath xmlns:m="http://schemas.openxmlformats.org/officeDocument/2006/math">
                    <m:sSup>
                      <m:sSupPr>
                        <m:ctrlPr>
                          <a:rPr lang="en-US" sz="2200" b="0" i="1" smtClean="0">
                            <a:effectLst/>
                            <a:latin typeface="Cambria Math" panose="02040503050406030204" pitchFamily="18" charset="0"/>
                            <a:cs typeface="Arial" panose="020B0604020202020204" pitchFamily="34" charset="0"/>
                          </a:rPr>
                        </m:ctrlPr>
                      </m:sSupPr>
                      <m:e>
                        <m:r>
                          <a:rPr lang="en-US" sz="2200" b="0" i="1" smtClean="0">
                            <a:effectLst/>
                            <a:latin typeface="Cambria Math" panose="02040503050406030204" pitchFamily="18" charset="0"/>
                            <a:cs typeface="Arial" panose="020B0604020202020204" pitchFamily="34" charset="0"/>
                          </a:rPr>
                          <m:t>𝑅</m:t>
                        </m:r>
                      </m:e>
                      <m:sup>
                        <m:r>
                          <a:rPr lang="en-US" sz="2200" b="0" i="1" smtClean="0">
                            <a:effectLst/>
                            <a:latin typeface="Cambria Math" panose="02040503050406030204" pitchFamily="18" charset="0"/>
                            <a:cs typeface="Arial" panose="020B0604020202020204" pitchFamily="34" charset="0"/>
                          </a:rPr>
                          <m:t>2</m:t>
                        </m:r>
                      </m:sup>
                    </m:sSup>
                  </m:oMath>
                </a14:m>
                <a:r>
                  <a:rPr lang="en-US" sz="2200" dirty="0">
                    <a:latin typeface="Alef" panose="00000500000000000000" pitchFamily="2" charset="-79"/>
                    <a:cs typeface="Alef" panose="00000500000000000000" pitchFamily="2" charset="-79"/>
                  </a:rPr>
                  <a:t>; partial </a:t>
                </a:r>
                <a14:m>
                  <m:oMath xmlns:m="http://schemas.openxmlformats.org/officeDocument/2006/math">
                    <m:sSup>
                      <m:sSupPr>
                        <m:ctrlPr>
                          <a:rPr lang="en-US" sz="2200" i="1">
                            <a:latin typeface="Cambria Math" panose="02040503050406030204" pitchFamily="18" charset="0"/>
                            <a:cs typeface="Arial" panose="020B0604020202020204" pitchFamily="34" charset="0"/>
                          </a:rPr>
                        </m:ctrlPr>
                      </m:sSupPr>
                      <m:e>
                        <m:r>
                          <a:rPr lang="en-US" sz="2200" i="1">
                            <a:latin typeface="Cambria Math" panose="02040503050406030204" pitchFamily="18" charset="0"/>
                            <a:cs typeface="Arial" panose="020B0604020202020204" pitchFamily="34" charset="0"/>
                          </a:rPr>
                          <m:t>𝑅</m:t>
                        </m:r>
                      </m:e>
                      <m:sup>
                        <m:r>
                          <a:rPr lang="en-US" sz="2200" i="1">
                            <a:latin typeface="Cambria Math" panose="02040503050406030204" pitchFamily="18" charset="0"/>
                            <a:cs typeface="Arial" panose="020B0604020202020204" pitchFamily="34" charset="0"/>
                          </a:rPr>
                          <m:t>2</m:t>
                        </m:r>
                      </m:sup>
                    </m:sSup>
                  </m:oMath>
                </a14:m>
                <a:r>
                  <a:rPr lang="en-US" sz="2200" dirty="0">
                    <a:latin typeface="Alef" panose="00000500000000000000" pitchFamily="2" charset="-79"/>
                    <a:cs typeface="Alef" panose="00000500000000000000" pitchFamily="2" charset="-79"/>
                  </a:rPr>
                  <a:t>.</a:t>
                </a:r>
              </a:p>
              <a:p>
                <a:pPr algn="l" rtl="0"/>
                <a:endParaRPr lang="en-US"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321" y="1223761"/>
                <a:ext cx="11447510" cy="5254860"/>
              </a:xfrm>
              <a:blipFill>
                <a:blip r:embed="rId2"/>
                <a:stretch>
                  <a:fillRect l="-586" t="-232" r="-905"/>
                </a:stretch>
              </a:blipFill>
            </p:spPr>
            <p:txBody>
              <a:bodyPr/>
              <a:lstStyle/>
              <a:p>
                <a:r>
                  <a:rPr lang="en-US">
                    <a:noFill/>
                  </a:rPr>
                  <a:t> </a:t>
                </a:r>
              </a:p>
            </p:txBody>
          </p:sp>
        </mc:Fallback>
      </mc:AlternateContent>
    </p:spTree>
    <p:extLst>
      <p:ext uri="{BB962C8B-B14F-4D97-AF65-F5344CB8AC3E}">
        <p14:creationId xmlns:p14="http://schemas.microsoft.com/office/powerpoint/2010/main" val="225841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Multiple Predictors</a:t>
            </a:r>
            <a:r>
              <a:rPr lang="en-US" sz="4000" dirty="0">
                <a:latin typeface="Alef" panose="00000500000000000000" pitchFamily="2" charset="-79"/>
                <a:cs typeface="Alef" panose="00000500000000000000" pitchFamily="2" charset="-79"/>
              </a:rPr>
              <a:t>: Intuition</a:t>
            </a:r>
            <a:endParaRPr lang="he-IL" sz="4000" dirty="0">
              <a:latin typeface="Alef" panose="00000500000000000000" pitchFamily="2" charset="-79"/>
              <a:cs typeface="Alef" panose="00000500000000000000" pitchFamily="2" charset="-79"/>
            </a:endParaRPr>
          </a:p>
        </p:txBody>
      </p:sp>
      <p:sp>
        <p:nvSpPr>
          <p:cNvPr id="4" name="Oval 3">
            <a:extLst>
              <a:ext uri="{FF2B5EF4-FFF2-40B4-BE49-F238E27FC236}">
                <a16:creationId xmlns:a16="http://schemas.microsoft.com/office/drawing/2014/main" id="{25593B16-5F40-B736-24FB-FAE58AF148B0}"/>
              </a:ext>
            </a:extLst>
          </p:cNvPr>
          <p:cNvSpPr/>
          <p:nvPr/>
        </p:nvSpPr>
        <p:spPr>
          <a:xfrm>
            <a:off x="3788924" y="3429000"/>
            <a:ext cx="2655652" cy="2655652"/>
          </a:xfrm>
          <a:prstGeom prst="ellipse">
            <a:avLst/>
          </a:prstGeom>
          <a:solidFill>
            <a:schemeClr val="accent2">
              <a:alpha val="42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FB84F47-E1CC-AE86-186B-637ADE6E1411}"/>
              </a:ext>
            </a:extLst>
          </p:cNvPr>
          <p:cNvSpPr/>
          <p:nvPr/>
        </p:nvSpPr>
        <p:spPr>
          <a:xfrm>
            <a:off x="4766554" y="2103437"/>
            <a:ext cx="2655652" cy="2655652"/>
          </a:xfrm>
          <a:prstGeom prst="ellipse">
            <a:avLst/>
          </a:prstGeom>
          <a:solidFill>
            <a:srgbClr val="00B050">
              <a:alpha val="4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E141A5-6587-43D5-D380-4B52523DC4AC}"/>
              </a:ext>
            </a:extLst>
          </p:cNvPr>
          <p:cNvSpPr txBox="1"/>
          <p:nvPr/>
        </p:nvSpPr>
        <p:spPr>
          <a:xfrm>
            <a:off x="1639659" y="4464657"/>
            <a:ext cx="1932901" cy="369332"/>
          </a:xfrm>
          <a:prstGeom prst="rect">
            <a:avLst/>
          </a:prstGeom>
          <a:noFill/>
        </p:spPr>
        <p:txBody>
          <a:bodyPr wrap="none" rtlCol="0">
            <a:spAutoFit/>
          </a:bodyPr>
          <a:lstStyle/>
          <a:p>
            <a:r>
              <a:rPr lang="en-US" dirty="0">
                <a:solidFill>
                  <a:srgbClr val="ED7D31"/>
                </a:solidFill>
              </a:rPr>
              <a:t>Exercise hours (x1)</a:t>
            </a:r>
          </a:p>
        </p:txBody>
      </p:sp>
      <p:sp>
        <p:nvSpPr>
          <p:cNvPr id="9" name="TextBox 8">
            <a:extLst>
              <a:ext uri="{FF2B5EF4-FFF2-40B4-BE49-F238E27FC236}">
                <a16:creationId xmlns:a16="http://schemas.microsoft.com/office/drawing/2014/main" id="{65D2B435-CDE3-BFE3-E00D-8ED5B84025BA}"/>
              </a:ext>
            </a:extLst>
          </p:cNvPr>
          <p:cNvSpPr txBox="1"/>
          <p:nvPr/>
        </p:nvSpPr>
        <p:spPr>
          <a:xfrm>
            <a:off x="7038853" y="1786725"/>
            <a:ext cx="1451039" cy="369332"/>
          </a:xfrm>
          <a:prstGeom prst="rect">
            <a:avLst/>
          </a:prstGeom>
          <a:noFill/>
        </p:spPr>
        <p:txBody>
          <a:bodyPr wrap="none" rtlCol="0">
            <a:spAutoFit/>
          </a:bodyPr>
          <a:lstStyle/>
          <a:p>
            <a:r>
              <a:rPr lang="en-US" dirty="0">
                <a:solidFill>
                  <a:srgbClr val="00B050"/>
                </a:solidFill>
              </a:rPr>
              <a:t>Happiness (y)</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301557" y="1223761"/>
                <a:ext cx="11420273" cy="512607"/>
              </a:xfrm>
            </p:spPr>
            <p:txBody>
              <a:bodyPr>
                <a:normAutofit/>
              </a:bodyPr>
              <a:lstStyle/>
              <a:p>
                <a:pPr marL="0" indent="0" algn="l" rtl="0">
                  <a:buNone/>
                </a:pPr>
                <a:r>
                  <a:rPr lang="en-US" sz="2400" dirty="0">
                    <a:latin typeface="Alef" panose="00000500000000000000" pitchFamily="2" charset="-79"/>
                    <a:cs typeface="Alef" panose="00000500000000000000" pitchFamily="2" charset="-79"/>
                  </a:rPr>
                  <a:t>In a </a:t>
                </a:r>
                <a:r>
                  <a:rPr lang="en-US" sz="2400" b="1" dirty="0">
                    <a:latin typeface="Alef" panose="00000500000000000000" pitchFamily="2" charset="-79"/>
                    <a:cs typeface="Alef" panose="00000500000000000000" pitchFamily="2" charset="-79"/>
                  </a:rPr>
                  <a:t>simple linear regression </a:t>
                </a:r>
                <a:r>
                  <a:rPr lang="en-US" sz="2400" dirty="0">
                    <a:latin typeface="Alef" panose="00000500000000000000" pitchFamily="2" charset="-79"/>
                    <a:cs typeface="Alef" panose="00000500000000000000" pitchFamily="2" charset="-79"/>
                  </a:rPr>
                  <a:t>(i.e., one predictor; </a:t>
                </a:r>
                <a14:m>
                  <m:oMath xmlns:m="http://schemas.openxmlformats.org/officeDocument/2006/math">
                    <m:r>
                      <a:rPr lang="en-US" sz="2400" b="0" i="1" smtClean="0">
                        <a:latin typeface="Cambria Math" panose="02040503050406030204" pitchFamily="18" charset="0"/>
                        <a:cs typeface="Alef" panose="00000500000000000000" pitchFamily="2" charset="-79"/>
                      </a:rPr>
                      <m:t>𝑦</m:t>
                    </m:r>
                    <m:r>
                      <a:rPr lang="en-US" sz="2400" b="0" i="1" smtClean="0">
                        <a:latin typeface="Cambria Math" panose="02040503050406030204" pitchFamily="18" charset="0"/>
                        <a:cs typeface="Alef" panose="00000500000000000000" pitchFamily="2" charset="-79"/>
                      </a:rPr>
                      <m:t>=</m:t>
                    </m:r>
                    <m:sSub>
                      <m:sSubPr>
                        <m:ctrlPr>
                          <a:rPr lang="en-US" sz="2400" i="1">
                            <a:latin typeface="Cambria Math" panose="02040503050406030204" pitchFamily="18" charset="0"/>
                            <a:cs typeface="Alef" panose="00000500000000000000" pitchFamily="2" charset="-79"/>
                          </a:rPr>
                        </m:ctrlPr>
                      </m:sSubPr>
                      <m:e>
                        <m:r>
                          <a:rPr lang="en-US" sz="2400" b="0" i="1" smtClean="0">
                            <a:latin typeface="Cambria Math" panose="02040503050406030204" pitchFamily="18" charset="0"/>
                            <a:cs typeface="Alef" panose="00000500000000000000" pitchFamily="2" charset="-79"/>
                          </a:rPr>
                          <m:t>𝑏</m:t>
                        </m:r>
                      </m:e>
                      <m:sub>
                        <m:r>
                          <a:rPr lang="en-US" sz="2400" i="1">
                            <a:latin typeface="Cambria Math" panose="02040503050406030204" pitchFamily="18" charset="0"/>
                            <a:cs typeface="Alef" panose="00000500000000000000" pitchFamily="2" charset="-79"/>
                          </a:rPr>
                          <m:t>1</m:t>
                        </m:r>
                      </m:sub>
                    </m:sSub>
                    <m:r>
                      <a:rPr lang="en-US" sz="2400" b="0" i="1" smtClean="0">
                        <a:latin typeface="Cambria Math" panose="02040503050406030204" pitchFamily="18" charset="0"/>
                        <a:cs typeface="Alef" panose="00000500000000000000" pitchFamily="2" charset="-79"/>
                      </a:rPr>
                      <m:t>∗</m:t>
                    </m:r>
                    <m:sSub>
                      <m:sSubPr>
                        <m:ctrlPr>
                          <a:rPr lang="en-US" sz="2400" b="0" i="1" smtClean="0">
                            <a:latin typeface="Cambria Math" panose="02040503050406030204" pitchFamily="18" charset="0"/>
                            <a:cs typeface="Alef" panose="00000500000000000000" pitchFamily="2" charset="-79"/>
                          </a:rPr>
                        </m:ctrlPr>
                      </m:sSubPr>
                      <m:e>
                        <m:r>
                          <a:rPr lang="en-US" sz="2400" b="0" i="1" smtClean="0">
                            <a:latin typeface="Cambria Math" panose="02040503050406030204" pitchFamily="18" charset="0"/>
                            <a:cs typeface="Alef" panose="00000500000000000000" pitchFamily="2" charset="-79"/>
                          </a:rPr>
                          <m:t>𝑥</m:t>
                        </m:r>
                      </m:e>
                      <m:sub>
                        <m:r>
                          <a:rPr lang="en-US" sz="2400" b="0" i="1" smtClean="0">
                            <a:latin typeface="Cambria Math" panose="02040503050406030204" pitchFamily="18" charset="0"/>
                            <a:cs typeface="Alef" panose="00000500000000000000" pitchFamily="2" charset="-79"/>
                          </a:rPr>
                          <m:t>1</m:t>
                        </m:r>
                      </m:sub>
                    </m:sSub>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𝑏</m:t>
                    </m:r>
                    <m:r>
                      <a:rPr lang="en-US" sz="2400" b="0" i="1" smtClean="0">
                        <a:latin typeface="Cambria Math" panose="02040503050406030204" pitchFamily="18" charset="0"/>
                        <a:cs typeface="Alef" panose="00000500000000000000" pitchFamily="2" charset="-79"/>
                      </a:rPr>
                      <m:t>0</m:t>
                    </m:r>
                  </m:oMath>
                </a14:m>
                <a:r>
                  <a:rPr lang="en-US" sz="2400" dirty="0">
                    <a:latin typeface="Alef" panose="00000500000000000000" pitchFamily="2" charset="-79"/>
                    <a:cs typeface="Alef" panose="00000500000000000000" pitchFamily="2" charset="-79"/>
                  </a:rPr>
                  <a:t>):</a:t>
                </a: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301557" y="1223761"/>
                <a:ext cx="11420273" cy="512607"/>
              </a:xfrm>
              <a:blipFill>
                <a:blip r:embed="rId2"/>
                <a:stretch>
                  <a:fillRect l="-800" t="-13095" b="-13095"/>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344B21E4-2B11-B5C7-8876-4FC3D1CE1A1D}"/>
              </a:ext>
            </a:extLst>
          </p:cNvPr>
          <p:cNvSpPr txBox="1"/>
          <p:nvPr/>
        </p:nvSpPr>
        <p:spPr>
          <a:xfrm>
            <a:off x="6813474" y="4701944"/>
            <a:ext cx="3352835" cy="1200329"/>
          </a:xfrm>
          <a:prstGeom prst="rect">
            <a:avLst/>
          </a:prstGeom>
          <a:noFill/>
        </p:spPr>
        <p:txBody>
          <a:bodyPr wrap="square" rtlCol="0">
            <a:spAutoFit/>
          </a:bodyPr>
          <a:lstStyle/>
          <a:p>
            <a:pPr algn="l" rtl="0"/>
            <a:r>
              <a:rPr lang="en-US" dirty="0">
                <a:latin typeface="Alef" panose="00000500000000000000" pitchFamily="2" charset="-79"/>
                <a:cs typeface="Alef" panose="00000500000000000000" pitchFamily="2" charset="-79"/>
              </a:rPr>
              <a:t>The part explained by x1 in y</a:t>
            </a:r>
          </a:p>
          <a:p>
            <a:pPr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Used to compute b</a:t>
            </a:r>
            <a:r>
              <a:rPr lang="en-US" baseline="-25000" dirty="0">
                <a:latin typeface="Alef" panose="00000500000000000000" pitchFamily="2" charset="-79"/>
                <a:cs typeface="Alef" panose="00000500000000000000" pitchFamily="2" charset="-79"/>
              </a:rPr>
              <a:t>1</a:t>
            </a:r>
            <a:r>
              <a:rPr lang="en-US" dirty="0">
                <a:latin typeface="Alef" panose="00000500000000000000" pitchFamily="2" charset="-79"/>
                <a:cs typeface="Alef" panose="00000500000000000000" pitchFamily="2" charset="-79"/>
              </a:rPr>
              <a:t>, as well as the model’s R</a:t>
            </a:r>
            <a:r>
              <a:rPr lang="en-US" baseline="30000" dirty="0">
                <a:latin typeface="Alef" panose="00000500000000000000" pitchFamily="2" charset="-79"/>
                <a:cs typeface="Alef" panose="00000500000000000000" pitchFamily="2" charset="-79"/>
              </a:rPr>
              <a:t>2</a:t>
            </a:r>
            <a:endParaRPr lang="en-US" dirty="0">
              <a:latin typeface="Alef" panose="00000500000000000000" pitchFamily="2" charset="-79"/>
              <a:cs typeface="Alef" panose="00000500000000000000" pitchFamily="2" charset="-79"/>
            </a:endParaRPr>
          </a:p>
        </p:txBody>
      </p:sp>
      <p:cxnSp>
        <p:nvCxnSpPr>
          <p:cNvPr id="16" name="Straight Arrow Connector 15">
            <a:extLst>
              <a:ext uri="{FF2B5EF4-FFF2-40B4-BE49-F238E27FC236}">
                <a16:creationId xmlns:a16="http://schemas.microsoft.com/office/drawing/2014/main" id="{67036E1C-3077-5BE2-F913-BC76DE2EC610}"/>
              </a:ext>
            </a:extLst>
          </p:cNvPr>
          <p:cNvCxnSpPr>
            <a:cxnSpLocks/>
            <a:stCxn id="3" idx="1"/>
          </p:cNvCxnSpPr>
          <p:nvPr/>
        </p:nvCxnSpPr>
        <p:spPr>
          <a:xfrm flipH="1" flipV="1">
            <a:off x="5638800" y="4067175"/>
            <a:ext cx="1174674" cy="12349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339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9" grpId="0"/>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Multiple Predictors</a:t>
            </a:r>
            <a:r>
              <a:rPr lang="en-US" sz="4000" dirty="0">
                <a:latin typeface="Alef" panose="00000500000000000000" pitchFamily="2" charset="-79"/>
                <a:cs typeface="Alef" panose="00000500000000000000" pitchFamily="2" charset="-79"/>
              </a:rPr>
              <a:t>: Intuition</a:t>
            </a:r>
            <a:endParaRPr lang="he-IL" sz="4000" dirty="0">
              <a:latin typeface="Alef" panose="00000500000000000000" pitchFamily="2" charset="-79"/>
              <a:cs typeface="Alef" panose="00000500000000000000" pitchFamily="2" charset="-79"/>
            </a:endParaRPr>
          </a:p>
        </p:txBody>
      </p:sp>
      <p:sp>
        <p:nvSpPr>
          <p:cNvPr id="4" name="Oval 3">
            <a:extLst>
              <a:ext uri="{FF2B5EF4-FFF2-40B4-BE49-F238E27FC236}">
                <a16:creationId xmlns:a16="http://schemas.microsoft.com/office/drawing/2014/main" id="{25593B16-5F40-B736-24FB-FAE58AF148B0}"/>
              </a:ext>
            </a:extLst>
          </p:cNvPr>
          <p:cNvSpPr/>
          <p:nvPr/>
        </p:nvSpPr>
        <p:spPr>
          <a:xfrm>
            <a:off x="3788924" y="3429000"/>
            <a:ext cx="2655652" cy="2655652"/>
          </a:xfrm>
          <a:prstGeom prst="ellipse">
            <a:avLst/>
          </a:prstGeom>
          <a:solidFill>
            <a:schemeClr val="accent2">
              <a:alpha val="42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5B3CEB7-76FC-E3F8-A18F-C35470EF3B41}"/>
              </a:ext>
            </a:extLst>
          </p:cNvPr>
          <p:cNvSpPr/>
          <p:nvPr/>
        </p:nvSpPr>
        <p:spPr>
          <a:xfrm>
            <a:off x="5333114" y="3506163"/>
            <a:ext cx="2655652" cy="2655652"/>
          </a:xfrm>
          <a:prstGeom prst="ellipse">
            <a:avLst/>
          </a:prstGeom>
          <a:solidFill>
            <a:schemeClr val="accent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B84F47-E1CC-AE86-186B-637ADE6E1411}"/>
              </a:ext>
            </a:extLst>
          </p:cNvPr>
          <p:cNvSpPr/>
          <p:nvPr/>
        </p:nvSpPr>
        <p:spPr>
          <a:xfrm>
            <a:off x="4766554" y="2103437"/>
            <a:ext cx="2655652" cy="2655652"/>
          </a:xfrm>
          <a:prstGeom prst="ellipse">
            <a:avLst/>
          </a:prstGeom>
          <a:solidFill>
            <a:srgbClr val="00B050">
              <a:alpha val="4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E141A5-6587-43D5-D380-4B52523DC4AC}"/>
              </a:ext>
            </a:extLst>
          </p:cNvPr>
          <p:cNvSpPr txBox="1"/>
          <p:nvPr/>
        </p:nvSpPr>
        <p:spPr>
          <a:xfrm>
            <a:off x="1639659" y="4464657"/>
            <a:ext cx="1932901" cy="369332"/>
          </a:xfrm>
          <a:prstGeom prst="rect">
            <a:avLst/>
          </a:prstGeom>
          <a:noFill/>
        </p:spPr>
        <p:txBody>
          <a:bodyPr wrap="none" rtlCol="0">
            <a:spAutoFit/>
          </a:bodyPr>
          <a:lstStyle/>
          <a:p>
            <a:r>
              <a:rPr lang="en-US" dirty="0">
                <a:solidFill>
                  <a:srgbClr val="ED7D31"/>
                </a:solidFill>
              </a:rPr>
              <a:t>Exercise hours (x1)</a:t>
            </a:r>
          </a:p>
        </p:txBody>
      </p:sp>
      <p:sp>
        <p:nvSpPr>
          <p:cNvPr id="8" name="TextBox 7">
            <a:extLst>
              <a:ext uri="{FF2B5EF4-FFF2-40B4-BE49-F238E27FC236}">
                <a16:creationId xmlns:a16="http://schemas.microsoft.com/office/drawing/2014/main" id="{928C2F4F-4DD7-62AD-EED9-4496DB33D9A2}"/>
              </a:ext>
            </a:extLst>
          </p:cNvPr>
          <p:cNvSpPr txBox="1"/>
          <p:nvPr/>
        </p:nvSpPr>
        <p:spPr>
          <a:xfrm>
            <a:off x="8555326" y="4572160"/>
            <a:ext cx="1762855" cy="369332"/>
          </a:xfrm>
          <a:prstGeom prst="rect">
            <a:avLst/>
          </a:prstGeom>
          <a:noFill/>
        </p:spPr>
        <p:txBody>
          <a:bodyPr wrap="none" rtlCol="0">
            <a:spAutoFit/>
          </a:bodyPr>
          <a:lstStyle/>
          <a:p>
            <a:pPr algn="l" rtl="0"/>
            <a:r>
              <a:rPr lang="en-US" dirty="0">
                <a:solidFill>
                  <a:srgbClr val="5BB3CA"/>
                </a:solidFill>
              </a:rPr>
              <a:t>Hours in sun (x2)</a:t>
            </a:r>
          </a:p>
        </p:txBody>
      </p:sp>
      <p:sp>
        <p:nvSpPr>
          <p:cNvPr id="9" name="TextBox 8">
            <a:extLst>
              <a:ext uri="{FF2B5EF4-FFF2-40B4-BE49-F238E27FC236}">
                <a16:creationId xmlns:a16="http://schemas.microsoft.com/office/drawing/2014/main" id="{65D2B435-CDE3-BFE3-E00D-8ED5B84025BA}"/>
              </a:ext>
            </a:extLst>
          </p:cNvPr>
          <p:cNvSpPr txBox="1"/>
          <p:nvPr/>
        </p:nvSpPr>
        <p:spPr>
          <a:xfrm>
            <a:off x="7038854" y="1786725"/>
            <a:ext cx="1451038" cy="369332"/>
          </a:xfrm>
          <a:prstGeom prst="rect">
            <a:avLst/>
          </a:prstGeom>
          <a:noFill/>
        </p:spPr>
        <p:txBody>
          <a:bodyPr wrap="none" rtlCol="0">
            <a:spAutoFit/>
          </a:bodyPr>
          <a:lstStyle/>
          <a:p>
            <a:r>
              <a:rPr lang="en-US" dirty="0">
                <a:solidFill>
                  <a:srgbClr val="00B050"/>
                </a:solidFill>
              </a:rPr>
              <a:t>Happiness (y)</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5BA54CA-8358-4B30-BBE8-A9E8E0B5CC50}"/>
                  </a:ext>
                </a:extLst>
              </p:cNvPr>
              <p:cNvSpPr>
                <a:spLocks noGrp="1"/>
              </p:cNvSpPr>
              <p:nvPr>
                <p:ph idx="1"/>
              </p:nvPr>
            </p:nvSpPr>
            <p:spPr>
              <a:xfrm>
                <a:off x="301557" y="1223761"/>
                <a:ext cx="11420273" cy="562964"/>
              </a:xfrm>
            </p:spPr>
            <p:txBody>
              <a:bodyPr>
                <a:normAutofit fontScale="85000" lnSpcReduction="10000"/>
              </a:bodyPr>
              <a:lstStyle/>
              <a:p>
                <a:pPr marL="0" indent="0" algn="l" rtl="0">
                  <a:buNone/>
                </a:pPr>
                <a:r>
                  <a:rPr lang="en-US" dirty="0">
                    <a:latin typeface="Alef" panose="00000500000000000000" pitchFamily="2" charset="-79"/>
                    <a:cs typeface="Alef" panose="00000500000000000000" pitchFamily="2" charset="-79"/>
                  </a:rPr>
                  <a:t>In a </a:t>
                </a:r>
                <a:r>
                  <a:rPr lang="en-US" b="1" dirty="0">
                    <a:latin typeface="Alef" panose="00000500000000000000" pitchFamily="2" charset="-79"/>
                    <a:cs typeface="Alef" panose="00000500000000000000" pitchFamily="2" charset="-79"/>
                  </a:rPr>
                  <a:t>multiple linear regression </a:t>
                </a:r>
                <a:r>
                  <a:rPr lang="en-US" dirty="0">
                    <a:latin typeface="Alef" panose="00000500000000000000" pitchFamily="2" charset="-79"/>
                    <a:cs typeface="Alef" panose="00000500000000000000" pitchFamily="2" charset="-79"/>
                  </a:rPr>
                  <a:t>(e.g., two predictors; </a:t>
                </a:r>
                <a14:m>
                  <m:oMath xmlns:m="http://schemas.openxmlformats.org/officeDocument/2006/math">
                    <m:r>
                      <a:rPr lang="en-US" b="0" i="1" smtClean="0">
                        <a:latin typeface="Cambria Math" panose="02040503050406030204" pitchFamily="18" charset="0"/>
                        <a:cs typeface="Alef" panose="00000500000000000000" pitchFamily="2" charset="-79"/>
                      </a:rPr>
                      <m:t>𝑦</m:t>
                    </m:r>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𝑏</m:t>
                        </m:r>
                      </m:e>
                      <m:sub>
                        <m:r>
                          <a:rPr lang="en-US" i="1">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sSub>
                      <m:sSubPr>
                        <m:ctrlPr>
                          <a:rPr lang="en-US" b="0"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𝑥</m:t>
                        </m:r>
                      </m:e>
                      <m:sub>
                        <m:r>
                          <a:rPr lang="en-US" b="0" i="1" smtClean="0">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𝑏</m:t>
                        </m:r>
                      </m:e>
                      <m:sub>
                        <m:r>
                          <a:rPr lang="en-US" b="0" i="1" smtClean="0">
                            <a:latin typeface="Cambria Math" panose="02040503050406030204" pitchFamily="18" charset="0"/>
                            <a:cs typeface="Alef" panose="00000500000000000000" pitchFamily="2" charset="-79"/>
                          </a:rPr>
                          <m:t>2</m:t>
                        </m:r>
                      </m:sub>
                    </m:sSub>
                    <m:r>
                      <a:rPr lang="en-US" i="1">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𝑥</m:t>
                        </m:r>
                      </m:e>
                      <m:sub>
                        <m:r>
                          <a:rPr lang="en-US" b="0" i="1" smtClean="0">
                            <a:latin typeface="Cambria Math" panose="02040503050406030204" pitchFamily="18" charset="0"/>
                            <a:cs typeface="Alef" panose="00000500000000000000" pitchFamily="2" charset="-79"/>
                          </a:rPr>
                          <m:t>2</m:t>
                        </m:r>
                      </m:sub>
                    </m:sSub>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𝑏</m:t>
                    </m:r>
                    <m:r>
                      <a:rPr lang="en-US" b="0" i="1" smtClean="0">
                        <a:latin typeface="Cambria Math" panose="02040503050406030204" pitchFamily="18" charset="0"/>
                        <a:cs typeface="Alef" panose="00000500000000000000" pitchFamily="2" charset="-79"/>
                      </a:rPr>
                      <m:t>0</m:t>
                    </m:r>
                  </m:oMath>
                </a14:m>
                <a:r>
                  <a:rPr lang="en-US" dirty="0">
                    <a:latin typeface="Alef" panose="00000500000000000000" pitchFamily="2" charset="-79"/>
                    <a:cs typeface="Alef" panose="00000500000000000000" pitchFamily="2" charset="-79"/>
                  </a:rPr>
                  <a:t>):</a:t>
                </a:r>
              </a:p>
            </p:txBody>
          </p:sp>
        </mc:Choice>
        <mc:Fallback xmlns="">
          <p:sp>
            <p:nvSpPr>
              <p:cNvPr id="10" name="Content Placeholder 2">
                <a:extLst>
                  <a:ext uri="{FF2B5EF4-FFF2-40B4-BE49-F238E27FC236}">
                    <a16:creationId xmlns:a16="http://schemas.microsoft.com/office/drawing/2014/main" id="{95BA54CA-8358-4B30-BBE8-A9E8E0B5CC50}"/>
                  </a:ext>
                </a:extLst>
              </p:cNvPr>
              <p:cNvSpPr>
                <a:spLocks noGrp="1" noRot="1" noChangeAspect="1" noMove="1" noResize="1" noEditPoints="1" noAdjustHandles="1" noChangeArrowheads="1" noChangeShapeType="1" noTextEdit="1"/>
              </p:cNvSpPr>
              <p:nvPr>
                <p:ph idx="1"/>
              </p:nvPr>
            </p:nvSpPr>
            <p:spPr>
              <a:xfrm>
                <a:off x="301557" y="1223761"/>
                <a:ext cx="11420273" cy="562964"/>
              </a:xfrm>
              <a:blipFill>
                <a:blip r:embed="rId2"/>
                <a:stretch>
                  <a:fillRect l="-800" t="-17391"/>
                </a:stretch>
              </a:blipFill>
            </p:spPr>
            <p:txBody>
              <a:bodyPr/>
              <a:lstStyle/>
              <a:p>
                <a:r>
                  <a:rPr lang="en-US">
                    <a:noFill/>
                  </a:rPr>
                  <a:t> </a:t>
                </a:r>
              </a:p>
            </p:txBody>
          </p:sp>
        </mc:Fallback>
      </mc:AlternateContent>
      <p:sp>
        <p:nvSpPr>
          <p:cNvPr id="3" name="Freeform: Shape 2">
            <a:extLst>
              <a:ext uri="{FF2B5EF4-FFF2-40B4-BE49-F238E27FC236}">
                <a16:creationId xmlns:a16="http://schemas.microsoft.com/office/drawing/2014/main" id="{10BDEEF9-75B4-9D55-D46B-D94858BF9800}"/>
              </a:ext>
            </a:extLst>
          </p:cNvPr>
          <p:cNvSpPr/>
          <p:nvPr/>
        </p:nvSpPr>
        <p:spPr>
          <a:xfrm>
            <a:off x="5903238" y="3497580"/>
            <a:ext cx="1457682" cy="1242843"/>
          </a:xfrm>
          <a:custGeom>
            <a:avLst/>
            <a:gdLst>
              <a:gd name="connsiteX0" fmla="*/ 9882 w 1457682"/>
              <a:gd name="connsiteY0" fmla="*/ 228600 h 1242843"/>
              <a:gd name="connsiteX1" fmla="*/ 9882 w 1457682"/>
              <a:gd name="connsiteY1" fmla="*/ 228600 h 1242843"/>
              <a:gd name="connsiteX2" fmla="*/ 116562 w 1457682"/>
              <a:gd name="connsiteY2" fmla="*/ 274320 h 1242843"/>
              <a:gd name="connsiteX3" fmla="*/ 147042 w 1457682"/>
              <a:gd name="connsiteY3" fmla="*/ 312420 h 1242843"/>
              <a:gd name="connsiteX4" fmla="*/ 169902 w 1457682"/>
              <a:gd name="connsiteY4" fmla="*/ 388620 h 1242843"/>
              <a:gd name="connsiteX5" fmla="*/ 192762 w 1457682"/>
              <a:gd name="connsiteY5" fmla="*/ 411480 h 1242843"/>
              <a:gd name="connsiteX6" fmla="*/ 230862 w 1457682"/>
              <a:gd name="connsiteY6" fmla="*/ 464820 h 1242843"/>
              <a:gd name="connsiteX7" fmla="*/ 276582 w 1457682"/>
              <a:gd name="connsiteY7" fmla="*/ 510540 h 1242843"/>
              <a:gd name="connsiteX8" fmla="*/ 291822 w 1457682"/>
              <a:gd name="connsiteY8" fmla="*/ 541020 h 1242843"/>
              <a:gd name="connsiteX9" fmla="*/ 322302 w 1457682"/>
              <a:gd name="connsiteY9" fmla="*/ 571500 h 1242843"/>
              <a:gd name="connsiteX10" fmla="*/ 345162 w 1457682"/>
              <a:gd name="connsiteY10" fmla="*/ 617220 h 1242843"/>
              <a:gd name="connsiteX11" fmla="*/ 390882 w 1457682"/>
              <a:gd name="connsiteY11" fmla="*/ 662940 h 1242843"/>
              <a:gd name="connsiteX12" fmla="*/ 413742 w 1457682"/>
              <a:gd name="connsiteY12" fmla="*/ 701040 h 1242843"/>
              <a:gd name="connsiteX13" fmla="*/ 474702 w 1457682"/>
              <a:gd name="connsiteY13" fmla="*/ 800100 h 1242843"/>
              <a:gd name="connsiteX14" fmla="*/ 497562 w 1457682"/>
              <a:gd name="connsiteY14" fmla="*/ 868680 h 1242843"/>
              <a:gd name="connsiteX15" fmla="*/ 512802 w 1457682"/>
              <a:gd name="connsiteY15" fmla="*/ 914400 h 1242843"/>
              <a:gd name="connsiteX16" fmla="*/ 566142 w 1457682"/>
              <a:gd name="connsiteY16" fmla="*/ 1021080 h 1242843"/>
              <a:gd name="connsiteX17" fmla="*/ 558522 w 1457682"/>
              <a:gd name="connsiteY17" fmla="*/ 1127760 h 1242843"/>
              <a:gd name="connsiteX18" fmla="*/ 543282 w 1457682"/>
              <a:gd name="connsiteY18" fmla="*/ 1158240 h 1242843"/>
              <a:gd name="connsiteX19" fmla="*/ 535662 w 1457682"/>
              <a:gd name="connsiteY19" fmla="*/ 1181100 h 1242843"/>
              <a:gd name="connsiteX20" fmla="*/ 566142 w 1457682"/>
              <a:gd name="connsiteY20" fmla="*/ 1242060 h 1242843"/>
              <a:gd name="connsiteX21" fmla="*/ 672822 w 1457682"/>
              <a:gd name="connsiteY21" fmla="*/ 1203960 h 1242843"/>
              <a:gd name="connsiteX22" fmla="*/ 779502 w 1457682"/>
              <a:gd name="connsiteY22" fmla="*/ 1165860 h 1242843"/>
              <a:gd name="connsiteX23" fmla="*/ 855702 w 1457682"/>
              <a:gd name="connsiteY23" fmla="*/ 1127760 h 1242843"/>
              <a:gd name="connsiteX24" fmla="*/ 901422 w 1457682"/>
              <a:gd name="connsiteY24" fmla="*/ 1089660 h 1242843"/>
              <a:gd name="connsiteX25" fmla="*/ 962382 w 1457682"/>
              <a:gd name="connsiteY25" fmla="*/ 1028700 h 1242843"/>
              <a:gd name="connsiteX26" fmla="*/ 1023342 w 1457682"/>
              <a:gd name="connsiteY26" fmla="*/ 982980 h 1242843"/>
              <a:gd name="connsiteX27" fmla="*/ 1076682 w 1457682"/>
              <a:gd name="connsiteY27" fmla="*/ 929640 h 1242843"/>
              <a:gd name="connsiteX28" fmla="*/ 1130022 w 1457682"/>
              <a:gd name="connsiteY28" fmla="*/ 883920 h 1242843"/>
              <a:gd name="connsiteX29" fmla="*/ 1183362 w 1457682"/>
              <a:gd name="connsiteY29" fmla="*/ 830580 h 1242843"/>
              <a:gd name="connsiteX30" fmla="*/ 1251942 w 1457682"/>
              <a:gd name="connsiteY30" fmla="*/ 769620 h 1242843"/>
              <a:gd name="connsiteX31" fmla="*/ 1282422 w 1457682"/>
              <a:gd name="connsiteY31" fmla="*/ 716280 h 1242843"/>
              <a:gd name="connsiteX32" fmla="*/ 1335762 w 1457682"/>
              <a:gd name="connsiteY32" fmla="*/ 655320 h 1242843"/>
              <a:gd name="connsiteX33" fmla="*/ 1358622 w 1457682"/>
              <a:gd name="connsiteY33" fmla="*/ 609600 h 1242843"/>
              <a:gd name="connsiteX34" fmla="*/ 1411962 w 1457682"/>
              <a:gd name="connsiteY34" fmla="*/ 518160 h 1242843"/>
              <a:gd name="connsiteX35" fmla="*/ 1434822 w 1457682"/>
              <a:gd name="connsiteY35" fmla="*/ 411480 h 1242843"/>
              <a:gd name="connsiteX36" fmla="*/ 1442442 w 1457682"/>
              <a:gd name="connsiteY36" fmla="*/ 342900 h 1242843"/>
              <a:gd name="connsiteX37" fmla="*/ 1457682 w 1457682"/>
              <a:gd name="connsiteY37" fmla="*/ 205740 h 1242843"/>
              <a:gd name="connsiteX38" fmla="*/ 1328142 w 1457682"/>
              <a:gd name="connsiteY38" fmla="*/ 137160 h 1242843"/>
              <a:gd name="connsiteX39" fmla="*/ 1259562 w 1457682"/>
              <a:gd name="connsiteY39" fmla="*/ 106680 h 1242843"/>
              <a:gd name="connsiteX40" fmla="*/ 1236702 w 1457682"/>
              <a:gd name="connsiteY40" fmla="*/ 91440 h 1242843"/>
              <a:gd name="connsiteX41" fmla="*/ 1198602 w 1457682"/>
              <a:gd name="connsiteY41" fmla="*/ 83820 h 1242843"/>
              <a:gd name="connsiteX42" fmla="*/ 1145262 w 1457682"/>
              <a:gd name="connsiteY42" fmla="*/ 60960 h 1242843"/>
              <a:gd name="connsiteX43" fmla="*/ 1091922 w 1457682"/>
              <a:gd name="connsiteY43" fmla="*/ 53340 h 1242843"/>
              <a:gd name="connsiteX44" fmla="*/ 1061442 w 1457682"/>
              <a:gd name="connsiteY44" fmla="*/ 38100 h 1242843"/>
              <a:gd name="connsiteX45" fmla="*/ 909042 w 1457682"/>
              <a:gd name="connsiteY45" fmla="*/ 22860 h 1242843"/>
              <a:gd name="connsiteX46" fmla="*/ 817602 w 1457682"/>
              <a:gd name="connsiteY46" fmla="*/ 7620 h 1242843"/>
              <a:gd name="connsiteX47" fmla="*/ 787122 w 1457682"/>
              <a:gd name="connsiteY47" fmla="*/ 0 h 1242843"/>
              <a:gd name="connsiteX48" fmla="*/ 528042 w 1457682"/>
              <a:gd name="connsiteY48" fmla="*/ 15240 h 1242843"/>
              <a:gd name="connsiteX49" fmla="*/ 467082 w 1457682"/>
              <a:gd name="connsiteY49" fmla="*/ 30480 h 1242843"/>
              <a:gd name="connsiteX50" fmla="*/ 398502 w 1457682"/>
              <a:gd name="connsiteY50" fmla="*/ 45720 h 1242843"/>
              <a:gd name="connsiteX51" fmla="*/ 337542 w 1457682"/>
              <a:gd name="connsiteY51" fmla="*/ 83820 h 1242843"/>
              <a:gd name="connsiteX52" fmla="*/ 230862 w 1457682"/>
              <a:gd name="connsiteY52" fmla="*/ 152400 h 1242843"/>
              <a:gd name="connsiteX53" fmla="*/ 101322 w 1457682"/>
              <a:gd name="connsiteY53" fmla="*/ 175260 h 1242843"/>
              <a:gd name="connsiteX54" fmla="*/ 70842 w 1457682"/>
              <a:gd name="connsiteY54" fmla="*/ 198120 h 1242843"/>
              <a:gd name="connsiteX55" fmla="*/ 2262 w 1457682"/>
              <a:gd name="connsiteY55" fmla="*/ 213360 h 1242843"/>
              <a:gd name="connsiteX56" fmla="*/ 9882 w 1457682"/>
              <a:gd name="connsiteY56" fmla="*/ 228600 h 1242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57682" h="1242843">
                <a:moveTo>
                  <a:pt x="9882" y="228600"/>
                </a:moveTo>
                <a:lnTo>
                  <a:pt x="9882" y="228600"/>
                </a:lnTo>
                <a:cubicBezTo>
                  <a:pt x="42798" y="239572"/>
                  <a:pt x="88356" y="249248"/>
                  <a:pt x="116562" y="274320"/>
                </a:cubicBezTo>
                <a:cubicBezTo>
                  <a:pt x="128718" y="285125"/>
                  <a:pt x="136882" y="299720"/>
                  <a:pt x="147042" y="312420"/>
                </a:cubicBezTo>
                <a:cubicBezTo>
                  <a:pt x="152319" y="338806"/>
                  <a:pt x="155159" y="365032"/>
                  <a:pt x="169902" y="388620"/>
                </a:cubicBezTo>
                <a:cubicBezTo>
                  <a:pt x="175613" y="397758"/>
                  <a:pt x="186030" y="403065"/>
                  <a:pt x="192762" y="411480"/>
                </a:cubicBezTo>
                <a:cubicBezTo>
                  <a:pt x="206412" y="428542"/>
                  <a:pt x="216748" y="448140"/>
                  <a:pt x="230862" y="464820"/>
                </a:cubicBezTo>
                <a:cubicBezTo>
                  <a:pt x="244784" y="481273"/>
                  <a:pt x="263118" y="493710"/>
                  <a:pt x="276582" y="510540"/>
                </a:cubicBezTo>
                <a:cubicBezTo>
                  <a:pt x="283678" y="519410"/>
                  <a:pt x="285006" y="531933"/>
                  <a:pt x="291822" y="541020"/>
                </a:cubicBezTo>
                <a:cubicBezTo>
                  <a:pt x="300443" y="552515"/>
                  <a:pt x="314062" y="559729"/>
                  <a:pt x="322302" y="571500"/>
                </a:cubicBezTo>
                <a:cubicBezTo>
                  <a:pt x="332073" y="585459"/>
                  <a:pt x="334939" y="603589"/>
                  <a:pt x="345162" y="617220"/>
                </a:cubicBezTo>
                <a:cubicBezTo>
                  <a:pt x="358094" y="634462"/>
                  <a:pt x="377234" y="646259"/>
                  <a:pt x="390882" y="662940"/>
                </a:cubicBezTo>
                <a:cubicBezTo>
                  <a:pt x="400261" y="674403"/>
                  <a:pt x="405312" y="688863"/>
                  <a:pt x="413742" y="701040"/>
                </a:cubicBezTo>
                <a:cubicBezTo>
                  <a:pt x="473346" y="787134"/>
                  <a:pt x="446972" y="730774"/>
                  <a:pt x="474702" y="800100"/>
                </a:cubicBezTo>
                <a:cubicBezTo>
                  <a:pt x="491861" y="903057"/>
                  <a:pt x="468990" y="804392"/>
                  <a:pt x="497562" y="868680"/>
                </a:cubicBezTo>
                <a:cubicBezTo>
                  <a:pt x="504086" y="883360"/>
                  <a:pt x="507035" y="899406"/>
                  <a:pt x="512802" y="914400"/>
                </a:cubicBezTo>
                <a:cubicBezTo>
                  <a:pt x="534026" y="969583"/>
                  <a:pt x="536336" y="968919"/>
                  <a:pt x="566142" y="1021080"/>
                </a:cubicBezTo>
                <a:cubicBezTo>
                  <a:pt x="563602" y="1056640"/>
                  <a:pt x="564383" y="1092594"/>
                  <a:pt x="558522" y="1127760"/>
                </a:cubicBezTo>
                <a:cubicBezTo>
                  <a:pt x="556655" y="1138965"/>
                  <a:pt x="547757" y="1147799"/>
                  <a:pt x="543282" y="1158240"/>
                </a:cubicBezTo>
                <a:cubicBezTo>
                  <a:pt x="540118" y="1165623"/>
                  <a:pt x="538202" y="1173480"/>
                  <a:pt x="535662" y="1181100"/>
                </a:cubicBezTo>
                <a:cubicBezTo>
                  <a:pt x="545822" y="1201420"/>
                  <a:pt x="543733" y="1238325"/>
                  <a:pt x="566142" y="1242060"/>
                </a:cubicBezTo>
                <a:cubicBezTo>
                  <a:pt x="603388" y="1248268"/>
                  <a:pt x="637000" y="1215901"/>
                  <a:pt x="672822" y="1203960"/>
                </a:cubicBezTo>
                <a:cubicBezTo>
                  <a:pt x="736500" y="1182734"/>
                  <a:pt x="717808" y="1196707"/>
                  <a:pt x="779502" y="1165860"/>
                </a:cubicBezTo>
                <a:cubicBezTo>
                  <a:pt x="879160" y="1116031"/>
                  <a:pt x="757831" y="1166908"/>
                  <a:pt x="855702" y="1127760"/>
                </a:cubicBezTo>
                <a:cubicBezTo>
                  <a:pt x="870942" y="1115060"/>
                  <a:pt x="886885" y="1103159"/>
                  <a:pt x="901422" y="1089660"/>
                </a:cubicBezTo>
                <a:cubicBezTo>
                  <a:pt x="922480" y="1070106"/>
                  <a:pt x="940755" y="1047623"/>
                  <a:pt x="962382" y="1028700"/>
                </a:cubicBezTo>
                <a:cubicBezTo>
                  <a:pt x="981497" y="1011974"/>
                  <a:pt x="1004147" y="999615"/>
                  <a:pt x="1023342" y="982980"/>
                </a:cubicBezTo>
                <a:cubicBezTo>
                  <a:pt x="1042344" y="966512"/>
                  <a:pt x="1058256" y="946750"/>
                  <a:pt x="1076682" y="929640"/>
                </a:cubicBezTo>
                <a:cubicBezTo>
                  <a:pt x="1093842" y="913705"/>
                  <a:pt x="1112862" y="899855"/>
                  <a:pt x="1130022" y="883920"/>
                </a:cubicBezTo>
                <a:cubicBezTo>
                  <a:pt x="1148448" y="866810"/>
                  <a:pt x="1165018" y="847778"/>
                  <a:pt x="1183362" y="830580"/>
                </a:cubicBezTo>
                <a:cubicBezTo>
                  <a:pt x="1205675" y="809661"/>
                  <a:pt x="1231911" y="792733"/>
                  <a:pt x="1251942" y="769620"/>
                </a:cubicBezTo>
                <a:cubicBezTo>
                  <a:pt x="1265354" y="754145"/>
                  <a:pt x="1270312" y="732794"/>
                  <a:pt x="1282422" y="716280"/>
                </a:cubicBezTo>
                <a:cubicBezTo>
                  <a:pt x="1298389" y="694507"/>
                  <a:pt x="1320068" y="677291"/>
                  <a:pt x="1335762" y="655320"/>
                </a:cubicBezTo>
                <a:cubicBezTo>
                  <a:pt x="1345666" y="641455"/>
                  <a:pt x="1350168" y="624394"/>
                  <a:pt x="1358622" y="609600"/>
                </a:cubicBezTo>
                <a:cubicBezTo>
                  <a:pt x="1382799" y="567290"/>
                  <a:pt x="1395460" y="556665"/>
                  <a:pt x="1411962" y="518160"/>
                </a:cubicBezTo>
                <a:cubicBezTo>
                  <a:pt x="1424738" y="488348"/>
                  <a:pt x="1431664" y="432530"/>
                  <a:pt x="1434822" y="411480"/>
                </a:cubicBezTo>
                <a:cubicBezTo>
                  <a:pt x="1438234" y="388734"/>
                  <a:pt x="1440034" y="365774"/>
                  <a:pt x="1442442" y="342900"/>
                </a:cubicBezTo>
                <a:cubicBezTo>
                  <a:pt x="1455319" y="220570"/>
                  <a:pt x="1444313" y="312690"/>
                  <a:pt x="1457682" y="205740"/>
                </a:cubicBezTo>
                <a:cubicBezTo>
                  <a:pt x="1362416" y="134290"/>
                  <a:pt x="1435076" y="178746"/>
                  <a:pt x="1328142" y="137160"/>
                </a:cubicBezTo>
                <a:cubicBezTo>
                  <a:pt x="1304827" y="128093"/>
                  <a:pt x="1281937" y="117868"/>
                  <a:pt x="1259562" y="106680"/>
                </a:cubicBezTo>
                <a:cubicBezTo>
                  <a:pt x="1251371" y="102584"/>
                  <a:pt x="1245277" y="94656"/>
                  <a:pt x="1236702" y="91440"/>
                </a:cubicBezTo>
                <a:cubicBezTo>
                  <a:pt x="1224575" y="86892"/>
                  <a:pt x="1211302" y="86360"/>
                  <a:pt x="1198602" y="83820"/>
                </a:cubicBezTo>
                <a:cubicBezTo>
                  <a:pt x="1182080" y="75559"/>
                  <a:pt x="1163949" y="64697"/>
                  <a:pt x="1145262" y="60960"/>
                </a:cubicBezTo>
                <a:cubicBezTo>
                  <a:pt x="1127650" y="57438"/>
                  <a:pt x="1109702" y="55880"/>
                  <a:pt x="1091922" y="53340"/>
                </a:cubicBezTo>
                <a:cubicBezTo>
                  <a:pt x="1081762" y="48260"/>
                  <a:pt x="1072322" y="41364"/>
                  <a:pt x="1061442" y="38100"/>
                </a:cubicBezTo>
                <a:cubicBezTo>
                  <a:pt x="1027740" y="27989"/>
                  <a:pt x="922260" y="23804"/>
                  <a:pt x="909042" y="22860"/>
                </a:cubicBezTo>
                <a:cubicBezTo>
                  <a:pt x="857996" y="5845"/>
                  <a:pt x="912394" y="22203"/>
                  <a:pt x="817602" y="7620"/>
                </a:cubicBezTo>
                <a:cubicBezTo>
                  <a:pt x="807251" y="6028"/>
                  <a:pt x="797282" y="2540"/>
                  <a:pt x="787122" y="0"/>
                </a:cubicBezTo>
                <a:cubicBezTo>
                  <a:pt x="673919" y="28301"/>
                  <a:pt x="830860" y="-8667"/>
                  <a:pt x="528042" y="15240"/>
                </a:cubicBezTo>
                <a:cubicBezTo>
                  <a:pt x="507162" y="16888"/>
                  <a:pt x="487529" y="25936"/>
                  <a:pt x="467082" y="30480"/>
                </a:cubicBezTo>
                <a:lnTo>
                  <a:pt x="398502" y="45720"/>
                </a:lnTo>
                <a:cubicBezTo>
                  <a:pt x="344746" y="99476"/>
                  <a:pt x="412587" y="37639"/>
                  <a:pt x="337542" y="83820"/>
                </a:cubicBezTo>
                <a:cubicBezTo>
                  <a:pt x="303444" y="104803"/>
                  <a:pt x="272137" y="141633"/>
                  <a:pt x="230862" y="152400"/>
                </a:cubicBezTo>
                <a:cubicBezTo>
                  <a:pt x="188435" y="163468"/>
                  <a:pt x="144502" y="167640"/>
                  <a:pt x="101322" y="175260"/>
                </a:cubicBezTo>
                <a:cubicBezTo>
                  <a:pt x="91162" y="182880"/>
                  <a:pt x="82447" y="192962"/>
                  <a:pt x="70842" y="198120"/>
                </a:cubicBezTo>
                <a:cubicBezTo>
                  <a:pt x="69079" y="198904"/>
                  <a:pt x="7621" y="209787"/>
                  <a:pt x="2262" y="213360"/>
                </a:cubicBezTo>
                <a:cubicBezTo>
                  <a:pt x="-5358" y="218440"/>
                  <a:pt x="8612" y="226060"/>
                  <a:pt x="9882" y="228600"/>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6017734-D4FB-AA5C-D6E4-3E9B254C69BB}"/>
              </a:ext>
            </a:extLst>
          </p:cNvPr>
          <p:cNvCxnSpPr>
            <a:cxnSpLocks/>
            <a:stCxn id="30" idx="1"/>
          </p:cNvCxnSpPr>
          <p:nvPr/>
        </p:nvCxnSpPr>
        <p:spPr>
          <a:xfrm flipH="1">
            <a:off x="6781800" y="3497665"/>
            <a:ext cx="1348554" cy="4571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064D1BB2-A95F-8F2C-0DD6-D3073D01C042}"/>
              </a:ext>
            </a:extLst>
          </p:cNvPr>
          <p:cNvSpPr txBox="1"/>
          <p:nvPr/>
        </p:nvSpPr>
        <p:spPr>
          <a:xfrm>
            <a:off x="1111860" y="2434200"/>
            <a:ext cx="2946546" cy="1477328"/>
          </a:xfrm>
          <a:prstGeom prst="rect">
            <a:avLst/>
          </a:prstGeom>
          <a:noFill/>
          <a:ln w="57150">
            <a:solidFill>
              <a:srgbClr val="FFFF00"/>
            </a:solidFill>
          </a:ln>
        </p:spPr>
        <p:txBody>
          <a:bodyPr wrap="square" rtlCol="0">
            <a:spAutoFit/>
          </a:bodyPr>
          <a:lstStyle/>
          <a:p>
            <a:pPr algn="l" rtl="0"/>
            <a:r>
              <a:rPr lang="en-US" dirty="0">
                <a:latin typeface="Alef" panose="00000500000000000000" pitchFamily="2" charset="-79"/>
                <a:cs typeface="Alef" panose="00000500000000000000" pitchFamily="2" charset="-79"/>
              </a:rPr>
              <a:t>The part explained by x1 in y, “controlling“ for or “</a:t>
            </a:r>
            <a:r>
              <a:rPr lang="en-US" dirty="0" err="1">
                <a:latin typeface="Alef" panose="00000500000000000000" pitchFamily="2" charset="-79"/>
                <a:cs typeface="Alef" panose="00000500000000000000" pitchFamily="2" charset="-79"/>
              </a:rPr>
              <a:t>partialling</a:t>
            </a:r>
            <a:r>
              <a:rPr lang="en-US" dirty="0">
                <a:latin typeface="Alef" panose="00000500000000000000" pitchFamily="2" charset="-79"/>
                <a:cs typeface="Alef" panose="00000500000000000000" pitchFamily="2" charset="-79"/>
              </a:rPr>
              <a:t> out” x2.</a:t>
            </a:r>
          </a:p>
          <a:p>
            <a:pPr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Used to compute b</a:t>
            </a:r>
            <a:r>
              <a:rPr lang="en-US" baseline="-25000" dirty="0">
                <a:latin typeface="Alef" panose="00000500000000000000" pitchFamily="2" charset="-79"/>
                <a:cs typeface="Alef" panose="00000500000000000000" pitchFamily="2" charset="-79"/>
              </a:rPr>
              <a:t>1</a:t>
            </a:r>
            <a:r>
              <a:rPr lang="en-US" dirty="0">
                <a:latin typeface="Alef" panose="00000500000000000000" pitchFamily="2" charset="-79"/>
                <a:cs typeface="Alef" panose="00000500000000000000" pitchFamily="2" charset="-79"/>
              </a:rPr>
              <a:t>.</a:t>
            </a:r>
            <a:endParaRPr lang="en-US" dirty="0">
              <a:solidFill>
                <a:srgbClr val="5BB3CA"/>
              </a:solidFill>
              <a:latin typeface="Alef" panose="00000500000000000000" pitchFamily="2" charset="-79"/>
              <a:cs typeface="Alef" panose="00000500000000000000" pitchFamily="2" charset="-79"/>
            </a:endParaRPr>
          </a:p>
        </p:txBody>
      </p:sp>
      <p:sp>
        <p:nvSpPr>
          <p:cNvPr id="19" name="Freeform: Shape 18">
            <a:extLst>
              <a:ext uri="{FF2B5EF4-FFF2-40B4-BE49-F238E27FC236}">
                <a16:creationId xmlns:a16="http://schemas.microsoft.com/office/drawing/2014/main" id="{44AFFEDE-7CB2-7E5D-DBC2-C917A6EC13BF}"/>
              </a:ext>
            </a:extLst>
          </p:cNvPr>
          <p:cNvSpPr/>
          <p:nvPr/>
        </p:nvSpPr>
        <p:spPr>
          <a:xfrm>
            <a:off x="4720184" y="3410334"/>
            <a:ext cx="1261516" cy="1136878"/>
          </a:xfrm>
          <a:custGeom>
            <a:avLst/>
            <a:gdLst>
              <a:gd name="connsiteX0" fmla="*/ 0 w 1203960"/>
              <a:gd name="connsiteY0" fmla="*/ 24358 h 1136878"/>
              <a:gd name="connsiteX1" fmla="*/ 0 w 1203960"/>
              <a:gd name="connsiteY1" fmla="*/ 24358 h 1136878"/>
              <a:gd name="connsiteX2" fmla="*/ 144780 w 1203960"/>
              <a:gd name="connsiteY2" fmla="*/ 16738 h 1136878"/>
              <a:gd name="connsiteX3" fmla="*/ 243840 w 1203960"/>
              <a:gd name="connsiteY3" fmla="*/ 9118 h 1136878"/>
              <a:gd name="connsiteX4" fmla="*/ 365760 w 1203960"/>
              <a:gd name="connsiteY4" fmla="*/ 16738 h 1136878"/>
              <a:gd name="connsiteX5" fmla="*/ 487680 w 1203960"/>
              <a:gd name="connsiteY5" fmla="*/ 24358 h 1136878"/>
              <a:gd name="connsiteX6" fmla="*/ 624840 w 1203960"/>
              <a:gd name="connsiteY6" fmla="*/ 54838 h 1136878"/>
              <a:gd name="connsiteX7" fmla="*/ 708660 w 1203960"/>
              <a:gd name="connsiteY7" fmla="*/ 77698 h 1136878"/>
              <a:gd name="connsiteX8" fmla="*/ 762000 w 1203960"/>
              <a:gd name="connsiteY8" fmla="*/ 85318 h 1136878"/>
              <a:gd name="connsiteX9" fmla="*/ 800100 w 1203960"/>
              <a:gd name="connsiteY9" fmla="*/ 92938 h 1136878"/>
              <a:gd name="connsiteX10" fmla="*/ 853440 w 1203960"/>
              <a:gd name="connsiteY10" fmla="*/ 100558 h 1136878"/>
              <a:gd name="connsiteX11" fmla="*/ 899160 w 1203960"/>
              <a:gd name="connsiteY11" fmla="*/ 108178 h 1136878"/>
              <a:gd name="connsiteX12" fmla="*/ 982980 w 1203960"/>
              <a:gd name="connsiteY12" fmla="*/ 115798 h 1136878"/>
              <a:gd name="connsiteX13" fmla="*/ 1043940 w 1203960"/>
              <a:gd name="connsiteY13" fmla="*/ 138658 h 1136878"/>
              <a:gd name="connsiteX14" fmla="*/ 1066800 w 1203960"/>
              <a:gd name="connsiteY14" fmla="*/ 169138 h 1136878"/>
              <a:gd name="connsiteX15" fmla="*/ 1158240 w 1203960"/>
              <a:gd name="connsiteY15" fmla="*/ 237718 h 1136878"/>
              <a:gd name="connsiteX16" fmla="*/ 1203960 w 1203960"/>
              <a:gd name="connsiteY16" fmla="*/ 283438 h 1136878"/>
              <a:gd name="connsiteX17" fmla="*/ 1112520 w 1203960"/>
              <a:gd name="connsiteY17" fmla="*/ 329158 h 1136878"/>
              <a:gd name="connsiteX18" fmla="*/ 1051560 w 1203960"/>
              <a:gd name="connsiteY18" fmla="*/ 374878 h 1136878"/>
              <a:gd name="connsiteX19" fmla="*/ 1028700 w 1203960"/>
              <a:gd name="connsiteY19" fmla="*/ 390118 h 1136878"/>
              <a:gd name="connsiteX20" fmla="*/ 998220 w 1203960"/>
              <a:gd name="connsiteY20" fmla="*/ 428218 h 1136878"/>
              <a:gd name="connsiteX21" fmla="*/ 967740 w 1203960"/>
              <a:gd name="connsiteY21" fmla="*/ 458698 h 1136878"/>
              <a:gd name="connsiteX22" fmla="*/ 952500 w 1203960"/>
              <a:gd name="connsiteY22" fmla="*/ 504418 h 1136878"/>
              <a:gd name="connsiteX23" fmla="*/ 906780 w 1203960"/>
              <a:gd name="connsiteY23" fmla="*/ 580618 h 1136878"/>
              <a:gd name="connsiteX24" fmla="*/ 868680 w 1203960"/>
              <a:gd name="connsiteY24" fmla="*/ 633958 h 1136878"/>
              <a:gd name="connsiteX25" fmla="*/ 800100 w 1203960"/>
              <a:gd name="connsiteY25" fmla="*/ 725398 h 1136878"/>
              <a:gd name="connsiteX26" fmla="*/ 762000 w 1203960"/>
              <a:gd name="connsiteY26" fmla="*/ 809218 h 1136878"/>
              <a:gd name="connsiteX27" fmla="*/ 739140 w 1203960"/>
              <a:gd name="connsiteY27" fmla="*/ 877798 h 1136878"/>
              <a:gd name="connsiteX28" fmla="*/ 708660 w 1203960"/>
              <a:gd name="connsiteY28" fmla="*/ 900658 h 1136878"/>
              <a:gd name="connsiteX29" fmla="*/ 678180 w 1203960"/>
              <a:gd name="connsiteY29" fmla="*/ 969238 h 1136878"/>
              <a:gd name="connsiteX30" fmla="*/ 647700 w 1203960"/>
              <a:gd name="connsiteY30" fmla="*/ 1060678 h 1136878"/>
              <a:gd name="connsiteX31" fmla="*/ 632460 w 1203960"/>
              <a:gd name="connsiteY31" fmla="*/ 1136878 h 1136878"/>
              <a:gd name="connsiteX32" fmla="*/ 594360 w 1203960"/>
              <a:gd name="connsiteY32" fmla="*/ 1129258 h 1136878"/>
              <a:gd name="connsiteX33" fmla="*/ 487680 w 1203960"/>
              <a:gd name="connsiteY33" fmla="*/ 1083538 h 1136878"/>
              <a:gd name="connsiteX34" fmla="*/ 396240 w 1203960"/>
              <a:gd name="connsiteY34" fmla="*/ 1022578 h 1136878"/>
              <a:gd name="connsiteX35" fmla="*/ 358140 w 1203960"/>
              <a:gd name="connsiteY35" fmla="*/ 984478 h 1136878"/>
              <a:gd name="connsiteX36" fmla="*/ 289560 w 1203960"/>
              <a:gd name="connsiteY36" fmla="*/ 862558 h 1136878"/>
              <a:gd name="connsiteX37" fmla="*/ 251460 w 1203960"/>
              <a:gd name="connsiteY37" fmla="*/ 786358 h 1136878"/>
              <a:gd name="connsiteX38" fmla="*/ 220980 w 1203960"/>
              <a:gd name="connsiteY38" fmla="*/ 748258 h 1136878"/>
              <a:gd name="connsiteX39" fmla="*/ 182880 w 1203960"/>
              <a:gd name="connsiteY39" fmla="*/ 649198 h 1136878"/>
              <a:gd name="connsiteX40" fmla="*/ 175260 w 1203960"/>
              <a:gd name="connsiteY40" fmla="*/ 595858 h 1136878"/>
              <a:gd name="connsiteX41" fmla="*/ 160020 w 1203960"/>
              <a:gd name="connsiteY41" fmla="*/ 512038 h 1136878"/>
              <a:gd name="connsiteX42" fmla="*/ 152400 w 1203960"/>
              <a:gd name="connsiteY42" fmla="*/ 451078 h 1136878"/>
              <a:gd name="connsiteX43" fmla="*/ 144780 w 1203960"/>
              <a:gd name="connsiteY43" fmla="*/ 382498 h 1136878"/>
              <a:gd name="connsiteX44" fmla="*/ 114300 w 1203960"/>
              <a:gd name="connsiteY44" fmla="*/ 336778 h 1136878"/>
              <a:gd name="connsiteX45" fmla="*/ 83820 w 1203960"/>
              <a:gd name="connsiteY45" fmla="*/ 275818 h 1136878"/>
              <a:gd name="connsiteX46" fmla="*/ 53340 w 1203960"/>
              <a:gd name="connsiteY46" fmla="*/ 169138 h 1136878"/>
              <a:gd name="connsiteX47" fmla="*/ 38100 w 1203960"/>
              <a:gd name="connsiteY47" fmla="*/ 115798 h 1136878"/>
              <a:gd name="connsiteX48" fmla="*/ 0 w 1203960"/>
              <a:gd name="connsiteY48" fmla="*/ 24358 h 113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03960" h="1136878">
                <a:moveTo>
                  <a:pt x="0" y="24358"/>
                </a:moveTo>
                <a:lnTo>
                  <a:pt x="0" y="24358"/>
                </a:lnTo>
                <a:cubicBezTo>
                  <a:pt x="48260" y="21818"/>
                  <a:pt x="96797" y="22496"/>
                  <a:pt x="144780" y="16738"/>
                </a:cubicBezTo>
                <a:cubicBezTo>
                  <a:pt x="258474" y="3095"/>
                  <a:pt x="117650" y="-8909"/>
                  <a:pt x="243840" y="9118"/>
                </a:cubicBezTo>
                <a:cubicBezTo>
                  <a:pt x="297708" y="45030"/>
                  <a:pt x="245085" y="16738"/>
                  <a:pt x="365760" y="16738"/>
                </a:cubicBezTo>
                <a:cubicBezTo>
                  <a:pt x="406479" y="16738"/>
                  <a:pt x="447040" y="21818"/>
                  <a:pt x="487680" y="24358"/>
                </a:cubicBezTo>
                <a:cubicBezTo>
                  <a:pt x="557802" y="38382"/>
                  <a:pt x="560273" y="37620"/>
                  <a:pt x="624840" y="54838"/>
                </a:cubicBezTo>
                <a:cubicBezTo>
                  <a:pt x="633785" y="57223"/>
                  <a:pt x="691087" y="74503"/>
                  <a:pt x="708660" y="77698"/>
                </a:cubicBezTo>
                <a:cubicBezTo>
                  <a:pt x="726331" y="80911"/>
                  <a:pt x="744284" y="82365"/>
                  <a:pt x="762000" y="85318"/>
                </a:cubicBezTo>
                <a:cubicBezTo>
                  <a:pt x="774775" y="87447"/>
                  <a:pt x="787325" y="90809"/>
                  <a:pt x="800100" y="92938"/>
                </a:cubicBezTo>
                <a:cubicBezTo>
                  <a:pt x="817816" y="95891"/>
                  <a:pt x="835688" y="97827"/>
                  <a:pt x="853440" y="100558"/>
                </a:cubicBezTo>
                <a:cubicBezTo>
                  <a:pt x="868711" y="102907"/>
                  <a:pt x="883816" y="106373"/>
                  <a:pt x="899160" y="108178"/>
                </a:cubicBezTo>
                <a:cubicBezTo>
                  <a:pt x="927023" y="111456"/>
                  <a:pt x="955040" y="113258"/>
                  <a:pt x="982980" y="115798"/>
                </a:cubicBezTo>
                <a:cubicBezTo>
                  <a:pt x="1010240" y="121250"/>
                  <a:pt x="1024319" y="119037"/>
                  <a:pt x="1043940" y="138658"/>
                </a:cubicBezTo>
                <a:cubicBezTo>
                  <a:pt x="1052920" y="147638"/>
                  <a:pt x="1057820" y="160158"/>
                  <a:pt x="1066800" y="169138"/>
                </a:cubicBezTo>
                <a:cubicBezTo>
                  <a:pt x="1120758" y="223096"/>
                  <a:pt x="1060290" y="107118"/>
                  <a:pt x="1158240" y="237718"/>
                </a:cubicBezTo>
                <a:cubicBezTo>
                  <a:pt x="1186595" y="275524"/>
                  <a:pt x="1170533" y="261153"/>
                  <a:pt x="1203960" y="283438"/>
                </a:cubicBezTo>
                <a:cubicBezTo>
                  <a:pt x="1162404" y="300060"/>
                  <a:pt x="1154445" y="301208"/>
                  <a:pt x="1112520" y="329158"/>
                </a:cubicBezTo>
                <a:cubicBezTo>
                  <a:pt x="1091386" y="343247"/>
                  <a:pt x="1072694" y="360789"/>
                  <a:pt x="1051560" y="374878"/>
                </a:cubicBezTo>
                <a:cubicBezTo>
                  <a:pt x="1043940" y="379958"/>
                  <a:pt x="1035176" y="383642"/>
                  <a:pt x="1028700" y="390118"/>
                </a:cubicBezTo>
                <a:cubicBezTo>
                  <a:pt x="1017200" y="401618"/>
                  <a:pt x="1009025" y="416062"/>
                  <a:pt x="998220" y="428218"/>
                </a:cubicBezTo>
                <a:cubicBezTo>
                  <a:pt x="988674" y="438957"/>
                  <a:pt x="977900" y="448538"/>
                  <a:pt x="967740" y="458698"/>
                </a:cubicBezTo>
                <a:cubicBezTo>
                  <a:pt x="962660" y="473938"/>
                  <a:pt x="962139" y="491567"/>
                  <a:pt x="952500" y="504418"/>
                </a:cubicBezTo>
                <a:cubicBezTo>
                  <a:pt x="892067" y="584996"/>
                  <a:pt x="972013" y="474614"/>
                  <a:pt x="906780" y="580618"/>
                </a:cubicBezTo>
                <a:cubicBezTo>
                  <a:pt x="895329" y="599227"/>
                  <a:pt x="880131" y="615349"/>
                  <a:pt x="868680" y="633958"/>
                </a:cubicBezTo>
                <a:cubicBezTo>
                  <a:pt x="816682" y="718454"/>
                  <a:pt x="882533" y="642965"/>
                  <a:pt x="800100" y="725398"/>
                </a:cubicBezTo>
                <a:cubicBezTo>
                  <a:pt x="787400" y="753338"/>
                  <a:pt x="772776" y="780481"/>
                  <a:pt x="762000" y="809218"/>
                </a:cubicBezTo>
                <a:cubicBezTo>
                  <a:pt x="750156" y="840802"/>
                  <a:pt x="761923" y="851218"/>
                  <a:pt x="739140" y="877798"/>
                </a:cubicBezTo>
                <a:cubicBezTo>
                  <a:pt x="730875" y="887441"/>
                  <a:pt x="718820" y="893038"/>
                  <a:pt x="708660" y="900658"/>
                </a:cubicBezTo>
                <a:cubicBezTo>
                  <a:pt x="668520" y="967559"/>
                  <a:pt x="697801" y="910374"/>
                  <a:pt x="678180" y="969238"/>
                </a:cubicBezTo>
                <a:cubicBezTo>
                  <a:pt x="659277" y="1025947"/>
                  <a:pt x="662365" y="992240"/>
                  <a:pt x="647700" y="1060678"/>
                </a:cubicBezTo>
                <a:cubicBezTo>
                  <a:pt x="626686" y="1158744"/>
                  <a:pt x="651242" y="1080533"/>
                  <a:pt x="632460" y="1136878"/>
                </a:cubicBezTo>
                <a:cubicBezTo>
                  <a:pt x="619760" y="1134338"/>
                  <a:pt x="606739" y="1133067"/>
                  <a:pt x="594360" y="1129258"/>
                </a:cubicBezTo>
                <a:cubicBezTo>
                  <a:pt x="559542" y="1118545"/>
                  <a:pt x="519760" y="1101869"/>
                  <a:pt x="487680" y="1083538"/>
                </a:cubicBezTo>
                <a:cubicBezTo>
                  <a:pt x="469039" y="1072886"/>
                  <a:pt x="417753" y="1041700"/>
                  <a:pt x="396240" y="1022578"/>
                </a:cubicBezTo>
                <a:cubicBezTo>
                  <a:pt x="382816" y="1010646"/>
                  <a:pt x="370840" y="997178"/>
                  <a:pt x="358140" y="984478"/>
                </a:cubicBezTo>
                <a:cubicBezTo>
                  <a:pt x="285912" y="821966"/>
                  <a:pt x="370913" y="1000858"/>
                  <a:pt x="289560" y="862558"/>
                </a:cubicBezTo>
                <a:cubicBezTo>
                  <a:pt x="275162" y="838081"/>
                  <a:pt x="266071" y="810709"/>
                  <a:pt x="251460" y="786358"/>
                </a:cubicBezTo>
                <a:cubicBezTo>
                  <a:pt x="243092" y="772412"/>
                  <a:pt x="229175" y="762306"/>
                  <a:pt x="220980" y="748258"/>
                </a:cubicBezTo>
                <a:cubicBezTo>
                  <a:pt x="205845" y="722313"/>
                  <a:pt x="192566" y="678257"/>
                  <a:pt x="182880" y="649198"/>
                </a:cubicBezTo>
                <a:cubicBezTo>
                  <a:pt x="180340" y="631418"/>
                  <a:pt x="178213" y="613574"/>
                  <a:pt x="175260" y="595858"/>
                </a:cubicBezTo>
                <a:cubicBezTo>
                  <a:pt x="170591" y="567846"/>
                  <a:pt x="164449" y="540089"/>
                  <a:pt x="160020" y="512038"/>
                </a:cubicBezTo>
                <a:cubicBezTo>
                  <a:pt x="156826" y="491810"/>
                  <a:pt x="154793" y="471416"/>
                  <a:pt x="152400" y="451078"/>
                </a:cubicBezTo>
                <a:cubicBezTo>
                  <a:pt x="149713" y="428235"/>
                  <a:pt x="152053" y="404318"/>
                  <a:pt x="144780" y="382498"/>
                </a:cubicBezTo>
                <a:cubicBezTo>
                  <a:pt x="138988" y="365122"/>
                  <a:pt x="123387" y="352681"/>
                  <a:pt x="114300" y="336778"/>
                </a:cubicBezTo>
                <a:cubicBezTo>
                  <a:pt x="103028" y="317053"/>
                  <a:pt x="91584" y="297169"/>
                  <a:pt x="83820" y="275818"/>
                </a:cubicBezTo>
                <a:cubicBezTo>
                  <a:pt x="71181" y="241062"/>
                  <a:pt x="63500" y="204698"/>
                  <a:pt x="53340" y="169138"/>
                </a:cubicBezTo>
                <a:cubicBezTo>
                  <a:pt x="48260" y="151358"/>
                  <a:pt x="41140" y="134038"/>
                  <a:pt x="38100" y="115798"/>
                </a:cubicBezTo>
                <a:cubicBezTo>
                  <a:pt x="29299" y="62992"/>
                  <a:pt x="6350" y="39598"/>
                  <a:pt x="0" y="24358"/>
                </a:cubicBezTo>
                <a:close/>
              </a:path>
            </a:pathLst>
          </a:cu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E9BEEE59-0E56-3C42-E37D-BE783D475799}"/>
              </a:ext>
            </a:extLst>
          </p:cNvPr>
          <p:cNvCxnSpPr>
            <a:cxnSpLocks/>
            <a:stCxn id="17" idx="3"/>
          </p:cNvCxnSpPr>
          <p:nvPr/>
        </p:nvCxnSpPr>
        <p:spPr>
          <a:xfrm>
            <a:off x="4058406" y="3172864"/>
            <a:ext cx="1261516" cy="7819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541D8700-1F36-12E6-3113-3AD929C358BF}"/>
              </a:ext>
            </a:extLst>
          </p:cNvPr>
          <p:cNvSpPr txBox="1"/>
          <p:nvPr/>
        </p:nvSpPr>
        <p:spPr>
          <a:xfrm>
            <a:off x="8130354" y="2759001"/>
            <a:ext cx="2949786" cy="1477328"/>
          </a:xfrm>
          <a:prstGeom prst="rect">
            <a:avLst/>
          </a:prstGeom>
          <a:noFill/>
          <a:ln w="57150">
            <a:solidFill>
              <a:srgbClr val="FFFF00"/>
            </a:solidFill>
          </a:ln>
        </p:spPr>
        <p:txBody>
          <a:bodyPr wrap="square" rtlCol="0">
            <a:spAutoFit/>
          </a:bodyPr>
          <a:lstStyle/>
          <a:p>
            <a:pPr algn="l" rtl="0"/>
            <a:r>
              <a:rPr lang="en-US" dirty="0">
                <a:latin typeface="Alef" panose="00000500000000000000" pitchFamily="2" charset="-79"/>
                <a:cs typeface="Alef" panose="00000500000000000000" pitchFamily="2" charset="-79"/>
              </a:rPr>
              <a:t>The part explained by x2 in y, “controlling“ for or “</a:t>
            </a:r>
            <a:r>
              <a:rPr lang="en-US" dirty="0" err="1">
                <a:latin typeface="Alef" panose="00000500000000000000" pitchFamily="2" charset="-79"/>
                <a:cs typeface="Alef" panose="00000500000000000000" pitchFamily="2" charset="-79"/>
              </a:rPr>
              <a:t>partialling</a:t>
            </a:r>
            <a:r>
              <a:rPr lang="en-US" dirty="0">
                <a:latin typeface="Alef" panose="00000500000000000000" pitchFamily="2" charset="-79"/>
                <a:cs typeface="Alef" panose="00000500000000000000" pitchFamily="2" charset="-79"/>
              </a:rPr>
              <a:t> out” x1.</a:t>
            </a:r>
          </a:p>
          <a:p>
            <a:pPr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Used to compute b</a:t>
            </a:r>
            <a:r>
              <a:rPr lang="en-US" baseline="-25000" dirty="0">
                <a:latin typeface="Alef" panose="00000500000000000000" pitchFamily="2" charset="-79"/>
                <a:cs typeface="Alef" panose="00000500000000000000" pitchFamily="2" charset="-79"/>
              </a:rPr>
              <a:t>2</a:t>
            </a:r>
            <a:r>
              <a:rPr lang="en-US" dirty="0">
                <a:latin typeface="Alef" panose="00000500000000000000" pitchFamily="2" charset="-79"/>
                <a:cs typeface="Alef" panose="00000500000000000000" pitchFamily="2" charset="-79"/>
              </a:rPr>
              <a:t>.</a:t>
            </a:r>
            <a:endParaRPr lang="en-US" dirty="0">
              <a:solidFill>
                <a:srgbClr val="5BB3CA"/>
              </a:solidFill>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21066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P spid="8" grpId="0"/>
      <p:bldP spid="9" grpId="0"/>
      <p:bldP spid="3" grpId="0" animBg="1"/>
      <p:bldP spid="17" grpId="0" animBg="1"/>
      <p:bldP spid="19" grpId="0" animBg="1"/>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0"/>
            <a:ext cx="11211560" cy="1325563"/>
          </a:xfrm>
        </p:spPr>
        <p:txBody>
          <a:bodyPr/>
          <a:lstStyle/>
          <a:p>
            <a:pPr algn="l" rtl="0"/>
            <a:r>
              <a:rPr lang="en-US" sz="4000" b="1" dirty="0">
                <a:latin typeface="Alef" panose="00000500000000000000" pitchFamily="2" charset="-79"/>
                <a:cs typeface="Alef" panose="00000500000000000000" pitchFamily="2" charset="-79"/>
              </a:rPr>
              <a:t>Multiple Predictors</a:t>
            </a:r>
            <a:r>
              <a:rPr lang="en-US" sz="4000" dirty="0">
                <a:latin typeface="Alef" panose="00000500000000000000" pitchFamily="2" charset="-79"/>
                <a:cs typeface="Alef" panose="00000500000000000000" pitchFamily="2" charset="-79"/>
              </a:rPr>
              <a:t>: Intuition</a:t>
            </a:r>
            <a:endParaRPr lang="he-IL" sz="4000" dirty="0">
              <a:latin typeface="Alef" panose="00000500000000000000" pitchFamily="2" charset="-79"/>
              <a:cs typeface="Alef" panose="00000500000000000000" pitchFamily="2" charset="-79"/>
            </a:endParaRPr>
          </a:p>
        </p:txBody>
      </p:sp>
      <p:sp>
        <p:nvSpPr>
          <p:cNvPr id="4" name="Oval 3">
            <a:extLst>
              <a:ext uri="{FF2B5EF4-FFF2-40B4-BE49-F238E27FC236}">
                <a16:creationId xmlns:a16="http://schemas.microsoft.com/office/drawing/2014/main" id="{25593B16-5F40-B736-24FB-FAE58AF148B0}"/>
              </a:ext>
            </a:extLst>
          </p:cNvPr>
          <p:cNvSpPr/>
          <p:nvPr/>
        </p:nvSpPr>
        <p:spPr>
          <a:xfrm>
            <a:off x="3788924" y="3429000"/>
            <a:ext cx="2655652" cy="2655652"/>
          </a:xfrm>
          <a:prstGeom prst="ellipse">
            <a:avLst/>
          </a:prstGeom>
          <a:solidFill>
            <a:schemeClr val="accent2">
              <a:alpha val="42000"/>
            </a:schemeClr>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5B3CEB7-76FC-E3F8-A18F-C35470EF3B41}"/>
              </a:ext>
            </a:extLst>
          </p:cNvPr>
          <p:cNvSpPr/>
          <p:nvPr/>
        </p:nvSpPr>
        <p:spPr>
          <a:xfrm>
            <a:off x="5333114" y="3506163"/>
            <a:ext cx="2655652" cy="2655652"/>
          </a:xfrm>
          <a:prstGeom prst="ellipse">
            <a:avLst/>
          </a:prstGeom>
          <a:solidFill>
            <a:schemeClr val="accent1">
              <a:alpha val="4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FB84F47-E1CC-AE86-186B-637ADE6E1411}"/>
              </a:ext>
            </a:extLst>
          </p:cNvPr>
          <p:cNvSpPr/>
          <p:nvPr/>
        </p:nvSpPr>
        <p:spPr>
          <a:xfrm>
            <a:off x="4766554" y="2103437"/>
            <a:ext cx="2655652" cy="2655652"/>
          </a:xfrm>
          <a:prstGeom prst="ellipse">
            <a:avLst/>
          </a:prstGeom>
          <a:solidFill>
            <a:srgbClr val="00B050">
              <a:alpha val="42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E141A5-6587-43D5-D380-4B52523DC4AC}"/>
              </a:ext>
            </a:extLst>
          </p:cNvPr>
          <p:cNvSpPr txBox="1"/>
          <p:nvPr/>
        </p:nvSpPr>
        <p:spPr>
          <a:xfrm>
            <a:off x="1639659" y="4464657"/>
            <a:ext cx="1932901" cy="369332"/>
          </a:xfrm>
          <a:prstGeom prst="rect">
            <a:avLst/>
          </a:prstGeom>
          <a:noFill/>
        </p:spPr>
        <p:txBody>
          <a:bodyPr wrap="none" rtlCol="0">
            <a:spAutoFit/>
          </a:bodyPr>
          <a:lstStyle/>
          <a:p>
            <a:r>
              <a:rPr lang="en-US" dirty="0">
                <a:solidFill>
                  <a:srgbClr val="ED7D31"/>
                </a:solidFill>
              </a:rPr>
              <a:t>Exercise hours (x1)</a:t>
            </a:r>
          </a:p>
        </p:txBody>
      </p:sp>
      <p:sp>
        <p:nvSpPr>
          <p:cNvPr id="8" name="TextBox 7">
            <a:extLst>
              <a:ext uri="{FF2B5EF4-FFF2-40B4-BE49-F238E27FC236}">
                <a16:creationId xmlns:a16="http://schemas.microsoft.com/office/drawing/2014/main" id="{928C2F4F-4DD7-62AD-EED9-4496DB33D9A2}"/>
              </a:ext>
            </a:extLst>
          </p:cNvPr>
          <p:cNvSpPr txBox="1"/>
          <p:nvPr/>
        </p:nvSpPr>
        <p:spPr>
          <a:xfrm>
            <a:off x="8555326" y="4572160"/>
            <a:ext cx="1762855" cy="369332"/>
          </a:xfrm>
          <a:prstGeom prst="rect">
            <a:avLst/>
          </a:prstGeom>
          <a:noFill/>
        </p:spPr>
        <p:txBody>
          <a:bodyPr wrap="none" rtlCol="0">
            <a:spAutoFit/>
          </a:bodyPr>
          <a:lstStyle/>
          <a:p>
            <a:pPr algn="l" rtl="0"/>
            <a:r>
              <a:rPr lang="en-US" dirty="0">
                <a:solidFill>
                  <a:srgbClr val="5BB3CA"/>
                </a:solidFill>
              </a:rPr>
              <a:t>Hours in sun (x2)</a:t>
            </a:r>
          </a:p>
        </p:txBody>
      </p:sp>
      <p:sp>
        <p:nvSpPr>
          <p:cNvPr id="9" name="TextBox 8">
            <a:extLst>
              <a:ext uri="{FF2B5EF4-FFF2-40B4-BE49-F238E27FC236}">
                <a16:creationId xmlns:a16="http://schemas.microsoft.com/office/drawing/2014/main" id="{65D2B435-CDE3-BFE3-E00D-8ED5B84025BA}"/>
              </a:ext>
            </a:extLst>
          </p:cNvPr>
          <p:cNvSpPr txBox="1"/>
          <p:nvPr/>
        </p:nvSpPr>
        <p:spPr>
          <a:xfrm>
            <a:off x="7038854" y="1786725"/>
            <a:ext cx="1451038" cy="369332"/>
          </a:xfrm>
          <a:prstGeom prst="rect">
            <a:avLst/>
          </a:prstGeom>
          <a:noFill/>
        </p:spPr>
        <p:txBody>
          <a:bodyPr wrap="none" rtlCol="0">
            <a:spAutoFit/>
          </a:bodyPr>
          <a:lstStyle/>
          <a:p>
            <a:r>
              <a:rPr lang="en-US" dirty="0">
                <a:solidFill>
                  <a:srgbClr val="00B050"/>
                </a:solidFill>
              </a:rPr>
              <a:t>Happiness (y)</a:t>
            </a:r>
          </a:p>
        </p:txBody>
      </p:sp>
      <p:sp>
        <p:nvSpPr>
          <p:cNvPr id="11" name="Freeform: Shape 10">
            <a:extLst>
              <a:ext uri="{FF2B5EF4-FFF2-40B4-BE49-F238E27FC236}">
                <a16:creationId xmlns:a16="http://schemas.microsoft.com/office/drawing/2014/main" id="{F06E6D23-DDD1-C873-23A6-95E175EA2471}"/>
              </a:ext>
            </a:extLst>
          </p:cNvPr>
          <p:cNvSpPr/>
          <p:nvPr/>
        </p:nvSpPr>
        <p:spPr>
          <a:xfrm>
            <a:off x="4751933" y="3452605"/>
            <a:ext cx="2620417" cy="1300370"/>
          </a:xfrm>
          <a:custGeom>
            <a:avLst/>
            <a:gdLst>
              <a:gd name="connsiteX0" fmla="*/ 10567 w 2620417"/>
              <a:gd name="connsiteY0" fmla="*/ 33545 h 1300370"/>
              <a:gd name="connsiteX1" fmla="*/ 10567 w 2620417"/>
              <a:gd name="connsiteY1" fmla="*/ 33545 h 1300370"/>
              <a:gd name="connsiteX2" fmla="*/ 362992 w 2620417"/>
              <a:gd name="connsiteY2" fmla="*/ 14495 h 1300370"/>
              <a:gd name="connsiteX3" fmla="*/ 410617 w 2620417"/>
              <a:gd name="connsiteY3" fmla="*/ 33545 h 1300370"/>
              <a:gd name="connsiteX4" fmla="*/ 467767 w 2620417"/>
              <a:gd name="connsiteY4" fmla="*/ 43070 h 1300370"/>
              <a:gd name="connsiteX5" fmla="*/ 572542 w 2620417"/>
              <a:gd name="connsiteY5" fmla="*/ 24020 h 1300370"/>
              <a:gd name="connsiteX6" fmla="*/ 601117 w 2620417"/>
              <a:gd name="connsiteY6" fmla="*/ 14495 h 1300370"/>
              <a:gd name="connsiteX7" fmla="*/ 705892 w 2620417"/>
              <a:gd name="connsiteY7" fmla="*/ 33545 h 1300370"/>
              <a:gd name="connsiteX8" fmla="*/ 734467 w 2620417"/>
              <a:gd name="connsiteY8" fmla="*/ 52595 h 1300370"/>
              <a:gd name="connsiteX9" fmla="*/ 877342 w 2620417"/>
              <a:gd name="connsiteY9" fmla="*/ 90695 h 1300370"/>
              <a:gd name="connsiteX10" fmla="*/ 1020217 w 2620417"/>
              <a:gd name="connsiteY10" fmla="*/ 147845 h 1300370"/>
              <a:gd name="connsiteX11" fmla="*/ 1067842 w 2620417"/>
              <a:gd name="connsiteY11" fmla="*/ 166895 h 1300370"/>
              <a:gd name="connsiteX12" fmla="*/ 1182142 w 2620417"/>
              <a:gd name="connsiteY12" fmla="*/ 233570 h 1300370"/>
              <a:gd name="connsiteX13" fmla="*/ 1258342 w 2620417"/>
              <a:gd name="connsiteY13" fmla="*/ 319295 h 1300370"/>
              <a:gd name="connsiteX14" fmla="*/ 1239292 w 2620417"/>
              <a:gd name="connsiteY14" fmla="*/ 290720 h 1300370"/>
              <a:gd name="connsiteX15" fmla="*/ 1344067 w 2620417"/>
              <a:gd name="connsiteY15" fmla="*/ 185945 h 1300370"/>
              <a:gd name="connsiteX16" fmla="*/ 1477417 w 2620417"/>
              <a:gd name="connsiteY16" fmla="*/ 119270 h 1300370"/>
              <a:gd name="connsiteX17" fmla="*/ 1553617 w 2620417"/>
              <a:gd name="connsiteY17" fmla="*/ 100220 h 1300370"/>
              <a:gd name="connsiteX18" fmla="*/ 1610767 w 2620417"/>
              <a:gd name="connsiteY18" fmla="*/ 81170 h 1300370"/>
              <a:gd name="connsiteX19" fmla="*/ 1820317 w 2620417"/>
              <a:gd name="connsiteY19" fmla="*/ 52595 h 1300370"/>
              <a:gd name="connsiteX20" fmla="*/ 2020342 w 2620417"/>
              <a:gd name="connsiteY20" fmla="*/ 71645 h 1300370"/>
              <a:gd name="connsiteX21" fmla="*/ 2153692 w 2620417"/>
              <a:gd name="connsiteY21" fmla="*/ 90695 h 1300370"/>
              <a:gd name="connsiteX22" fmla="*/ 2287042 w 2620417"/>
              <a:gd name="connsiteY22" fmla="*/ 109745 h 1300370"/>
              <a:gd name="connsiteX23" fmla="*/ 2344192 w 2620417"/>
              <a:gd name="connsiteY23" fmla="*/ 128795 h 1300370"/>
              <a:gd name="connsiteX24" fmla="*/ 2391817 w 2620417"/>
              <a:gd name="connsiteY24" fmla="*/ 138320 h 1300370"/>
              <a:gd name="connsiteX25" fmla="*/ 2458492 w 2620417"/>
              <a:gd name="connsiteY25" fmla="*/ 157370 h 1300370"/>
              <a:gd name="connsiteX26" fmla="*/ 2544217 w 2620417"/>
              <a:gd name="connsiteY26" fmla="*/ 195470 h 1300370"/>
              <a:gd name="connsiteX27" fmla="*/ 2591842 w 2620417"/>
              <a:gd name="connsiteY27" fmla="*/ 252620 h 1300370"/>
              <a:gd name="connsiteX28" fmla="*/ 2620417 w 2620417"/>
              <a:gd name="connsiteY28" fmla="*/ 281195 h 1300370"/>
              <a:gd name="connsiteX29" fmla="*/ 2591842 w 2620417"/>
              <a:gd name="connsiteY29" fmla="*/ 500270 h 1300370"/>
              <a:gd name="connsiteX30" fmla="*/ 2572792 w 2620417"/>
              <a:gd name="connsiteY30" fmla="*/ 538370 h 1300370"/>
              <a:gd name="connsiteX31" fmla="*/ 2544217 w 2620417"/>
              <a:gd name="connsiteY31" fmla="*/ 547895 h 1300370"/>
              <a:gd name="connsiteX32" fmla="*/ 2487067 w 2620417"/>
              <a:gd name="connsiteY32" fmla="*/ 624095 h 1300370"/>
              <a:gd name="connsiteX33" fmla="*/ 2458492 w 2620417"/>
              <a:gd name="connsiteY33" fmla="*/ 643145 h 1300370"/>
              <a:gd name="connsiteX34" fmla="*/ 2420392 w 2620417"/>
              <a:gd name="connsiteY34" fmla="*/ 709820 h 1300370"/>
              <a:gd name="connsiteX35" fmla="*/ 2401342 w 2620417"/>
              <a:gd name="connsiteY35" fmla="*/ 738395 h 1300370"/>
              <a:gd name="connsiteX36" fmla="*/ 2363242 w 2620417"/>
              <a:gd name="connsiteY36" fmla="*/ 814595 h 1300370"/>
              <a:gd name="connsiteX37" fmla="*/ 2306092 w 2620417"/>
              <a:gd name="connsiteY37" fmla="*/ 986045 h 1300370"/>
              <a:gd name="connsiteX38" fmla="*/ 2267992 w 2620417"/>
              <a:gd name="connsiteY38" fmla="*/ 1014620 h 1300370"/>
              <a:gd name="connsiteX39" fmla="*/ 2172742 w 2620417"/>
              <a:gd name="connsiteY39" fmla="*/ 1052720 h 1300370"/>
              <a:gd name="connsiteX40" fmla="*/ 2077492 w 2620417"/>
              <a:gd name="connsiteY40" fmla="*/ 1100345 h 1300370"/>
              <a:gd name="connsiteX41" fmla="*/ 1991767 w 2620417"/>
              <a:gd name="connsiteY41" fmla="*/ 1138445 h 1300370"/>
              <a:gd name="connsiteX42" fmla="*/ 1925092 w 2620417"/>
              <a:gd name="connsiteY42" fmla="*/ 1176545 h 1300370"/>
              <a:gd name="connsiteX43" fmla="*/ 1886992 w 2620417"/>
              <a:gd name="connsiteY43" fmla="*/ 1186070 h 1300370"/>
              <a:gd name="connsiteX44" fmla="*/ 1820317 w 2620417"/>
              <a:gd name="connsiteY44" fmla="*/ 1205120 h 1300370"/>
              <a:gd name="connsiteX45" fmla="*/ 1763167 w 2620417"/>
              <a:gd name="connsiteY45" fmla="*/ 1233695 h 1300370"/>
              <a:gd name="connsiteX46" fmla="*/ 1706017 w 2620417"/>
              <a:gd name="connsiteY46" fmla="*/ 1243220 h 1300370"/>
              <a:gd name="connsiteX47" fmla="*/ 1553617 w 2620417"/>
              <a:gd name="connsiteY47" fmla="*/ 1252745 h 1300370"/>
              <a:gd name="connsiteX48" fmla="*/ 1477417 w 2620417"/>
              <a:gd name="connsiteY48" fmla="*/ 1281320 h 1300370"/>
              <a:gd name="connsiteX49" fmla="*/ 1420267 w 2620417"/>
              <a:gd name="connsiteY49" fmla="*/ 1290845 h 1300370"/>
              <a:gd name="connsiteX50" fmla="*/ 1372642 w 2620417"/>
              <a:gd name="connsiteY50" fmla="*/ 1300370 h 1300370"/>
              <a:gd name="connsiteX51" fmla="*/ 1144042 w 2620417"/>
              <a:gd name="connsiteY51" fmla="*/ 1281320 h 1300370"/>
              <a:gd name="connsiteX52" fmla="*/ 1096417 w 2620417"/>
              <a:gd name="connsiteY52" fmla="*/ 1262270 h 1300370"/>
              <a:gd name="connsiteX53" fmla="*/ 1067842 w 2620417"/>
              <a:gd name="connsiteY53" fmla="*/ 1252745 h 1300370"/>
              <a:gd name="connsiteX54" fmla="*/ 1001167 w 2620417"/>
              <a:gd name="connsiteY54" fmla="*/ 1233695 h 1300370"/>
              <a:gd name="connsiteX55" fmla="*/ 934492 w 2620417"/>
              <a:gd name="connsiteY55" fmla="*/ 1205120 h 1300370"/>
              <a:gd name="connsiteX56" fmla="*/ 886867 w 2620417"/>
              <a:gd name="connsiteY56" fmla="*/ 1195595 h 1300370"/>
              <a:gd name="connsiteX57" fmla="*/ 839242 w 2620417"/>
              <a:gd name="connsiteY57" fmla="*/ 1176545 h 1300370"/>
              <a:gd name="connsiteX58" fmla="*/ 724942 w 2620417"/>
              <a:gd name="connsiteY58" fmla="*/ 1138445 h 1300370"/>
              <a:gd name="connsiteX59" fmla="*/ 696367 w 2620417"/>
              <a:gd name="connsiteY59" fmla="*/ 1128920 h 1300370"/>
              <a:gd name="connsiteX60" fmla="*/ 648742 w 2620417"/>
              <a:gd name="connsiteY60" fmla="*/ 1100345 h 1300370"/>
              <a:gd name="connsiteX61" fmla="*/ 572542 w 2620417"/>
              <a:gd name="connsiteY61" fmla="*/ 1071770 h 1300370"/>
              <a:gd name="connsiteX62" fmla="*/ 524917 w 2620417"/>
              <a:gd name="connsiteY62" fmla="*/ 1052720 h 1300370"/>
              <a:gd name="connsiteX63" fmla="*/ 467767 w 2620417"/>
              <a:gd name="connsiteY63" fmla="*/ 1024145 h 1300370"/>
              <a:gd name="connsiteX64" fmla="*/ 429667 w 2620417"/>
              <a:gd name="connsiteY64" fmla="*/ 986045 h 1300370"/>
              <a:gd name="connsiteX65" fmla="*/ 410617 w 2620417"/>
              <a:gd name="connsiteY65" fmla="*/ 928895 h 1300370"/>
              <a:gd name="connsiteX66" fmla="*/ 382042 w 2620417"/>
              <a:gd name="connsiteY66" fmla="*/ 890795 h 1300370"/>
              <a:gd name="connsiteX67" fmla="*/ 353467 w 2620417"/>
              <a:gd name="connsiteY67" fmla="*/ 843170 h 1300370"/>
              <a:gd name="connsiteX68" fmla="*/ 267742 w 2620417"/>
              <a:gd name="connsiteY68" fmla="*/ 738395 h 1300370"/>
              <a:gd name="connsiteX69" fmla="*/ 210592 w 2620417"/>
              <a:gd name="connsiteY69" fmla="*/ 643145 h 1300370"/>
              <a:gd name="connsiteX70" fmla="*/ 182017 w 2620417"/>
              <a:gd name="connsiteY70" fmla="*/ 585995 h 1300370"/>
              <a:gd name="connsiteX71" fmla="*/ 115342 w 2620417"/>
              <a:gd name="connsiteY71" fmla="*/ 519320 h 1300370"/>
              <a:gd name="connsiteX72" fmla="*/ 105817 w 2620417"/>
              <a:gd name="connsiteY72" fmla="*/ 490745 h 1300370"/>
              <a:gd name="connsiteX73" fmla="*/ 86767 w 2620417"/>
              <a:gd name="connsiteY73" fmla="*/ 443120 h 1300370"/>
              <a:gd name="connsiteX74" fmla="*/ 39142 w 2620417"/>
              <a:gd name="connsiteY74" fmla="*/ 224045 h 1300370"/>
              <a:gd name="connsiteX75" fmla="*/ 1042 w 2620417"/>
              <a:gd name="connsiteY75" fmla="*/ 109745 h 1300370"/>
              <a:gd name="connsiteX76" fmla="*/ 10567 w 2620417"/>
              <a:gd name="connsiteY76" fmla="*/ 33545 h 130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620417" h="1300370">
                <a:moveTo>
                  <a:pt x="10567" y="33545"/>
                </a:moveTo>
                <a:lnTo>
                  <a:pt x="10567" y="33545"/>
                </a:lnTo>
                <a:cubicBezTo>
                  <a:pt x="180889" y="-5760"/>
                  <a:pt x="142150" y="-8351"/>
                  <a:pt x="362992" y="14495"/>
                </a:cubicBezTo>
                <a:cubicBezTo>
                  <a:pt x="379999" y="16254"/>
                  <a:pt x="394122" y="29046"/>
                  <a:pt x="410617" y="33545"/>
                </a:cubicBezTo>
                <a:cubicBezTo>
                  <a:pt x="429249" y="38627"/>
                  <a:pt x="448717" y="39895"/>
                  <a:pt x="467767" y="43070"/>
                </a:cubicBezTo>
                <a:cubicBezTo>
                  <a:pt x="502692" y="36720"/>
                  <a:pt x="537832" y="31458"/>
                  <a:pt x="572542" y="24020"/>
                </a:cubicBezTo>
                <a:cubicBezTo>
                  <a:pt x="582359" y="21916"/>
                  <a:pt x="591077" y="14495"/>
                  <a:pt x="601117" y="14495"/>
                </a:cubicBezTo>
                <a:cubicBezTo>
                  <a:pt x="635246" y="14495"/>
                  <a:pt x="672546" y="25208"/>
                  <a:pt x="705892" y="33545"/>
                </a:cubicBezTo>
                <a:cubicBezTo>
                  <a:pt x="715417" y="39895"/>
                  <a:pt x="723838" y="48343"/>
                  <a:pt x="734467" y="52595"/>
                </a:cubicBezTo>
                <a:cubicBezTo>
                  <a:pt x="758472" y="62197"/>
                  <a:pt x="855565" y="84888"/>
                  <a:pt x="877342" y="90695"/>
                </a:cubicBezTo>
                <a:cubicBezTo>
                  <a:pt x="977699" y="117457"/>
                  <a:pt x="915509" y="99518"/>
                  <a:pt x="1020217" y="147845"/>
                </a:cubicBezTo>
                <a:cubicBezTo>
                  <a:pt x="1035741" y="155010"/>
                  <a:pt x="1052731" y="158895"/>
                  <a:pt x="1067842" y="166895"/>
                </a:cubicBezTo>
                <a:cubicBezTo>
                  <a:pt x="1106825" y="187533"/>
                  <a:pt x="1182142" y="233570"/>
                  <a:pt x="1182142" y="233570"/>
                </a:cubicBezTo>
                <a:cubicBezTo>
                  <a:pt x="1188366" y="242905"/>
                  <a:pt x="1230134" y="319295"/>
                  <a:pt x="1258342" y="319295"/>
                </a:cubicBezTo>
                <a:cubicBezTo>
                  <a:pt x="1269790" y="319295"/>
                  <a:pt x="1245642" y="300245"/>
                  <a:pt x="1239292" y="290720"/>
                </a:cubicBezTo>
                <a:cubicBezTo>
                  <a:pt x="1274217" y="255795"/>
                  <a:pt x="1301183" y="210450"/>
                  <a:pt x="1344067" y="185945"/>
                </a:cubicBezTo>
                <a:cubicBezTo>
                  <a:pt x="1393540" y="157675"/>
                  <a:pt x="1423295" y="137311"/>
                  <a:pt x="1477417" y="119270"/>
                </a:cubicBezTo>
                <a:cubicBezTo>
                  <a:pt x="1502255" y="110991"/>
                  <a:pt x="1528443" y="107413"/>
                  <a:pt x="1553617" y="100220"/>
                </a:cubicBezTo>
                <a:cubicBezTo>
                  <a:pt x="1572925" y="94703"/>
                  <a:pt x="1591165" y="85526"/>
                  <a:pt x="1610767" y="81170"/>
                </a:cubicBezTo>
                <a:cubicBezTo>
                  <a:pt x="1690280" y="63500"/>
                  <a:pt x="1741371" y="60490"/>
                  <a:pt x="1820317" y="52595"/>
                </a:cubicBezTo>
                <a:cubicBezTo>
                  <a:pt x="2009570" y="79631"/>
                  <a:pt x="1708855" y="38271"/>
                  <a:pt x="2020342" y="71645"/>
                </a:cubicBezTo>
                <a:cubicBezTo>
                  <a:pt x="2064988" y="76428"/>
                  <a:pt x="2109168" y="84888"/>
                  <a:pt x="2153692" y="90695"/>
                </a:cubicBezTo>
                <a:cubicBezTo>
                  <a:pt x="2200516" y="96802"/>
                  <a:pt x="2242190" y="97513"/>
                  <a:pt x="2287042" y="109745"/>
                </a:cubicBezTo>
                <a:cubicBezTo>
                  <a:pt x="2306415" y="115029"/>
                  <a:pt x="2324819" y="123511"/>
                  <a:pt x="2344192" y="128795"/>
                </a:cubicBezTo>
                <a:cubicBezTo>
                  <a:pt x="2359811" y="133055"/>
                  <a:pt x="2376013" y="134808"/>
                  <a:pt x="2391817" y="138320"/>
                </a:cubicBezTo>
                <a:cubicBezTo>
                  <a:pt x="2406953" y="141683"/>
                  <a:pt x="2442581" y="150299"/>
                  <a:pt x="2458492" y="157370"/>
                </a:cubicBezTo>
                <a:cubicBezTo>
                  <a:pt x="2557687" y="201457"/>
                  <a:pt x="2479849" y="174014"/>
                  <a:pt x="2544217" y="195470"/>
                </a:cubicBezTo>
                <a:cubicBezTo>
                  <a:pt x="2627699" y="278952"/>
                  <a:pt x="2525537" y="173054"/>
                  <a:pt x="2591842" y="252620"/>
                </a:cubicBezTo>
                <a:cubicBezTo>
                  <a:pt x="2600466" y="262968"/>
                  <a:pt x="2610892" y="271670"/>
                  <a:pt x="2620417" y="281195"/>
                </a:cubicBezTo>
                <a:cubicBezTo>
                  <a:pt x="2610892" y="354220"/>
                  <a:pt x="2605252" y="427858"/>
                  <a:pt x="2591842" y="500270"/>
                </a:cubicBezTo>
                <a:cubicBezTo>
                  <a:pt x="2589257" y="514232"/>
                  <a:pt x="2582832" y="528330"/>
                  <a:pt x="2572792" y="538370"/>
                </a:cubicBezTo>
                <a:cubicBezTo>
                  <a:pt x="2565692" y="545470"/>
                  <a:pt x="2553742" y="544720"/>
                  <a:pt x="2544217" y="547895"/>
                </a:cubicBezTo>
                <a:cubicBezTo>
                  <a:pt x="2526630" y="574275"/>
                  <a:pt x="2509693" y="601469"/>
                  <a:pt x="2487067" y="624095"/>
                </a:cubicBezTo>
                <a:cubicBezTo>
                  <a:pt x="2478972" y="632190"/>
                  <a:pt x="2468017" y="636795"/>
                  <a:pt x="2458492" y="643145"/>
                </a:cubicBezTo>
                <a:cubicBezTo>
                  <a:pt x="2412080" y="712763"/>
                  <a:pt x="2468731" y="625227"/>
                  <a:pt x="2420392" y="709820"/>
                </a:cubicBezTo>
                <a:cubicBezTo>
                  <a:pt x="2414712" y="719759"/>
                  <a:pt x="2406462" y="728156"/>
                  <a:pt x="2401342" y="738395"/>
                </a:cubicBezTo>
                <a:cubicBezTo>
                  <a:pt x="2354739" y="831601"/>
                  <a:pt x="2407377" y="748392"/>
                  <a:pt x="2363242" y="814595"/>
                </a:cubicBezTo>
                <a:cubicBezTo>
                  <a:pt x="2348959" y="886010"/>
                  <a:pt x="2349607" y="926212"/>
                  <a:pt x="2306092" y="986045"/>
                </a:cubicBezTo>
                <a:cubicBezTo>
                  <a:pt x="2296755" y="998884"/>
                  <a:pt x="2281454" y="1006206"/>
                  <a:pt x="2267992" y="1014620"/>
                </a:cubicBezTo>
                <a:cubicBezTo>
                  <a:pt x="2221563" y="1043638"/>
                  <a:pt x="2229742" y="1027783"/>
                  <a:pt x="2172742" y="1052720"/>
                </a:cubicBezTo>
                <a:cubicBezTo>
                  <a:pt x="2140221" y="1066948"/>
                  <a:pt x="2109930" y="1085928"/>
                  <a:pt x="2077492" y="1100345"/>
                </a:cubicBezTo>
                <a:cubicBezTo>
                  <a:pt x="2048917" y="1113045"/>
                  <a:pt x="2019736" y="1124461"/>
                  <a:pt x="1991767" y="1138445"/>
                </a:cubicBezTo>
                <a:cubicBezTo>
                  <a:pt x="1968872" y="1149893"/>
                  <a:pt x="1948395" y="1165953"/>
                  <a:pt x="1925092" y="1176545"/>
                </a:cubicBezTo>
                <a:cubicBezTo>
                  <a:pt x="1913175" y="1181962"/>
                  <a:pt x="1899622" y="1182626"/>
                  <a:pt x="1886992" y="1186070"/>
                </a:cubicBezTo>
                <a:cubicBezTo>
                  <a:pt x="1864692" y="1192152"/>
                  <a:pt x="1841891" y="1196822"/>
                  <a:pt x="1820317" y="1205120"/>
                </a:cubicBezTo>
                <a:cubicBezTo>
                  <a:pt x="1800438" y="1212766"/>
                  <a:pt x="1783373" y="1226960"/>
                  <a:pt x="1763167" y="1233695"/>
                </a:cubicBezTo>
                <a:cubicBezTo>
                  <a:pt x="1744845" y="1239802"/>
                  <a:pt x="1725250" y="1241472"/>
                  <a:pt x="1706017" y="1243220"/>
                </a:cubicBezTo>
                <a:cubicBezTo>
                  <a:pt x="1655327" y="1247828"/>
                  <a:pt x="1604417" y="1249570"/>
                  <a:pt x="1553617" y="1252745"/>
                </a:cubicBezTo>
                <a:cubicBezTo>
                  <a:pt x="1544347" y="1256453"/>
                  <a:pt x="1494215" y="1277587"/>
                  <a:pt x="1477417" y="1281320"/>
                </a:cubicBezTo>
                <a:cubicBezTo>
                  <a:pt x="1458564" y="1285510"/>
                  <a:pt x="1439268" y="1287390"/>
                  <a:pt x="1420267" y="1290845"/>
                </a:cubicBezTo>
                <a:cubicBezTo>
                  <a:pt x="1404339" y="1293741"/>
                  <a:pt x="1388517" y="1297195"/>
                  <a:pt x="1372642" y="1300370"/>
                </a:cubicBezTo>
                <a:cubicBezTo>
                  <a:pt x="1296442" y="1294020"/>
                  <a:pt x="1219789" y="1291768"/>
                  <a:pt x="1144042" y="1281320"/>
                </a:cubicBezTo>
                <a:cubicBezTo>
                  <a:pt x="1127104" y="1278984"/>
                  <a:pt x="1112426" y="1268273"/>
                  <a:pt x="1096417" y="1262270"/>
                </a:cubicBezTo>
                <a:cubicBezTo>
                  <a:pt x="1087016" y="1258745"/>
                  <a:pt x="1077496" y="1255503"/>
                  <a:pt x="1067842" y="1252745"/>
                </a:cubicBezTo>
                <a:cubicBezTo>
                  <a:pt x="1036230" y="1243713"/>
                  <a:pt x="1029714" y="1245114"/>
                  <a:pt x="1001167" y="1233695"/>
                </a:cubicBezTo>
                <a:cubicBezTo>
                  <a:pt x="978716" y="1224715"/>
                  <a:pt x="957431" y="1212766"/>
                  <a:pt x="934492" y="1205120"/>
                </a:cubicBezTo>
                <a:cubicBezTo>
                  <a:pt x="919133" y="1200000"/>
                  <a:pt x="902374" y="1200247"/>
                  <a:pt x="886867" y="1195595"/>
                </a:cubicBezTo>
                <a:cubicBezTo>
                  <a:pt x="870490" y="1190682"/>
                  <a:pt x="855365" y="1182236"/>
                  <a:pt x="839242" y="1176545"/>
                </a:cubicBezTo>
                <a:cubicBezTo>
                  <a:pt x="801371" y="1163179"/>
                  <a:pt x="763042" y="1151145"/>
                  <a:pt x="724942" y="1138445"/>
                </a:cubicBezTo>
                <a:cubicBezTo>
                  <a:pt x="715417" y="1135270"/>
                  <a:pt x="704976" y="1134086"/>
                  <a:pt x="696367" y="1128920"/>
                </a:cubicBezTo>
                <a:cubicBezTo>
                  <a:pt x="680492" y="1119395"/>
                  <a:pt x="665301" y="1108624"/>
                  <a:pt x="648742" y="1100345"/>
                </a:cubicBezTo>
                <a:cubicBezTo>
                  <a:pt x="611925" y="1081936"/>
                  <a:pt x="605517" y="1084136"/>
                  <a:pt x="572542" y="1071770"/>
                </a:cubicBezTo>
                <a:cubicBezTo>
                  <a:pt x="556533" y="1065767"/>
                  <a:pt x="540482" y="1059795"/>
                  <a:pt x="524917" y="1052720"/>
                </a:cubicBezTo>
                <a:cubicBezTo>
                  <a:pt x="505528" y="1043907"/>
                  <a:pt x="485215" y="1036359"/>
                  <a:pt x="467767" y="1024145"/>
                </a:cubicBezTo>
                <a:cubicBezTo>
                  <a:pt x="453053" y="1013845"/>
                  <a:pt x="442367" y="998745"/>
                  <a:pt x="429667" y="986045"/>
                </a:cubicBezTo>
                <a:cubicBezTo>
                  <a:pt x="423317" y="966995"/>
                  <a:pt x="419597" y="946856"/>
                  <a:pt x="410617" y="928895"/>
                </a:cubicBezTo>
                <a:cubicBezTo>
                  <a:pt x="403517" y="914696"/>
                  <a:pt x="390848" y="904004"/>
                  <a:pt x="382042" y="890795"/>
                </a:cubicBezTo>
                <a:cubicBezTo>
                  <a:pt x="371773" y="875391"/>
                  <a:pt x="362244" y="859470"/>
                  <a:pt x="353467" y="843170"/>
                </a:cubicBezTo>
                <a:cubicBezTo>
                  <a:pt x="301817" y="747249"/>
                  <a:pt x="343154" y="783642"/>
                  <a:pt x="267742" y="738395"/>
                </a:cubicBezTo>
                <a:cubicBezTo>
                  <a:pt x="240367" y="697332"/>
                  <a:pt x="241238" y="700058"/>
                  <a:pt x="210592" y="643145"/>
                </a:cubicBezTo>
                <a:cubicBezTo>
                  <a:pt x="200494" y="624392"/>
                  <a:pt x="195003" y="602877"/>
                  <a:pt x="182017" y="585995"/>
                </a:cubicBezTo>
                <a:cubicBezTo>
                  <a:pt x="162853" y="561082"/>
                  <a:pt x="115342" y="519320"/>
                  <a:pt x="115342" y="519320"/>
                </a:cubicBezTo>
                <a:cubicBezTo>
                  <a:pt x="112167" y="509795"/>
                  <a:pt x="109342" y="500146"/>
                  <a:pt x="105817" y="490745"/>
                </a:cubicBezTo>
                <a:cubicBezTo>
                  <a:pt x="99814" y="474736"/>
                  <a:pt x="90914" y="459707"/>
                  <a:pt x="86767" y="443120"/>
                </a:cubicBezTo>
                <a:cubicBezTo>
                  <a:pt x="65301" y="357257"/>
                  <a:pt x="63371" y="302790"/>
                  <a:pt x="39142" y="224045"/>
                </a:cubicBezTo>
                <a:cubicBezTo>
                  <a:pt x="11344" y="133700"/>
                  <a:pt x="25011" y="221599"/>
                  <a:pt x="1042" y="109745"/>
                </a:cubicBezTo>
                <a:cubicBezTo>
                  <a:pt x="-3662" y="87793"/>
                  <a:pt x="8980" y="46245"/>
                  <a:pt x="10567" y="33545"/>
                </a:cubicBezTo>
                <a:close/>
              </a:path>
            </a:pathLst>
          </a:custGeom>
          <a:solidFill>
            <a:srgbClr val="F739E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F793D4A-E2BC-9ED5-FC92-B5863B7BBC95}"/>
              </a:ext>
            </a:extLst>
          </p:cNvPr>
          <p:cNvSpPr txBox="1"/>
          <p:nvPr/>
        </p:nvSpPr>
        <p:spPr>
          <a:xfrm>
            <a:off x="8130354" y="2759001"/>
            <a:ext cx="2949786" cy="1477328"/>
          </a:xfrm>
          <a:prstGeom prst="rect">
            <a:avLst/>
          </a:prstGeom>
          <a:noFill/>
          <a:ln w="57150">
            <a:solidFill>
              <a:srgbClr val="CE10B3"/>
            </a:solidFill>
          </a:ln>
        </p:spPr>
        <p:txBody>
          <a:bodyPr wrap="square" rtlCol="0">
            <a:spAutoFit/>
          </a:bodyPr>
          <a:lstStyle/>
          <a:p>
            <a:pPr algn="l" rtl="0"/>
            <a:r>
              <a:rPr lang="en-US" dirty="0">
                <a:latin typeface="Alef" panose="00000500000000000000" pitchFamily="2" charset="-79"/>
                <a:cs typeface="Alef" panose="00000500000000000000" pitchFamily="2" charset="-79"/>
              </a:rPr>
              <a:t>The part explained by x1 AND x2 in y.</a:t>
            </a:r>
          </a:p>
          <a:p>
            <a:pPr algn="l" rtl="0"/>
            <a:endParaRPr lang="en-US" dirty="0">
              <a:latin typeface="Alef" panose="00000500000000000000" pitchFamily="2" charset="-79"/>
              <a:cs typeface="Alef" panose="00000500000000000000" pitchFamily="2" charset="-79"/>
            </a:endParaRPr>
          </a:p>
          <a:p>
            <a:pPr algn="l" rtl="0"/>
            <a:r>
              <a:rPr lang="en-US" dirty="0">
                <a:latin typeface="Alef" panose="00000500000000000000" pitchFamily="2" charset="-79"/>
                <a:cs typeface="Alef" panose="00000500000000000000" pitchFamily="2" charset="-79"/>
              </a:rPr>
              <a:t>Used to compute total R</a:t>
            </a:r>
            <a:r>
              <a:rPr lang="en-US" baseline="30000" dirty="0">
                <a:latin typeface="Alef" panose="00000500000000000000" pitchFamily="2" charset="-79"/>
                <a:cs typeface="Alef" panose="00000500000000000000" pitchFamily="2" charset="-79"/>
              </a:rPr>
              <a:t>2</a:t>
            </a:r>
            <a:r>
              <a:rPr lang="en-US" dirty="0">
                <a:latin typeface="Alef" panose="00000500000000000000" pitchFamily="2" charset="-79"/>
                <a:cs typeface="Alef" panose="00000500000000000000" pitchFamily="2" charset="-79"/>
              </a:rPr>
              <a:t> (and </a:t>
            </a:r>
            <a:r>
              <a:rPr lang="en-US" dirty="0" err="1">
                <a:latin typeface="Alef" panose="00000500000000000000" pitchFamily="2" charset="-79"/>
                <a:cs typeface="Alef" panose="00000500000000000000" pitchFamily="2" charset="-79"/>
              </a:rPr>
              <a:t>SSreg</a:t>
            </a:r>
            <a:r>
              <a:rPr lang="en-US" dirty="0">
                <a:latin typeface="Alef" panose="00000500000000000000" pitchFamily="2" charset="-79"/>
                <a:cs typeface="Alef" panose="00000500000000000000" pitchFamily="2" charset="-79"/>
              </a:rPr>
              <a:t>) of full model.</a:t>
            </a:r>
            <a:endParaRPr lang="en-US" dirty="0">
              <a:solidFill>
                <a:srgbClr val="5BB3CA"/>
              </a:solidFill>
              <a:latin typeface="Alef" panose="00000500000000000000" pitchFamily="2" charset="-79"/>
              <a:cs typeface="Alef" panose="00000500000000000000" pitchFamily="2" charset="-79"/>
            </a:endParaRPr>
          </a:p>
        </p:txBody>
      </p:sp>
      <p:cxnSp>
        <p:nvCxnSpPr>
          <p:cNvPr id="21" name="Straight Arrow Connector 20">
            <a:extLst>
              <a:ext uri="{FF2B5EF4-FFF2-40B4-BE49-F238E27FC236}">
                <a16:creationId xmlns:a16="http://schemas.microsoft.com/office/drawing/2014/main" id="{4A948D32-2227-E0A5-D3C4-3527C74B30BD}"/>
              </a:ext>
            </a:extLst>
          </p:cNvPr>
          <p:cNvCxnSpPr>
            <a:cxnSpLocks/>
            <a:stCxn id="18" idx="1"/>
          </p:cNvCxnSpPr>
          <p:nvPr/>
        </p:nvCxnSpPr>
        <p:spPr>
          <a:xfrm flipH="1">
            <a:off x="5953125" y="3497665"/>
            <a:ext cx="2177229" cy="636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5F2F02CA-3FF3-51F5-55BC-CB3CA5F3B066}"/>
                  </a:ext>
                </a:extLst>
              </p:cNvPr>
              <p:cNvSpPr>
                <a:spLocks noGrp="1"/>
              </p:cNvSpPr>
              <p:nvPr>
                <p:ph idx="1"/>
              </p:nvPr>
            </p:nvSpPr>
            <p:spPr>
              <a:xfrm>
                <a:off x="301557" y="1223761"/>
                <a:ext cx="11420273" cy="562964"/>
              </a:xfrm>
            </p:spPr>
            <p:txBody>
              <a:bodyPr>
                <a:normAutofit fontScale="85000" lnSpcReduction="10000"/>
              </a:bodyPr>
              <a:lstStyle/>
              <a:p>
                <a:pPr marL="0" indent="0" algn="l" rtl="0">
                  <a:buNone/>
                </a:pPr>
                <a:r>
                  <a:rPr lang="en-US" dirty="0">
                    <a:latin typeface="Alef" panose="00000500000000000000" pitchFamily="2" charset="-79"/>
                    <a:cs typeface="Alef" panose="00000500000000000000" pitchFamily="2" charset="-79"/>
                  </a:rPr>
                  <a:t>In a </a:t>
                </a:r>
                <a:r>
                  <a:rPr lang="en-US" b="1" dirty="0">
                    <a:latin typeface="Alef" panose="00000500000000000000" pitchFamily="2" charset="-79"/>
                    <a:cs typeface="Alef" panose="00000500000000000000" pitchFamily="2" charset="-79"/>
                  </a:rPr>
                  <a:t>multiple linear regression </a:t>
                </a:r>
                <a:r>
                  <a:rPr lang="en-US" dirty="0">
                    <a:latin typeface="Alef" panose="00000500000000000000" pitchFamily="2" charset="-79"/>
                    <a:cs typeface="Alef" panose="00000500000000000000" pitchFamily="2" charset="-79"/>
                  </a:rPr>
                  <a:t>(e.g., two predictors; </a:t>
                </a:r>
                <a14:m>
                  <m:oMath xmlns:m="http://schemas.openxmlformats.org/officeDocument/2006/math">
                    <m:r>
                      <a:rPr lang="en-US" b="0" i="1" smtClean="0">
                        <a:latin typeface="Cambria Math" panose="02040503050406030204" pitchFamily="18" charset="0"/>
                        <a:cs typeface="Alef" panose="00000500000000000000" pitchFamily="2" charset="-79"/>
                      </a:rPr>
                      <m:t>𝑦</m:t>
                    </m:r>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𝑏</m:t>
                        </m:r>
                      </m:e>
                      <m:sub>
                        <m:r>
                          <a:rPr lang="en-US" i="1">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sSub>
                      <m:sSubPr>
                        <m:ctrlPr>
                          <a:rPr lang="en-US" b="0" i="1" smtClean="0">
                            <a:latin typeface="Cambria Math" panose="02040503050406030204" pitchFamily="18" charset="0"/>
                            <a:cs typeface="Alef" panose="00000500000000000000" pitchFamily="2" charset="-79"/>
                          </a:rPr>
                        </m:ctrlPr>
                      </m:sSubPr>
                      <m:e>
                        <m:r>
                          <a:rPr lang="en-US" b="0" i="1" smtClean="0">
                            <a:latin typeface="Cambria Math" panose="02040503050406030204" pitchFamily="18" charset="0"/>
                            <a:cs typeface="Alef" panose="00000500000000000000" pitchFamily="2" charset="-79"/>
                          </a:rPr>
                          <m:t>𝑥</m:t>
                        </m:r>
                      </m:e>
                      <m:sub>
                        <m:r>
                          <a:rPr lang="en-US" b="0" i="1" smtClean="0">
                            <a:latin typeface="Cambria Math" panose="02040503050406030204" pitchFamily="18" charset="0"/>
                            <a:cs typeface="Alef" panose="00000500000000000000" pitchFamily="2" charset="-79"/>
                          </a:rPr>
                          <m:t>1</m:t>
                        </m:r>
                      </m:sub>
                    </m:sSub>
                    <m:r>
                      <a:rPr lang="en-US" b="0" i="1" smtClean="0">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𝑏</m:t>
                        </m:r>
                      </m:e>
                      <m:sub>
                        <m:r>
                          <a:rPr lang="en-US" b="0" i="1" smtClean="0">
                            <a:latin typeface="Cambria Math" panose="02040503050406030204" pitchFamily="18" charset="0"/>
                            <a:cs typeface="Alef" panose="00000500000000000000" pitchFamily="2" charset="-79"/>
                          </a:rPr>
                          <m:t>2</m:t>
                        </m:r>
                      </m:sub>
                    </m:sSub>
                    <m:r>
                      <a:rPr lang="en-US" i="1">
                        <a:latin typeface="Cambria Math" panose="02040503050406030204" pitchFamily="18" charset="0"/>
                        <a:cs typeface="Alef" panose="00000500000000000000" pitchFamily="2" charset="-79"/>
                      </a:rPr>
                      <m:t>∗</m:t>
                    </m:r>
                    <m:sSub>
                      <m:sSubPr>
                        <m:ctrlPr>
                          <a:rPr lang="en-US" i="1">
                            <a:latin typeface="Cambria Math" panose="02040503050406030204" pitchFamily="18" charset="0"/>
                            <a:cs typeface="Alef" panose="00000500000000000000" pitchFamily="2" charset="-79"/>
                          </a:rPr>
                        </m:ctrlPr>
                      </m:sSubPr>
                      <m:e>
                        <m:r>
                          <a:rPr lang="en-US" i="1">
                            <a:latin typeface="Cambria Math" panose="02040503050406030204" pitchFamily="18" charset="0"/>
                            <a:cs typeface="Alef" panose="00000500000000000000" pitchFamily="2" charset="-79"/>
                          </a:rPr>
                          <m:t>𝑥</m:t>
                        </m:r>
                      </m:e>
                      <m:sub>
                        <m:r>
                          <a:rPr lang="en-US" b="0" i="1" smtClean="0">
                            <a:latin typeface="Cambria Math" panose="02040503050406030204" pitchFamily="18" charset="0"/>
                            <a:cs typeface="Alef" panose="00000500000000000000" pitchFamily="2" charset="-79"/>
                          </a:rPr>
                          <m:t>2</m:t>
                        </m:r>
                      </m:sub>
                    </m:sSub>
                    <m:r>
                      <a:rPr lang="en-US" b="0" i="1" smtClean="0">
                        <a:latin typeface="Cambria Math" panose="02040503050406030204" pitchFamily="18" charset="0"/>
                        <a:cs typeface="Alef" panose="00000500000000000000" pitchFamily="2" charset="-79"/>
                      </a:rPr>
                      <m:t>+</m:t>
                    </m:r>
                    <m:r>
                      <a:rPr lang="en-US" b="0" i="1" smtClean="0">
                        <a:latin typeface="Cambria Math" panose="02040503050406030204" pitchFamily="18" charset="0"/>
                        <a:cs typeface="Alef" panose="00000500000000000000" pitchFamily="2" charset="-79"/>
                      </a:rPr>
                      <m:t>𝑏</m:t>
                    </m:r>
                    <m:r>
                      <a:rPr lang="en-US" b="0" i="1" smtClean="0">
                        <a:latin typeface="Cambria Math" panose="02040503050406030204" pitchFamily="18" charset="0"/>
                        <a:cs typeface="Alef" panose="00000500000000000000" pitchFamily="2" charset="-79"/>
                      </a:rPr>
                      <m:t>0</m:t>
                    </m:r>
                  </m:oMath>
                </a14:m>
                <a:r>
                  <a:rPr lang="en-US" dirty="0">
                    <a:latin typeface="Alef" panose="00000500000000000000" pitchFamily="2" charset="-79"/>
                    <a:cs typeface="Alef" panose="00000500000000000000" pitchFamily="2" charset="-79"/>
                  </a:rPr>
                  <a:t>):</a:t>
                </a:r>
              </a:p>
            </p:txBody>
          </p:sp>
        </mc:Choice>
        <mc:Fallback xmlns="">
          <p:sp>
            <p:nvSpPr>
              <p:cNvPr id="13" name="Content Placeholder 2">
                <a:extLst>
                  <a:ext uri="{FF2B5EF4-FFF2-40B4-BE49-F238E27FC236}">
                    <a16:creationId xmlns:a16="http://schemas.microsoft.com/office/drawing/2014/main" id="{5F2F02CA-3FF3-51F5-55BC-CB3CA5F3B066}"/>
                  </a:ext>
                </a:extLst>
              </p:cNvPr>
              <p:cNvSpPr>
                <a:spLocks noGrp="1" noRot="1" noChangeAspect="1" noMove="1" noResize="1" noEditPoints="1" noAdjustHandles="1" noChangeArrowheads="1" noChangeShapeType="1" noTextEdit="1"/>
              </p:cNvSpPr>
              <p:nvPr>
                <p:ph idx="1"/>
              </p:nvPr>
            </p:nvSpPr>
            <p:spPr>
              <a:xfrm>
                <a:off x="301557" y="1223761"/>
                <a:ext cx="11420273" cy="562964"/>
              </a:xfrm>
              <a:blipFill>
                <a:blip r:embed="rId2"/>
                <a:stretch>
                  <a:fillRect l="-800" t="-17391"/>
                </a:stretch>
              </a:blipFill>
            </p:spPr>
            <p:txBody>
              <a:bodyPr/>
              <a:lstStyle/>
              <a:p>
                <a:r>
                  <a:rPr lang="en-US">
                    <a:noFill/>
                  </a:rPr>
                  <a:t> </a:t>
                </a:r>
              </a:p>
            </p:txBody>
          </p:sp>
        </mc:Fallback>
      </mc:AlternateContent>
    </p:spTree>
    <p:extLst>
      <p:ext uri="{BB962C8B-B14F-4D97-AF65-F5344CB8AC3E}">
        <p14:creationId xmlns:p14="http://schemas.microsoft.com/office/powerpoint/2010/main" val="2162869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194"/>
            <a:ext cx="11211560" cy="1325563"/>
          </a:xfrm>
        </p:spPr>
        <p:txBody>
          <a:bodyPr/>
          <a:lstStyle/>
          <a:p>
            <a:pPr algn="l" rtl="0"/>
            <a:r>
              <a:rPr lang="en-US" sz="4000" b="1" dirty="0">
                <a:latin typeface="Alef" panose="00000500000000000000" pitchFamily="2" charset="-79"/>
                <a:cs typeface="Alef" panose="00000500000000000000" pitchFamily="2" charset="-79"/>
              </a:rPr>
              <a:t>Multiple regression: </a:t>
            </a:r>
            <a:r>
              <a:rPr lang="en-US" sz="4000" dirty="0">
                <a:latin typeface="Alef" panose="00000500000000000000" pitchFamily="2" charset="-79"/>
                <a:cs typeface="Alef" panose="00000500000000000000" pitchFamily="2" charset="-79"/>
              </a:rPr>
              <a:t>Next week</a:t>
            </a:r>
            <a:endParaRPr lang="he-IL" sz="4000" b="1"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4445" y="1223761"/>
                <a:ext cx="11497386" cy="5254860"/>
              </a:xfrm>
            </p:spPr>
            <p:txBody>
              <a:bodyPr>
                <a:normAutofit/>
              </a:bodyPr>
              <a:lstStyle/>
              <a:p>
                <a:pPr algn="l" rtl="0"/>
                <a:r>
                  <a:rPr lang="en-US" sz="2400" b="1" dirty="0">
                    <a:latin typeface="Alef" panose="00000500000000000000" pitchFamily="2" charset="-79"/>
                    <a:cs typeface="Alef" panose="00000500000000000000" pitchFamily="2" charset="-79"/>
                  </a:rPr>
                  <a:t>Hypothesis testing in multiple regression</a:t>
                </a:r>
                <a:r>
                  <a:rPr lang="en-US" sz="2400" dirty="0">
                    <a:latin typeface="Alef" panose="00000500000000000000" pitchFamily="2" charset="-79"/>
                    <a:cs typeface="Alef" panose="00000500000000000000" pitchFamily="2" charset="-79"/>
                  </a:rPr>
                  <a:t>: Testing for the effect of the model’s coefficient (are </a:t>
                </a:r>
                <a14:m>
                  <m:oMath xmlns:m="http://schemas.openxmlformats.org/officeDocument/2006/math">
                    <m:sSub>
                      <m:sSubPr>
                        <m:ctrlPr>
                          <a:rPr lang="en-US" sz="2400" i="1" smtClean="0">
                            <a:effectLst/>
                            <a:latin typeface="Cambria Math" panose="02040503050406030204" pitchFamily="18" charset="0"/>
                            <a:cs typeface="Arial" panose="020B0604020202020204" pitchFamily="34" charset="0"/>
                          </a:rPr>
                        </m:ctrlPr>
                      </m:sSubPr>
                      <m:e>
                        <m:r>
                          <a:rPr lang="en-US" sz="2400" i="1" smtClean="0">
                            <a:effectLst/>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effectLst/>
                            <a:latin typeface="Cambria Math" panose="02040503050406030204" pitchFamily="18" charset="0"/>
                            <a:cs typeface="Arial" panose="020B0604020202020204" pitchFamily="34" charset="0"/>
                          </a:rPr>
                          <m:t>0</m:t>
                        </m:r>
                      </m:sub>
                    </m:sSub>
                  </m:oMath>
                </a14:m>
                <a:r>
                  <a:rPr lang="en-US" sz="2400" dirty="0">
                    <a:latin typeface="Alef" panose="00000500000000000000" pitchFamily="2" charset="-79"/>
                    <a:cs typeface="Alef" panose="00000500000000000000" pitchFamily="2" charset="-79"/>
                  </a:rPr>
                  <a:t>,</a:t>
                </a:r>
                <a:r>
                  <a:rPr lang="en-US" sz="2400" dirty="0">
                    <a:cs typeface="Arial" panose="020B0604020202020204" pitchFamily="34" charset="0"/>
                  </a:rPr>
                  <a:t> </a:t>
                </a:r>
                <a14:m>
                  <m:oMath xmlns:m="http://schemas.openxmlformats.org/officeDocument/2006/math">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latin typeface="Cambria Math" panose="02040503050406030204" pitchFamily="18" charset="0"/>
                            <a:cs typeface="Arial" panose="020B0604020202020204" pitchFamily="34" charset="0"/>
                          </a:rPr>
                          <m:t>1</m:t>
                        </m:r>
                      </m:sub>
                    </m:sSub>
                    <m:r>
                      <a:rPr lang="en-US" sz="2400" b="0" i="1" smtClean="0">
                        <a:latin typeface="Cambria Math" panose="02040503050406030204" pitchFamily="18" charset="0"/>
                        <a:cs typeface="Arial" panose="020B0604020202020204" pitchFamily="34" charset="0"/>
                      </a:rPr>
                      <m:t>…</m:t>
                    </m:r>
                    <m:sSub>
                      <m:sSubPr>
                        <m:ctrlPr>
                          <a:rPr lang="en-US" sz="2400" i="1">
                            <a:latin typeface="Cambria Math" panose="02040503050406030204" pitchFamily="18" charset="0"/>
                            <a:cs typeface="Arial" panose="020B0604020202020204" pitchFamily="34" charset="0"/>
                          </a:rPr>
                        </m:ctrlPr>
                      </m:sSubPr>
                      <m:e>
                        <m:r>
                          <a:rPr lang="en-US" sz="2400" i="1">
                            <a:latin typeface="Cambria Math" panose="02040503050406030204" pitchFamily="18" charset="0"/>
                            <a:ea typeface="Cambria Math" panose="02040503050406030204" pitchFamily="18" charset="0"/>
                            <a:cs typeface="Arial" panose="020B0604020202020204" pitchFamily="34" charset="0"/>
                          </a:rPr>
                          <m:t>𝛽</m:t>
                        </m:r>
                      </m:e>
                      <m:sub>
                        <m:r>
                          <a:rPr lang="en-US" sz="2400" b="0" i="1" smtClean="0">
                            <a:latin typeface="Cambria Math" panose="02040503050406030204" pitchFamily="18" charset="0"/>
                            <a:cs typeface="Arial" panose="020B0604020202020204" pitchFamily="34" charset="0"/>
                          </a:rPr>
                          <m:t>𝑘</m:t>
                        </m:r>
                      </m:sub>
                    </m:sSub>
                  </m:oMath>
                </a14:m>
                <a:r>
                  <a:rPr lang="en-US" sz="2400" dirty="0">
                    <a:latin typeface="Alef" panose="00000500000000000000" pitchFamily="2" charset="-79"/>
                    <a:cs typeface="Alef" panose="00000500000000000000" pitchFamily="2" charset="-79"/>
                  </a:rPr>
                  <a:t>, different than zero?) + testing for the predictive value of the full model.</a:t>
                </a:r>
              </a:p>
              <a:p>
                <a:pPr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Effect size in multiple regression models</a:t>
                </a:r>
                <a:r>
                  <a:rPr lang="en-US" sz="2400" dirty="0">
                    <a:latin typeface="Alef" panose="00000500000000000000" pitchFamily="2" charset="-79"/>
                    <a:cs typeface="Alef" panose="00000500000000000000" pitchFamily="2" charset="-79"/>
                  </a:rPr>
                  <a:t>.</a:t>
                </a:r>
              </a:p>
              <a:p>
                <a:pPr lvl="1" algn="l" rtl="0"/>
                <a:r>
                  <a:rPr lang="en-US" dirty="0">
                    <a:latin typeface="Alef" panose="00000500000000000000" pitchFamily="2" charset="-79"/>
                    <a:cs typeface="Alef" panose="00000500000000000000" pitchFamily="2" charset="-79"/>
                  </a:rPr>
                  <a:t>Adjusted </a:t>
                </a:r>
                <a14:m>
                  <m:oMath xmlns:m="http://schemas.openxmlformats.org/officeDocument/2006/math">
                    <m:sSup>
                      <m:sSupPr>
                        <m:ctrlPr>
                          <a:rPr lang="en-US" b="0" i="1" smtClean="0">
                            <a:effectLst/>
                            <a:latin typeface="Cambria Math" panose="02040503050406030204" pitchFamily="18" charset="0"/>
                            <a:cs typeface="Arial" panose="020B0604020202020204" pitchFamily="34" charset="0"/>
                          </a:rPr>
                        </m:ctrlPr>
                      </m:sSupPr>
                      <m:e>
                        <m:r>
                          <a:rPr lang="en-US" b="0" i="1" smtClean="0">
                            <a:effectLst/>
                            <a:latin typeface="Cambria Math" panose="02040503050406030204" pitchFamily="18" charset="0"/>
                            <a:cs typeface="Arial" panose="020B0604020202020204" pitchFamily="34" charset="0"/>
                          </a:rPr>
                          <m:t>𝑅</m:t>
                        </m:r>
                      </m:e>
                      <m:sup>
                        <m:r>
                          <a:rPr lang="en-US" b="0" i="1" smtClean="0">
                            <a:effectLst/>
                            <a:latin typeface="Cambria Math" panose="02040503050406030204" pitchFamily="18" charset="0"/>
                            <a:cs typeface="Arial" panose="020B0604020202020204" pitchFamily="34" charset="0"/>
                          </a:rPr>
                          <m:t>2</m:t>
                        </m:r>
                      </m:sup>
                    </m:sSup>
                  </m:oMath>
                </a14:m>
                <a:endParaRPr lang="en-US" b="0" dirty="0">
                  <a:effectLst/>
                  <a:latin typeface="Alef" panose="00000500000000000000" pitchFamily="2" charset="-79"/>
                  <a:cs typeface="Arial" panose="020B0604020202020204" pitchFamily="34" charset="0"/>
                </a:endParaRPr>
              </a:p>
              <a:p>
                <a:pPr lvl="1" algn="l" rtl="0"/>
                <a:endParaRPr lang="en-US" sz="24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Multicollinearity in regression models</a:t>
                </a:r>
                <a:r>
                  <a:rPr lang="en-US" sz="2400" dirty="0">
                    <a:latin typeface="Alef" panose="00000500000000000000" pitchFamily="2" charset="-79"/>
                    <a:cs typeface="Alef" panose="00000500000000000000" pitchFamily="2" charset="-79"/>
                  </a:rPr>
                  <a:t>.</a:t>
                </a:r>
              </a:p>
              <a:p>
                <a:pPr algn="l" rtl="0"/>
                <a:endParaRPr lang="en-US" sz="2800" dirty="0">
                  <a:latin typeface="Alef" panose="00000500000000000000" pitchFamily="2" charset="-79"/>
                  <a:cs typeface="Alef" panose="00000500000000000000" pitchFamily="2" charset="-79"/>
                </a:endParaRPr>
              </a:p>
              <a:p>
                <a:pPr algn="l" rtl="0"/>
                <a:r>
                  <a:rPr lang="en-US" sz="2400" b="1" dirty="0">
                    <a:latin typeface="Alef" panose="00000500000000000000" pitchFamily="2" charset="-79"/>
                    <a:cs typeface="Alef" panose="00000500000000000000" pitchFamily="2" charset="-79"/>
                  </a:rPr>
                  <a:t>Categorical variables in regression models.</a:t>
                </a:r>
              </a:p>
              <a:p>
                <a:pPr algn="l" rtl="0"/>
                <a:endParaRPr lang="en-US" sz="2400" b="1" dirty="0">
                  <a:latin typeface="Alef" panose="00000500000000000000" pitchFamily="2" charset="-79"/>
                  <a:cs typeface="Alef" panose="00000500000000000000" pitchFamily="2" charset="-79"/>
                </a:endParaRPr>
              </a:p>
              <a:p>
                <a:pPr algn="l" rtl="0"/>
                <a:r>
                  <a:rPr lang="en-US" sz="2400" dirty="0">
                    <a:latin typeface="Alef" panose="00000500000000000000" pitchFamily="2" charset="-79"/>
                    <a:cs typeface="Alef" panose="00000500000000000000" pitchFamily="2" charset="-79"/>
                  </a:rPr>
                  <a:t>(if time allows – mediation analysis). </a:t>
                </a:r>
                <a:endParaRPr lang="en-US" sz="2000"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4445" y="1223761"/>
                <a:ext cx="11497386" cy="5254860"/>
              </a:xfrm>
              <a:blipFill>
                <a:blip r:embed="rId2"/>
                <a:stretch>
                  <a:fillRect l="-742" t="-1392" b="-232"/>
                </a:stretch>
              </a:blipFill>
            </p:spPr>
            <p:txBody>
              <a:bodyPr/>
              <a:lstStyle/>
              <a:p>
                <a:r>
                  <a:rPr lang="en-US">
                    <a:noFill/>
                  </a:rPr>
                  <a:t> </a:t>
                </a:r>
              </a:p>
            </p:txBody>
          </p:sp>
        </mc:Fallback>
      </mc:AlternateContent>
    </p:spTree>
    <p:extLst>
      <p:ext uri="{BB962C8B-B14F-4D97-AF65-F5344CB8AC3E}">
        <p14:creationId xmlns:p14="http://schemas.microsoft.com/office/powerpoint/2010/main" val="3367087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 y="0"/>
            <a:ext cx="11211560" cy="1325563"/>
          </a:xfrm>
        </p:spPr>
        <p:txBody>
          <a:bodyPr/>
          <a:lstStyle/>
          <a:p>
            <a:pPr algn="l" rtl="0"/>
            <a:r>
              <a:rPr lang="en-US" sz="4000" dirty="0">
                <a:latin typeface="Alef" panose="00000500000000000000" pitchFamily="2" charset="-79"/>
                <a:cs typeface="Alef" panose="00000500000000000000" pitchFamily="2" charset="-79"/>
              </a:rPr>
              <a:t>Reminder: Paired t-test</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200660" y="1053569"/>
            <a:ext cx="11094720" cy="602933"/>
          </a:xfrm>
        </p:spPr>
        <p:txBody>
          <a:bodyPr>
            <a:normAutofit/>
          </a:bodyPr>
          <a:lstStyle/>
          <a:p>
            <a:pPr algn="l" rtl="0"/>
            <a:r>
              <a:rPr lang="en-US" sz="2400" dirty="0">
                <a:latin typeface="Alef" panose="00000500000000000000" pitchFamily="2" charset="-79"/>
                <a:cs typeface="Alef" panose="00000500000000000000" pitchFamily="2" charset="-79"/>
              </a:rPr>
              <a:t>We already saw a test for a within-subject design: </a:t>
            </a:r>
            <a:r>
              <a:rPr lang="en-US" sz="2400" b="1" dirty="0">
                <a:latin typeface="Alef" panose="00000500000000000000" pitchFamily="2" charset="-79"/>
                <a:cs typeface="Alef" panose="00000500000000000000" pitchFamily="2" charset="-79"/>
              </a:rPr>
              <a:t>Paired t-test</a:t>
            </a:r>
          </a:p>
        </p:txBody>
      </p:sp>
      <p:pic>
        <p:nvPicPr>
          <p:cNvPr id="4" name="Picture 3">
            <a:extLst>
              <a:ext uri="{FF2B5EF4-FFF2-40B4-BE49-F238E27FC236}">
                <a16:creationId xmlns:a16="http://schemas.microsoft.com/office/drawing/2014/main" id="{B0241F7A-74DF-4CEB-FC34-C2E0114363FE}"/>
              </a:ext>
            </a:extLst>
          </p:cNvPr>
          <p:cNvPicPr>
            <a:picLocks noChangeAspect="1"/>
          </p:cNvPicPr>
          <p:nvPr/>
        </p:nvPicPr>
        <p:blipFill rotWithShape="1">
          <a:blip r:embed="rId2"/>
          <a:srcRect l="4152" t="24605" r="81059" b="57114"/>
          <a:stretch/>
        </p:blipFill>
        <p:spPr>
          <a:xfrm>
            <a:off x="347637" y="2020806"/>
            <a:ext cx="3855564" cy="2978870"/>
          </a:xfrm>
          <a:prstGeom prst="rect">
            <a:avLst/>
          </a:prstGeom>
        </p:spPr>
      </p:pic>
      <p:pic>
        <p:nvPicPr>
          <p:cNvPr id="5" name="Picture 4">
            <a:extLst>
              <a:ext uri="{FF2B5EF4-FFF2-40B4-BE49-F238E27FC236}">
                <a16:creationId xmlns:a16="http://schemas.microsoft.com/office/drawing/2014/main" id="{57BB5FA4-1ED9-5768-66AF-3FC1971EDC44}"/>
              </a:ext>
            </a:extLst>
          </p:cNvPr>
          <p:cNvPicPr>
            <a:picLocks noChangeAspect="1"/>
          </p:cNvPicPr>
          <p:nvPr/>
        </p:nvPicPr>
        <p:blipFill rotWithShape="1">
          <a:blip r:embed="rId2"/>
          <a:srcRect l="21105" t="24605" r="74542" b="57114"/>
          <a:stretch/>
        </p:blipFill>
        <p:spPr>
          <a:xfrm>
            <a:off x="5136455" y="2020806"/>
            <a:ext cx="1134982" cy="2978870"/>
          </a:xfrm>
          <a:prstGeom prst="rect">
            <a:avLst/>
          </a:prstGeom>
        </p:spPr>
      </p:pic>
      <p:sp>
        <p:nvSpPr>
          <p:cNvPr id="6" name="TextBox 5">
            <a:extLst>
              <a:ext uri="{FF2B5EF4-FFF2-40B4-BE49-F238E27FC236}">
                <a16:creationId xmlns:a16="http://schemas.microsoft.com/office/drawing/2014/main" id="{6B491453-C315-BA18-50C6-D83A31139C92}"/>
              </a:ext>
            </a:extLst>
          </p:cNvPr>
          <p:cNvSpPr txBox="1"/>
          <p:nvPr/>
        </p:nvSpPr>
        <p:spPr>
          <a:xfrm>
            <a:off x="5136455" y="1521439"/>
            <a:ext cx="2855270" cy="369332"/>
          </a:xfrm>
          <a:prstGeom prst="rect">
            <a:avLst/>
          </a:prstGeom>
          <a:noFill/>
        </p:spPr>
        <p:txBody>
          <a:bodyPr wrap="none" rtlCol="0">
            <a:spAutoFit/>
          </a:bodyPr>
          <a:lstStyle/>
          <a:p>
            <a:r>
              <a:rPr lang="en-US" b="1" i="1" dirty="0">
                <a:latin typeface="Alef" panose="00000500000000000000" pitchFamily="2" charset="-79"/>
                <a:cs typeface="Alef" panose="00000500000000000000" pitchFamily="2" charset="-79"/>
              </a:rPr>
              <a:t>The paired t-test trick:</a:t>
            </a:r>
          </a:p>
        </p:txBody>
      </p:sp>
      <p:sp>
        <p:nvSpPr>
          <p:cNvPr id="7" name="TextBox 6">
            <a:extLst>
              <a:ext uri="{FF2B5EF4-FFF2-40B4-BE49-F238E27FC236}">
                <a16:creationId xmlns:a16="http://schemas.microsoft.com/office/drawing/2014/main" id="{D5C4E385-7000-C80A-2FF6-3A55A405B920}"/>
              </a:ext>
            </a:extLst>
          </p:cNvPr>
          <p:cNvSpPr txBox="1"/>
          <p:nvPr/>
        </p:nvSpPr>
        <p:spPr>
          <a:xfrm>
            <a:off x="1914862" y="1665474"/>
            <a:ext cx="327334" cy="369332"/>
          </a:xfrm>
          <a:prstGeom prst="rect">
            <a:avLst/>
          </a:prstGeom>
          <a:noFill/>
        </p:spPr>
        <p:txBody>
          <a:bodyPr wrap="none" rtlCol="0">
            <a:spAutoFit/>
          </a:bodyPr>
          <a:lstStyle/>
          <a:p>
            <a:r>
              <a:rPr lang="en-US" b="1" i="1" dirty="0">
                <a:latin typeface="Alef" panose="00000500000000000000" pitchFamily="2" charset="-79"/>
                <a:cs typeface="Alef" panose="00000500000000000000" pitchFamily="2" charset="-79"/>
              </a:rPr>
              <a:t>x</a:t>
            </a:r>
          </a:p>
        </p:txBody>
      </p:sp>
      <p:sp>
        <p:nvSpPr>
          <p:cNvPr id="8" name="TextBox 7">
            <a:extLst>
              <a:ext uri="{FF2B5EF4-FFF2-40B4-BE49-F238E27FC236}">
                <a16:creationId xmlns:a16="http://schemas.microsoft.com/office/drawing/2014/main" id="{C8C12CA0-2777-B07E-94A7-57729B0DC3FC}"/>
              </a:ext>
            </a:extLst>
          </p:cNvPr>
          <p:cNvSpPr txBox="1"/>
          <p:nvPr/>
        </p:nvSpPr>
        <p:spPr>
          <a:xfrm>
            <a:off x="3198324" y="1646213"/>
            <a:ext cx="327334" cy="369332"/>
          </a:xfrm>
          <a:prstGeom prst="rect">
            <a:avLst/>
          </a:prstGeom>
          <a:noFill/>
        </p:spPr>
        <p:txBody>
          <a:bodyPr wrap="none" rtlCol="0">
            <a:spAutoFit/>
          </a:bodyPr>
          <a:lstStyle/>
          <a:p>
            <a:r>
              <a:rPr lang="en-US" b="1" i="1" dirty="0">
                <a:latin typeface="Alef" panose="00000500000000000000" pitchFamily="2" charset="-79"/>
                <a:cs typeface="Alef" panose="00000500000000000000" pitchFamily="2" charset="-79"/>
              </a:rPr>
              <a:t>y</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FF3ED8-E2D5-F7C1-CF30-9DF85E4484DC}"/>
                  </a:ext>
                </a:extLst>
              </p:cNvPr>
              <p:cNvSpPr txBox="1"/>
              <p:nvPr/>
            </p:nvSpPr>
            <p:spPr>
              <a:xfrm>
                <a:off x="9205670" y="2482021"/>
                <a:ext cx="1410899" cy="369332"/>
              </a:xfrm>
              <a:prstGeom prst="rect">
                <a:avLst/>
              </a:prstGeom>
              <a:noFill/>
            </p:spPr>
            <p:txBody>
              <a:bodyPr wrap="none" rtlCol="0">
                <a:spAutoFit/>
              </a:bodyPr>
              <a:lstStyle/>
              <a:p>
                <a:pPr algn="l" rtl="0"/>
                <a:r>
                  <a:rPr lang="en-US" b="1" i="1" dirty="0">
                    <a:latin typeface="Alef" panose="00000500000000000000" pitchFamily="2" charset="-79"/>
                    <a:cs typeface="Alef" panose="00000500000000000000" pitchFamily="2" charset="-79"/>
                  </a:rPr>
                  <a:t>H0: </a:t>
                </a:r>
                <a14:m>
                  <m:oMath xmlns:m="http://schemas.openxmlformats.org/officeDocument/2006/math">
                    <m:sSub>
                      <m:sSubPr>
                        <m:ctrlPr>
                          <a:rPr lang="en-US" b="1" i="1" smtClean="0">
                            <a:latin typeface="Cambria Math" panose="02040503050406030204" pitchFamily="18" charset="0"/>
                            <a:cs typeface="Alef" panose="00000500000000000000" pitchFamily="2" charset="-79"/>
                          </a:rPr>
                        </m:ctrlPr>
                      </m:sSubPr>
                      <m:e>
                        <m:r>
                          <a:rPr lang="en-US" b="1" i="1" smtClean="0">
                            <a:latin typeface="Cambria Math" panose="02040503050406030204" pitchFamily="18" charset="0"/>
                            <a:ea typeface="Cambria Math" panose="02040503050406030204" pitchFamily="18" charset="0"/>
                            <a:cs typeface="Alef" panose="00000500000000000000" pitchFamily="2" charset="-79"/>
                          </a:rPr>
                          <m:t>𝝁</m:t>
                        </m:r>
                      </m:e>
                      <m:sub>
                        <m:r>
                          <a:rPr lang="en-US" b="1" i="1" smtClean="0">
                            <a:latin typeface="Cambria Math" panose="02040503050406030204" pitchFamily="18" charset="0"/>
                            <a:cs typeface="Alef" panose="00000500000000000000" pitchFamily="2" charset="-79"/>
                          </a:rPr>
                          <m:t>𝒅</m:t>
                        </m:r>
                      </m:sub>
                    </m:sSub>
                    <m:r>
                      <a:rPr lang="en-US" b="1" i="1" smtClean="0">
                        <a:latin typeface="Cambria Math" panose="02040503050406030204" pitchFamily="18" charset="0"/>
                        <a:cs typeface="Alef" panose="00000500000000000000" pitchFamily="2" charset="-79"/>
                      </a:rPr>
                      <m:t>=</m:t>
                    </m:r>
                    <m:r>
                      <a:rPr lang="en-US" b="1" i="1" smtClean="0">
                        <a:latin typeface="Cambria Math" panose="02040503050406030204" pitchFamily="18" charset="0"/>
                        <a:cs typeface="Alef" panose="00000500000000000000" pitchFamily="2" charset="-79"/>
                      </a:rPr>
                      <m:t>𝟎</m:t>
                    </m:r>
                  </m:oMath>
                </a14:m>
                <a:r>
                  <a:rPr lang="en-US" b="1" i="1" dirty="0">
                    <a:latin typeface="Alef" panose="00000500000000000000" pitchFamily="2" charset="-79"/>
                    <a:cs typeface="Alef" panose="00000500000000000000" pitchFamily="2" charset="-79"/>
                  </a:rPr>
                  <a:t> </a:t>
                </a:r>
              </a:p>
            </p:txBody>
          </p:sp>
        </mc:Choice>
        <mc:Fallback xmlns="">
          <p:sp>
            <p:nvSpPr>
              <p:cNvPr id="9" name="TextBox 8">
                <a:extLst>
                  <a:ext uri="{FF2B5EF4-FFF2-40B4-BE49-F238E27FC236}">
                    <a16:creationId xmlns:a16="http://schemas.microsoft.com/office/drawing/2014/main" id="{F5FF3ED8-E2D5-F7C1-CF30-9DF85E4484DC}"/>
                  </a:ext>
                </a:extLst>
              </p:cNvPr>
              <p:cNvSpPr txBox="1">
                <a:spLocks noRot="1" noChangeAspect="1" noMove="1" noResize="1" noEditPoints="1" noAdjustHandles="1" noChangeArrowheads="1" noChangeShapeType="1" noTextEdit="1"/>
              </p:cNvSpPr>
              <p:nvPr/>
            </p:nvSpPr>
            <p:spPr>
              <a:xfrm>
                <a:off x="9205670" y="2482021"/>
                <a:ext cx="1410899" cy="369332"/>
              </a:xfrm>
              <a:prstGeom prst="rect">
                <a:avLst/>
              </a:prstGeom>
              <a:blipFill>
                <a:blip r:embed="rId3"/>
                <a:stretch>
                  <a:fillRect l="-3448" t="-655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E1B181-3993-C447-AC28-4E3F968F0DDD}"/>
                  </a:ext>
                </a:extLst>
              </p:cNvPr>
              <p:cNvSpPr txBox="1"/>
              <p:nvPr/>
            </p:nvSpPr>
            <p:spPr>
              <a:xfrm>
                <a:off x="9205669" y="3108727"/>
                <a:ext cx="1410899" cy="369332"/>
              </a:xfrm>
              <a:prstGeom prst="rect">
                <a:avLst/>
              </a:prstGeom>
              <a:noFill/>
            </p:spPr>
            <p:txBody>
              <a:bodyPr wrap="none" rtlCol="0">
                <a:spAutoFit/>
              </a:bodyPr>
              <a:lstStyle/>
              <a:p>
                <a:pPr algn="l" rtl="0"/>
                <a:r>
                  <a:rPr lang="en-US" b="1" i="1" dirty="0">
                    <a:latin typeface="Alef" panose="00000500000000000000" pitchFamily="2" charset="-79"/>
                    <a:cs typeface="Alef" panose="00000500000000000000" pitchFamily="2" charset="-79"/>
                  </a:rPr>
                  <a:t>H1: </a:t>
                </a:r>
                <a14:m>
                  <m:oMath xmlns:m="http://schemas.openxmlformats.org/officeDocument/2006/math">
                    <m:sSub>
                      <m:sSubPr>
                        <m:ctrlPr>
                          <a:rPr lang="en-US" b="1" i="1" smtClean="0">
                            <a:latin typeface="Cambria Math" panose="02040503050406030204" pitchFamily="18" charset="0"/>
                            <a:cs typeface="Alef" panose="00000500000000000000" pitchFamily="2" charset="-79"/>
                          </a:rPr>
                        </m:ctrlPr>
                      </m:sSubPr>
                      <m:e>
                        <m:r>
                          <a:rPr lang="en-US" b="1" i="1" smtClean="0">
                            <a:latin typeface="Cambria Math" panose="02040503050406030204" pitchFamily="18" charset="0"/>
                            <a:ea typeface="Cambria Math" panose="02040503050406030204" pitchFamily="18" charset="0"/>
                            <a:cs typeface="Alef" panose="00000500000000000000" pitchFamily="2" charset="-79"/>
                          </a:rPr>
                          <m:t>𝝁</m:t>
                        </m:r>
                      </m:e>
                      <m:sub>
                        <m:r>
                          <a:rPr lang="en-US" b="1" i="1" smtClean="0">
                            <a:latin typeface="Cambria Math" panose="02040503050406030204" pitchFamily="18" charset="0"/>
                            <a:cs typeface="Alef" panose="00000500000000000000" pitchFamily="2" charset="-79"/>
                          </a:rPr>
                          <m:t>𝒅</m:t>
                        </m:r>
                      </m:sub>
                    </m:sSub>
                    <m:r>
                      <a:rPr lang="en-US" b="1" i="1" smtClean="0">
                        <a:latin typeface="Cambria Math" panose="02040503050406030204" pitchFamily="18" charset="0"/>
                        <a:ea typeface="Cambria Math" panose="02040503050406030204" pitchFamily="18" charset="0"/>
                        <a:cs typeface="Alef" panose="00000500000000000000" pitchFamily="2" charset="-79"/>
                      </a:rPr>
                      <m:t>≠</m:t>
                    </m:r>
                    <m:r>
                      <a:rPr lang="en-US" b="1" i="1" smtClean="0">
                        <a:latin typeface="Cambria Math" panose="02040503050406030204" pitchFamily="18" charset="0"/>
                        <a:cs typeface="Alef" panose="00000500000000000000" pitchFamily="2" charset="-79"/>
                      </a:rPr>
                      <m:t>𝟎</m:t>
                    </m:r>
                  </m:oMath>
                </a14:m>
                <a:r>
                  <a:rPr lang="en-US" b="1" i="1" dirty="0">
                    <a:latin typeface="Alef" panose="00000500000000000000" pitchFamily="2" charset="-79"/>
                    <a:cs typeface="Alef" panose="00000500000000000000" pitchFamily="2" charset="-79"/>
                  </a:rPr>
                  <a:t> </a:t>
                </a:r>
              </a:p>
            </p:txBody>
          </p:sp>
        </mc:Choice>
        <mc:Fallback xmlns="">
          <p:sp>
            <p:nvSpPr>
              <p:cNvPr id="10" name="TextBox 9">
                <a:extLst>
                  <a:ext uri="{FF2B5EF4-FFF2-40B4-BE49-F238E27FC236}">
                    <a16:creationId xmlns:a16="http://schemas.microsoft.com/office/drawing/2014/main" id="{F2E1B181-3993-C447-AC28-4E3F968F0DDD}"/>
                  </a:ext>
                </a:extLst>
              </p:cNvPr>
              <p:cNvSpPr txBox="1">
                <a:spLocks noRot="1" noChangeAspect="1" noMove="1" noResize="1" noEditPoints="1" noAdjustHandles="1" noChangeArrowheads="1" noChangeShapeType="1" noTextEdit="1"/>
              </p:cNvSpPr>
              <p:nvPr/>
            </p:nvSpPr>
            <p:spPr>
              <a:xfrm>
                <a:off x="9205669" y="3108727"/>
                <a:ext cx="1410899" cy="369332"/>
              </a:xfrm>
              <a:prstGeom prst="rect">
                <a:avLst/>
              </a:prstGeom>
              <a:blipFill>
                <a:blip r:embed="rId4"/>
                <a:stretch>
                  <a:fillRect l="-3448" t="-8197" b="-262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82104C4-7D5A-E781-CBC3-6053C341B611}"/>
                  </a:ext>
                </a:extLst>
              </p:cNvPr>
              <p:cNvSpPr txBox="1"/>
              <p:nvPr/>
            </p:nvSpPr>
            <p:spPr>
              <a:xfrm>
                <a:off x="6718180" y="3705065"/>
                <a:ext cx="6096000" cy="1025537"/>
              </a:xfrm>
              <a:prstGeom prst="rect">
                <a:avLst/>
              </a:prstGeom>
              <a:noFill/>
            </p:spPr>
            <p:txBody>
              <a:bodyPr wrap="square">
                <a:spAutoFit/>
              </a:bodyPr>
              <a:lstStyle/>
              <a:p>
                <a:pPr algn="l" rtl="0">
                  <a:spcBef>
                    <a:spcPts val="600"/>
                  </a:spcBef>
                  <a:spcAft>
                    <a:spcPts val="600"/>
                  </a:spcAft>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𝑡</m:t>
                          </m:r>
                        </m:e>
                        <m: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𝑛</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m:t>
                          </m:r>
                        </m:sub>
                      </m:sSub>
                      <m:r>
                        <a:rPr lang="en-US" sz="1800" b="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acc>
                            <m:accPr>
                              <m:chr m:val="̅"/>
                              <m:ctrlPr>
                                <a:rPr lang="en-US" sz="1800" i="1">
                                  <a:latin typeface="Cambria Math" panose="02040503050406030204" pitchFamily="18" charset="0"/>
                                  <a:cs typeface="Alef" panose="00000500000000000000" pitchFamily="2" charset="-79"/>
                                </a:rPr>
                              </m:ctrlPr>
                            </m:accPr>
                            <m:e>
                              <m:r>
                                <a:rPr lang="en-US" sz="1800" b="0" i="1" smtClean="0">
                                  <a:latin typeface="Cambria Math" panose="02040503050406030204" pitchFamily="18" charset="0"/>
                                  <a:cs typeface="Alef" panose="00000500000000000000" pitchFamily="2" charset="-79"/>
                                </a:rPr>
                                <m:t>𝑑</m:t>
                              </m:r>
                            </m:e>
                          </m:acc>
                          <m:r>
                            <a:rPr lang="en-US" sz="1800" b="0" i="1">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sz="1800" b="0" i="1" smtClean="0">
                                  <a:latin typeface="Cambria Math" panose="02040503050406030204" pitchFamily="18" charset="0"/>
                                  <a:ea typeface="Cambria Math" panose="02040503050406030204" pitchFamily="18" charset="0"/>
                                </a:rPr>
                                <m:t>𝐻</m:t>
                              </m:r>
                              <m:r>
                                <a:rPr lang="en-US" sz="1800" b="0" i="1" smtClean="0">
                                  <a:latin typeface="Cambria Math" panose="02040503050406030204" pitchFamily="18" charset="0"/>
                                  <a:ea typeface="Cambria Math" panose="02040503050406030204" pitchFamily="18" charset="0"/>
                                </a:rPr>
                                <m:t>0</m:t>
                              </m:r>
                            </m:sub>
                          </m:sSub>
                        </m:num>
                        <m:den>
                          <m:f>
                            <m:fPr>
                              <m:type m:val="skw"/>
                              <m:ctrlPr>
                                <a:rPr lang="en-US" sz="1800" i="1">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𝑠</m:t>
                                      </m:r>
                                    </m:e>
                                  </m:acc>
                                </m:e>
                                <m:sub>
                                  <m:r>
                                    <a:rPr lang="en-US" sz="1800" b="0" i="1" smtClean="0">
                                      <a:latin typeface="Cambria Math" panose="02040503050406030204" pitchFamily="18" charset="0"/>
                                      <a:ea typeface="Cambria Math" panose="02040503050406030204" pitchFamily="18" charset="0"/>
                                    </a:rPr>
                                    <m:t>𝑑</m:t>
                                  </m:r>
                                </m:sub>
                              </m:sSub>
                            </m:num>
                            <m:den>
                              <m:rad>
                                <m:radPr>
                                  <m:degHide m:val="on"/>
                                  <m:ctrlPr>
                                    <a:rPr lang="en-US" sz="1800" i="1">
                                      <a:latin typeface="Cambria Math" panose="02040503050406030204" pitchFamily="18" charset="0"/>
                                      <a:ea typeface="Cambria Math" panose="02040503050406030204" pitchFamily="18" charset="0"/>
                                    </a:rPr>
                                  </m:ctrlPr>
                                </m:radPr>
                                <m:deg/>
                                <m:e>
                                  <m:r>
                                    <a:rPr lang="en-US" sz="1800" b="0" i="1" smtClean="0">
                                      <a:latin typeface="Cambria Math" panose="02040503050406030204" pitchFamily="18" charset="0"/>
                                      <a:ea typeface="Cambria Math" panose="02040503050406030204" pitchFamily="18" charset="0"/>
                                    </a:rPr>
                                    <m:t>𝑁</m:t>
                                  </m:r>
                                </m:e>
                              </m:rad>
                            </m:den>
                          </m:f>
                        </m:den>
                      </m:f>
                    </m:oMath>
                  </m:oMathPara>
                </a14:m>
                <a:endParaRPr lang="en-US" sz="1800" b="0" i="1" dirty="0">
                  <a:latin typeface="Cambria Math" panose="02040503050406030204" pitchFamily="18" charset="0"/>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582104C4-7D5A-E781-CBC3-6053C341B611}"/>
                  </a:ext>
                </a:extLst>
              </p:cNvPr>
              <p:cNvSpPr txBox="1">
                <a:spLocks noRot="1" noChangeAspect="1" noMove="1" noResize="1" noEditPoints="1" noAdjustHandles="1" noChangeArrowheads="1" noChangeShapeType="1" noTextEdit="1"/>
              </p:cNvSpPr>
              <p:nvPr/>
            </p:nvSpPr>
            <p:spPr>
              <a:xfrm>
                <a:off x="6718180" y="3705065"/>
                <a:ext cx="6096000" cy="1025537"/>
              </a:xfrm>
              <a:prstGeom prst="rect">
                <a:avLst/>
              </a:prstGeom>
              <a:blipFill>
                <a:blip r:embed="rId5"/>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11721A93-2056-5B7C-833C-C447BA99244B}"/>
              </a:ext>
            </a:extLst>
          </p:cNvPr>
          <p:cNvSpPr txBox="1">
            <a:spLocks/>
          </p:cNvSpPr>
          <p:nvPr/>
        </p:nvSpPr>
        <p:spPr>
          <a:xfrm>
            <a:off x="200659" y="5363980"/>
            <a:ext cx="11626719" cy="1415185"/>
          </a:xfrm>
          <a:prstGeom prst="rect">
            <a:avLst/>
          </a:prstGeom>
        </p:spPr>
        <p:txBody>
          <a:bodyPr vert="horz" lIns="91440" tIns="45720" rIns="91440" bIns="45720" rtlCol="1">
            <a:normAutofit fontScale="85000" lnSpcReduction="2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sz="2400" b="1" dirty="0">
                <a:latin typeface="Alef" panose="00000500000000000000" pitchFamily="2" charset="-79"/>
                <a:cs typeface="Alef" panose="00000500000000000000" pitchFamily="2" charset="-79"/>
              </a:rPr>
              <a:t>Repeated measures ANOVA </a:t>
            </a:r>
            <a:r>
              <a:rPr lang="en-US" sz="2400" dirty="0">
                <a:latin typeface="Alef" panose="00000500000000000000" pitchFamily="2" charset="-79"/>
                <a:cs typeface="Alef" panose="00000500000000000000" pitchFamily="2" charset="-79"/>
              </a:rPr>
              <a:t>(much like ‘regular’ ANOVA to independent sample t-test) </a:t>
            </a:r>
          </a:p>
          <a:p>
            <a:pPr algn="l" rtl="0">
              <a:buFont typeface="Wingdings" panose="05000000000000000000" pitchFamily="2" charset="2"/>
              <a:buChar char="à"/>
            </a:pPr>
            <a:r>
              <a:rPr lang="en-US" sz="2400" dirty="0">
                <a:latin typeface="Alef" panose="00000500000000000000" pitchFamily="2" charset="-79"/>
                <a:cs typeface="Alef" panose="00000500000000000000" pitchFamily="2" charset="-79"/>
              </a:rPr>
              <a:t>Extension to more than two levels</a:t>
            </a:r>
          </a:p>
          <a:p>
            <a:pPr algn="l" rtl="0">
              <a:buFont typeface="Wingdings" panose="05000000000000000000" pitchFamily="2" charset="2"/>
              <a:buChar char="à"/>
            </a:pPr>
            <a:endParaRPr lang="en-US" sz="2400" b="1" dirty="0">
              <a:latin typeface="Alef" panose="00000500000000000000" pitchFamily="2" charset="-79"/>
              <a:cs typeface="Alef" panose="00000500000000000000" pitchFamily="2" charset="-79"/>
            </a:endParaRPr>
          </a:p>
          <a:p>
            <a:pPr marL="0" indent="0" algn="l" rtl="0">
              <a:buNone/>
            </a:pPr>
            <a:r>
              <a:rPr lang="en-US" sz="2400" b="1" dirty="0">
                <a:latin typeface="Alef" panose="00000500000000000000" pitchFamily="2" charset="-79"/>
                <a:cs typeface="Alef" panose="00000500000000000000" pitchFamily="2" charset="-79"/>
              </a:rPr>
              <a:t>There’s one-way ANOVA-RM, two-way ANOVA-RM, </a:t>
            </a:r>
            <a:r>
              <a:rPr lang="en-US" sz="2400" b="1" dirty="0" err="1">
                <a:latin typeface="Alef" panose="00000500000000000000" pitchFamily="2" charset="-79"/>
                <a:cs typeface="Alef" panose="00000500000000000000" pitchFamily="2" charset="-79"/>
              </a:rPr>
              <a:t>etc</a:t>
            </a:r>
            <a:r>
              <a:rPr lang="en-US" sz="2400" b="1" dirty="0">
                <a:latin typeface="Alef" panose="00000500000000000000" pitchFamily="2" charset="-79"/>
                <a:cs typeface="Alef" panose="00000500000000000000" pitchFamily="2" charset="-79"/>
              </a:rPr>
              <a:t>….</a:t>
            </a:r>
          </a:p>
        </p:txBody>
      </p:sp>
    </p:spTree>
    <p:extLst>
      <p:ext uri="{BB962C8B-B14F-4D97-AF65-F5344CB8AC3E}">
        <p14:creationId xmlns:p14="http://schemas.microsoft.com/office/powerpoint/2010/main" val="221440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423" y="93492"/>
            <a:ext cx="11211560" cy="1325563"/>
          </a:xfrm>
        </p:spPr>
        <p:txBody>
          <a:bodyPr/>
          <a:lstStyle/>
          <a:p>
            <a:pPr algn="l" rtl="0"/>
            <a:r>
              <a:rPr lang="en-US" sz="4000" b="1" dirty="0">
                <a:latin typeface="Alef" panose="00000500000000000000" pitchFamily="2" charset="-79"/>
                <a:cs typeface="Alef" panose="00000500000000000000" pitchFamily="2" charset="-79"/>
              </a:rPr>
              <a:t>An example – blood pressure drugs</a:t>
            </a:r>
            <a:br>
              <a:rPr lang="en-US" sz="4000" b="1" dirty="0">
                <a:latin typeface="Alef" panose="00000500000000000000" pitchFamily="2" charset="-79"/>
                <a:cs typeface="Alef" panose="00000500000000000000" pitchFamily="2" charset="-79"/>
              </a:rPr>
            </a:br>
            <a:r>
              <a:rPr lang="en-US" sz="4000" dirty="0">
                <a:latin typeface="Alef" panose="00000500000000000000" pitchFamily="2" charset="-79"/>
                <a:cs typeface="Alef" panose="00000500000000000000" pitchFamily="2" charset="-79"/>
              </a:rPr>
              <a:t>Some intuition</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176424" y="1271944"/>
            <a:ext cx="11211559" cy="531220"/>
          </a:xfrm>
        </p:spPr>
        <p:txBody>
          <a:bodyPr>
            <a:normAutofit/>
          </a:bodyPr>
          <a:lstStyle/>
          <a:p>
            <a:pPr marL="0" indent="0" algn="ctr" rtl="0">
              <a:buNone/>
            </a:pPr>
            <a:r>
              <a:rPr lang="en-US" sz="2400" b="1" u="sng" dirty="0">
                <a:latin typeface="Alef" panose="00000500000000000000" pitchFamily="2" charset="-79"/>
                <a:cs typeface="Alef" panose="00000500000000000000" pitchFamily="2" charset="-79"/>
              </a:rPr>
              <a:t>Result A</a:t>
            </a:r>
            <a:endParaRPr lang="en-US" b="1" u="sng" dirty="0">
              <a:latin typeface="Alef" panose="00000500000000000000" pitchFamily="2" charset="-79"/>
              <a:cs typeface="Alef" panose="00000500000000000000" pitchFamily="2" charset="-79"/>
            </a:endParaRPr>
          </a:p>
        </p:txBody>
      </p:sp>
      <p:sp>
        <p:nvSpPr>
          <p:cNvPr id="5" name="Content Placeholder 2">
            <a:extLst>
              <a:ext uri="{FF2B5EF4-FFF2-40B4-BE49-F238E27FC236}">
                <a16:creationId xmlns:a16="http://schemas.microsoft.com/office/drawing/2014/main" id="{8212C9A7-3F83-6DFE-A6EE-EE7A31FC1C24}"/>
              </a:ext>
            </a:extLst>
          </p:cNvPr>
          <p:cNvSpPr txBox="1">
            <a:spLocks/>
          </p:cNvSpPr>
          <p:nvPr/>
        </p:nvSpPr>
        <p:spPr>
          <a:xfrm>
            <a:off x="251912" y="3842804"/>
            <a:ext cx="11211559" cy="531220"/>
          </a:xfrm>
          <a:prstGeom prst="rect">
            <a:avLst/>
          </a:prstGeom>
        </p:spPr>
        <p:txBody>
          <a:bodyPr vert="horz" lIns="91440" tIns="45720" rIns="91440" bIns="45720" rtlCol="1">
            <a:norm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rtl="0">
              <a:buFont typeface="Arial" panose="020B0604020202020204" pitchFamily="34" charset="0"/>
              <a:buNone/>
            </a:pPr>
            <a:r>
              <a:rPr lang="en-US" sz="2400" b="1" u="sng" dirty="0">
                <a:latin typeface="Alef" panose="00000500000000000000" pitchFamily="2" charset="-79"/>
                <a:cs typeface="Alef" panose="00000500000000000000" pitchFamily="2" charset="-79"/>
              </a:rPr>
              <a:t>Result B</a:t>
            </a:r>
            <a:endParaRPr lang="en-US" b="1" u="sng" dirty="0">
              <a:latin typeface="Alef" panose="00000500000000000000" pitchFamily="2" charset="-79"/>
              <a:cs typeface="Alef" panose="00000500000000000000" pitchFamily="2" charset="-79"/>
            </a:endParaRPr>
          </a:p>
        </p:txBody>
      </p:sp>
      <p:graphicFrame>
        <p:nvGraphicFramePr>
          <p:cNvPr id="6" name="Table 5">
            <a:extLst>
              <a:ext uri="{FF2B5EF4-FFF2-40B4-BE49-F238E27FC236}">
                <a16:creationId xmlns:a16="http://schemas.microsoft.com/office/drawing/2014/main" id="{AC4D5CD1-0CA5-696A-C891-A953ACDE6D0F}"/>
              </a:ext>
            </a:extLst>
          </p:cNvPr>
          <p:cNvGraphicFramePr>
            <a:graphicFrameLocks noGrp="1"/>
          </p:cNvGraphicFramePr>
          <p:nvPr>
            <p:extLst>
              <p:ext uri="{D42A27DB-BD31-4B8C-83A1-F6EECF244321}">
                <p14:modId xmlns:p14="http://schemas.microsoft.com/office/powerpoint/2010/main" val="3290046656"/>
              </p:ext>
            </p:extLst>
          </p:nvPr>
        </p:nvGraphicFramePr>
        <p:xfrm>
          <a:off x="2039595" y="2001171"/>
          <a:ext cx="2985332" cy="1192672"/>
        </p:xfrm>
        <a:graphic>
          <a:graphicData uri="http://schemas.openxmlformats.org/drawingml/2006/table">
            <a:tbl>
              <a:tblPr>
                <a:tableStyleId>{5940675A-B579-460E-94D1-54222C63F5DA}</a:tableStyleId>
              </a:tblPr>
              <a:tblGrid>
                <a:gridCol w="746333">
                  <a:extLst>
                    <a:ext uri="{9D8B030D-6E8A-4147-A177-3AD203B41FA5}">
                      <a16:colId xmlns:a16="http://schemas.microsoft.com/office/drawing/2014/main" val="2328305867"/>
                    </a:ext>
                  </a:extLst>
                </a:gridCol>
                <a:gridCol w="746333">
                  <a:extLst>
                    <a:ext uri="{9D8B030D-6E8A-4147-A177-3AD203B41FA5}">
                      <a16:colId xmlns:a16="http://schemas.microsoft.com/office/drawing/2014/main" val="644928197"/>
                    </a:ext>
                  </a:extLst>
                </a:gridCol>
                <a:gridCol w="746333">
                  <a:extLst>
                    <a:ext uri="{9D8B030D-6E8A-4147-A177-3AD203B41FA5}">
                      <a16:colId xmlns:a16="http://schemas.microsoft.com/office/drawing/2014/main" val="2254886044"/>
                    </a:ext>
                  </a:extLst>
                </a:gridCol>
                <a:gridCol w="746333">
                  <a:extLst>
                    <a:ext uri="{9D8B030D-6E8A-4147-A177-3AD203B41FA5}">
                      <a16:colId xmlns:a16="http://schemas.microsoft.com/office/drawing/2014/main" val="587633309"/>
                    </a:ext>
                  </a:extLst>
                </a:gridCol>
              </a:tblGrid>
              <a:tr h="298168">
                <a:tc>
                  <a:txBody>
                    <a:bodyPr/>
                    <a:lstStyle/>
                    <a:p>
                      <a:pPr algn="ctr" rtl="0" fontAlgn="t"/>
                      <a:r>
                        <a:rPr lang="en-US" sz="1100" b="1" u="none" strike="noStrike" dirty="0">
                          <a:effectLst/>
                        </a:rPr>
                        <a:t> </a:t>
                      </a:r>
                      <a:endParaRPr lang="en-US" sz="11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b="1" u="none" strike="noStrike" dirty="0">
                          <a:effectLst/>
                        </a:rPr>
                        <a:t>control</a:t>
                      </a:r>
                      <a:endParaRPr lang="en-US" sz="11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b="1" u="none" strike="noStrike" dirty="0">
                          <a:effectLst/>
                        </a:rPr>
                        <a:t>drug-1</a:t>
                      </a:r>
                      <a:endParaRPr lang="en-US" sz="11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b="1" u="none" strike="noStrike" dirty="0">
                          <a:effectLst/>
                        </a:rPr>
                        <a:t>drug-2</a:t>
                      </a:r>
                      <a:endParaRPr lang="en-US" sz="11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122361196"/>
                  </a:ext>
                </a:extLst>
              </a:tr>
              <a:tr h="298168">
                <a:tc>
                  <a:txBody>
                    <a:bodyPr/>
                    <a:lstStyle/>
                    <a:p>
                      <a:pPr algn="ctr" rtl="0" fontAlgn="t"/>
                      <a:r>
                        <a:rPr lang="en-US" sz="1100" u="none" strike="noStrike">
                          <a:effectLst/>
                        </a:rPr>
                        <a:t>subj1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u="none" strike="noStrike">
                          <a:effectLst/>
                        </a:rPr>
                        <a:t>150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u="none" strike="noStrike">
                          <a:effectLst/>
                        </a:rPr>
                        <a:t>120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u="none" strike="noStrike">
                          <a:effectLst/>
                        </a:rPr>
                        <a:t>110</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198316608"/>
                  </a:ext>
                </a:extLst>
              </a:tr>
              <a:tr h="298168">
                <a:tc>
                  <a:txBody>
                    <a:bodyPr/>
                    <a:lstStyle/>
                    <a:p>
                      <a:pPr algn="ctr" rtl="0" fontAlgn="t"/>
                      <a:r>
                        <a:rPr lang="en-US" sz="1100" u="none" strike="noStrike">
                          <a:effectLst/>
                        </a:rPr>
                        <a:t>subj2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u="none" strike="noStrike">
                          <a:effectLst/>
                        </a:rPr>
                        <a:t>100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u="none" strike="noStrike">
                          <a:effectLst/>
                        </a:rPr>
                        <a:t>80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u="none" strike="noStrike">
                          <a:effectLst/>
                        </a:rPr>
                        <a:t>70</a:t>
                      </a:r>
                      <a:endParaRPr lang="en-US" sz="1100" b="0" i="0" u="none" strike="noStrike">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503951638"/>
                  </a:ext>
                </a:extLst>
              </a:tr>
              <a:tr h="298168">
                <a:tc>
                  <a:txBody>
                    <a:bodyPr/>
                    <a:lstStyle/>
                    <a:p>
                      <a:pPr algn="ctr" rtl="0" fontAlgn="t"/>
                      <a:r>
                        <a:rPr lang="en-US" sz="1100" u="none" strike="noStrike">
                          <a:effectLst/>
                        </a:rPr>
                        <a:t>subj3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u="none" strike="noStrike">
                          <a:effectLst/>
                        </a:rPr>
                        <a:t>125</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u="none" strike="noStrike">
                          <a:effectLst/>
                        </a:rPr>
                        <a:t>100</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u="none" strike="noStrike" dirty="0">
                          <a:effectLst/>
                        </a:rPr>
                        <a:t>90</a:t>
                      </a:r>
                      <a:endParaRPr lang="en-US" sz="1100" b="0"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5851128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AE4A320-9FA2-C5FE-FCC3-1A94DF9E058F}"/>
                  </a:ext>
                </a:extLst>
              </p:cNvPr>
              <p:cNvSpPr txBox="1"/>
              <p:nvPr/>
            </p:nvSpPr>
            <p:spPr>
              <a:xfrm>
                <a:off x="2933109" y="3248659"/>
                <a:ext cx="471604" cy="261610"/>
              </a:xfrm>
              <a:prstGeom prst="rect">
                <a:avLst/>
              </a:prstGeom>
              <a:noFill/>
            </p:spPr>
            <p:txBody>
              <a:bodyPr wrap="none" rtlCol="0">
                <a:spAutoFit/>
              </a:bodyPr>
              <a:lstStyle/>
              <a:p>
                <a:pPr algn="l" rtl="0"/>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𝟏𝟐𝟓</m:t>
                      </m:r>
                    </m:oMath>
                  </m:oMathPara>
                </a14:m>
                <a:endParaRPr lang="en-US" sz="1100" b="1" i="1" dirty="0"/>
              </a:p>
            </p:txBody>
          </p:sp>
        </mc:Choice>
        <mc:Fallback xmlns="">
          <p:sp>
            <p:nvSpPr>
              <p:cNvPr id="9" name="TextBox 8">
                <a:extLst>
                  <a:ext uri="{FF2B5EF4-FFF2-40B4-BE49-F238E27FC236}">
                    <a16:creationId xmlns:a16="http://schemas.microsoft.com/office/drawing/2014/main" id="{7AE4A320-9FA2-C5FE-FCC3-1A94DF9E058F}"/>
                  </a:ext>
                </a:extLst>
              </p:cNvPr>
              <p:cNvSpPr txBox="1">
                <a:spLocks noRot="1" noChangeAspect="1" noMove="1" noResize="1" noEditPoints="1" noAdjustHandles="1" noChangeArrowheads="1" noChangeShapeType="1" noTextEdit="1"/>
              </p:cNvSpPr>
              <p:nvPr/>
            </p:nvSpPr>
            <p:spPr>
              <a:xfrm>
                <a:off x="2933109" y="3248659"/>
                <a:ext cx="471604" cy="2616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1CD8E5E-6076-EEC0-C545-25BC685098DE}"/>
                  </a:ext>
                </a:extLst>
              </p:cNvPr>
              <p:cNvSpPr txBox="1"/>
              <p:nvPr/>
            </p:nvSpPr>
            <p:spPr>
              <a:xfrm>
                <a:off x="3657843" y="3245936"/>
                <a:ext cx="471604" cy="261610"/>
              </a:xfrm>
              <a:prstGeom prst="rect">
                <a:avLst/>
              </a:prstGeom>
              <a:noFill/>
            </p:spPr>
            <p:txBody>
              <a:bodyPr wrap="none" rtlCol="0">
                <a:spAutoFit/>
              </a:bodyPr>
              <a:lstStyle/>
              <a:p>
                <a:pPr algn="l" rtl="0"/>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𝟏𝟎𝟎</m:t>
                      </m:r>
                    </m:oMath>
                  </m:oMathPara>
                </a14:m>
                <a:endParaRPr lang="en-US" sz="1100" b="1" i="1" dirty="0"/>
              </a:p>
            </p:txBody>
          </p:sp>
        </mc:Choice>
        <mc:Fallback xmlns="">
          <p:sp>
            <p:nvSpPr>
              <p:cNvPr id="10" name="TextBox 9">
                <a:extLst>
                  <a:ext uri="{FF2B5EF4-FFF2-40B4-BE49-F238E27FC236}">
                    <a16:creationId xmlns:a16="http://schemas.microsoft.com/office/drawing/2014/main" id="{C1CD8E5E-6076-EEC0-C545-25BC685098DE}"/>
                  </a:ext>
                </a:extLst>
              </p:cNvPr>
              <p:cNvSpPr txBox="1">
                <a:spLocks noRot="1" noChangeAspect="1" noMove="1" noResize="1" noEditPoints="1" noAdjustHandles="1" noChangeArrowheads="1" noChangeShapeType="1" noTextEdit="1"/>
              </p:cNvSpPr>
              <p:nvPr/>
            </p:nvSpPr>
            <p:spPr>
              <a:xfrm>
                <a:off x="3657843" y="3245936"/>
                <a:ext cx="471604" cy="2616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107456A-87EE-7DAE-841B-3F3334750A8D}"/>
                  </a:ext>
                </a:extLst>
              </p:cNvPr>
              <p:cNvSpPr txBox="1"/>
              <p:nvPr/>
            </p:nvSpPr>
            <p:spPr>
              <a:xfrm>
                <a:off x="4451428" y="3245936"/>
                <a:ext cx="386644" cy="261610"/>
              </a:xfrm>
              <a:prstGeom prst="rect">
                <a:avLst/>
              </a:prstGeom>
              <a:noFill/>
            </p:spPr>
            <p:txBody>
              <a:bodyPr wrap="none" rtlCol="0">
                <a:spAutoFit/>
              </a:bodyPr>
              <a:lstStyle/>
              <a:p>
                <a:pPr algn="l" rtl="0"/>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𝟗𝟎</m:t>
                      </m:r>
                    </m:oMath>
                  </m:oMathPara>
                </a14:m>
                <a:endParaRPr lang="en-US" sz="1100" b="1" i="1" dirty="0"/>
              </a:p>
            </p:txBody>
          </p:sp>
        </mc:Choice>
        <mc:Fallback xmlns="">
          <p:sp>
            <p:nvSpPr>
              <p:cNvPr id="11" name="TextBox 10">
                <a:extLst>
                  <a:ext uri="{FF2B5EF4-FFF2-40B4-BE49-F238E27FC236}">
                    <a16:creationId xmlns:a16="http://schemas.microsoft.com/office/drawing/2014/main" id="{E107456A-87EE-7DAE-841B-3F3334750A8D}"/>
                  </a:ext>
                </a:extLst>
              </p:cNvPr>
              <p:cNvSpPr txBox="1">
                <a:spLocks noRot="1" noChangeAspect="1" noMove="1" noResize="1" noEditPoints="1" noAdjustHandles="1" noChangeArrowheads="1" noChangeShapeType="1" noTextEdit="1"/>
              </p:cNvSpPr>
              <p:nvPr/>
            </p:nvSpPr>
            <p:spPr>
              <a:xfrm>
                <a:off x="4451428" y="3245936"/>
                <a:ext cx="386644" cy="261610"/>
              </a:xfrm>
              <a:prstGeom prst="rect">
                <a:avLst/>
              </a:prstGeom>
              <a:blipFill>
                <a:blip r:embed="rId5"/>
                <a:stretch>
                  <a:fillRect/>
                </a:stretch>
              </a:blipFill>
            </p:spPr>
            <p:txBody>
              <a:bodyPr/>
              <a:lstStyle/>
              <a:p>
                <a:r>
                  <a:rPr lang="en-US">
                    <a:noFill/>
                  </a:rPr>
                  <a:t> </a:t>
                </a:r>
              </a:p>
            </p:txBody>
          </p:sp>
        </mc:Fallback>
      </mc:AlternateContent>
      <p:graphicFrame>
        <p:nvGraphicFramePr>
          <p:cNvPr id="12" name="Chart 11">
            <a:extLst>
              <a:ext uri="{FF2B5EF4-FFF2-40B4-BE49-F238E27FC236}">
                <a16:creationId xmlns:a16="http://schemas.microsoft.com/office/drawing/2014/main" id="{00000000-0008-0000-0000-000003000000}"/>
              </a:ext>
            </a:extLst>
          </p:cNvPr>
          <p:cNvGraphicFramePr>
            <a:graphicFrameLocks/>
          </p:cNvGraphicFramePr>
          <p:nvPr>
            <p:extLst>
              <p:ext uri="{D42A27DB-BD31-4B8C-83A1-F6EECF244321}">
                <p14:modId xmlns:p14="http://schemas.microsoft.com/office/powerpoint/2010/main" val="1442215809"/>
              </p:ext>
            </p:extLst>
          </p:nvPr>
        </p:nvGraphicFramePr>
        <p:xfrm>
          <a:off x="6546078" y="1563191"/>
          <a:ext cx="4083465" cy="2281779"/>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8CD6A85-705A-593A-CD7E-B577327175D6}"/>
                  </a:ext>
                </a:extLst>
              </p:cNvPr>
              <p:cNvSpPr txBox="1"/>
              <p:nvPr/>
            </p:nvSpPr>
            <p:spPr>
              <a:xfrm>
                <a:off x="2075098" y="3245936"/>
                <a:ext cx="712054" cy="261610"/>
              </a:xfrm>
              <a:prstGeom prst="rect">
                <a:avLst/>
              </a:prstGeom>
              <a:noFill/>
            </p:spPr>
            <p:txBody>
              <a:bodyPr wrap="none" rtlCol="0">
                <a:spAutoFit/>
              </a:bodyPr>
              <a:lstStyle/>
              <a:p>
                <a:pPr algn="l" rtl="0"/>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𝒎𝒆𝒂𝒏𝒔</m:t>
                      </m:r>
                      <m:r>
                        <a:rPr lang="en-US" sz="1100" b="1" i="1" smtClean="0">
                          <a:latin typeface="Cambria Math" panose="02040503050406030204" pitchFamily="18" charset="0"/>
                        </a:rPr>
                        <m:t>:</m:t>
                      </m:r>
                    </m:oMath>
                  </m:oMathPara>
                </a14:m>
                <a:endParaRPr lang="en-US" sz="1100" b="1" i="1" dirty="0"/>
              </a:p>
            </p:txBody>
          </p:sp>
        </mc:Choice>
        <mc:Fallback xmlns="">
          <p:sp>
            <p:nvSpPr>
              <p:cNvPr id="13" name="TextBox 12">
                <a:extLst>
                  <a:ext uri="{FF2B5EF4-FFF2-40B4-BE49-F238E27FC236}">
                    <a16:creationId xmlns:a16="http://schemas.microsoft.com/office/drawing/2014/main" id="{68CD6A85-705A-593A-CD7E-B577327175D6}"/>
                  </a:ext>
                </a:extLst>
              </p:cNvPr>
              <p:cNvSpPr txBox="1">
                <a:spLocks noRot="1" noChangeAspect="1" noMove="1" noResize="1" noEditPoints="1" noAdjustHandles="1" noChangeArrowheads="1" noChangeShapeType="1" noTextEdit="1"/>
              </p:cNvSpPr>
              <p:nvPr/>
            </p:nvSpPr>
            <p:spPr>
              <a:xfrm>
                <a:off x="2075098" y="3245936"/>
                <a:ext cx="712054" cy="261610"/>
              </a:xfrm>
              <a:prstGeom prst="rect">
                <a:avLst/>
              </a:prstGeom>
              <a:blipFill>
                <a:blip r:embed="rId7"/>
                <a:stretch>
                  <a:fillRect/>
                </a:stretch>
              </a:blipFill>
            </p:spPr>
            <p:txBody>
              <a:bodyPr/>
              <a:lstStyle/>
              <a:p>
                <a:r>
                  <a:rPr lang="en-US">
                    <a:noFill/>
                  </a:rPr>
                  <a:t> </a:t>
                </a:r>
              </a:p>
            </p:txBody>
          </p:sp>
        </mc:Fallback>
      </mc:AlternateContent>
      <p:graphicFrame>
        <p:nvGraphicFramePr>
          <p:cNvPr id="14" name="Table 13">
            <a:extLst>
              <a:ext uri="{FF2B5EF4-FFF2-40B4-BE49-F238E27FC236}">
                <a16:creationId xmlns:a16="http://schemas.microsoft.com/office/drawing/2014/main" id="{EBE9AFDE-4645-346B-4E07-365A6DB4EAB0}"/>
              </a:ext>
            </a:extLst>
          </p:cNvPr>
          <p:cNvGraphicFramePr>
            <a:graphicFrameLocks noGrp="1"/>
          </p:cNvGraphicFramePr>
          <p:nvPr>
            <p:extLst>
              <p:ext uri="{D42A27DB-BD31-4B8C-83A1-F6EECF244321}">
                <p14:modId xmlns:p14="http://schemas.microsoft.com/office/powerpoint/2010/main" val="3700029425"/>
              </p:ext>
            </p:extLst>
          </p:nvPr>
        </p:nvGraphicFramePr>
        <p:xfrm>
          <a:off x="2039595" y="4851825"/>
          <a:ext cx="2985332" cy="1192672"/>
        </p:xfrm>
        <a:graphic>
          <a:graphicData uri="http://schemas.openxmlformats.org/drawingml/2006/table">
            <a:tbl>
              <a:tblPr>
                <a:tableStyleId>{5940675A-B579-460E-94D1-54222C63F5DA}</a:tableStyleId>
              </a:tblPr>
              <a:tblGrid>
                <a:gridCol w="746333">
                  <a:extLst>
                    <a:ext uri="{9D8B030D-6E8A-4147-A177-3AD203B41FA5}">
                      <a16:colId xmlns:a16="http://schemas.microsoft.com/office/drawing/2014/main" val="2328305867"/>
                    </a:ext>
                  </a:extLst>
                </a:gridCol>
                <a:gridCol w="746333">
                  <a:extLst>
                    <a:ext uri="{9D8B030D-6E8A-4147-A177-3AD203B41FA5}">
                      <a16:colId xmlns:a16="http://schemas.microsoft.com/office/drawing/2014/main" val="644928197"/>
                    </a:ext>
                  </a:extLst>
                </a:gridCol>
                <a:gridCol w="746333">
                  <a:extLst>
                    <a:ext uri="{9D8B030D-6E8A-4147-A177-3AD203B41FA5}">
                      <a16:colId xmlns:a16="http://schemas.microsoft.com/office/drawing/2014/main" val="2254886044"/>
                    </a:ext>
                  </a:extLst>
                </a:gridCol>
                <a:gridCol w="746333">
                  <a:extLst>
                    <a:ext uri="{9D8B030D-6E8A-4147-A177-3AD203B41FA5}">
                      <a16:colId xmlns:a16="http://schemas.microsoft.com/office/drawing/2014/main" val="587633309"/>
                    </a:ext>
                  </a:extLst>
                </a:gridCol>
              </a:tblGrid>
              <a:tr h="298168">
                <a:tc>
                  <a:txBody>
                    <a:bodyPr/>
                    <a:lstStyle/>
                    <a:p>
                      <a:pPr algn="ctr" rtl="0" fontAlgn="t"/>
                      <a:r>
                        <a:rPr lang="en-US" sz="1100" b="1" u="none" strike="noStrike" dirty="0">
                          <a:effectLst/>
                        </a:rPr>
                        <a:t> </a:t>
                      </a:r>
                      <a:endParaRPr lang="en-US" sz="11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b="1" u="none" strike="noStrike" dirty="0">
                          <a:effectLst/>
                        </a:rPr>
                        <a:t>control</a:t>
                      </a:r>
                      <a:endParaRPr lang="en-US" sz="11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b="1" u="none" strike="noStrike" dirty="0">
                          <a:effectLst/>
                        </a:rPr>
                        <a:t>drug-1</a:t>
                      </a:r>
                      <a:endParaRPr lang="en-US" sz="1100" b="1" i="0" u="none" strike="noStrike" dirty="0">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b="1" u="none" strike="noStrike" dirty="0">
                          <a:effectLst/>
                        </a:rPr>
                        <a:t>drug-2</a:t>
                      </a:r>
                      <a:endParaRPr lang="en-US" sz="1100" b="1" i="0" u="none" strike="noStrike" dirty="0">
                        <a:solidFill>
                          <a:srgbClr val="000000"/>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2122361196"/>
                  </a:ext>
                </a:extLst>
              </a:tr>
              <a:tr h="298168">
                <a:tc>
                  <a:txBody>
                    <a:bodyPr/>
                    <a:lstStyle/>
                    <a:p>
                      <a:pPr algn="ctr" rtl="0" fontAlgn="t"/>
                      <a:r>
                        <a:rPr lang="en-US" sz="1100" u="none" strike="noStrike">
                          <a:effectLst/>
                        </a:rPr>
                        <a:t>subj1</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b="0" i="0" u="none" strike="noStrike">
                          <a:solidFill>
                            <a:srgbClr val="000000"/>
                          </a:solidFill>
                          <a:effectLst/>
                          <a:latin typeface="Arial" panose="020B0604020202020204" pitchFamily="34" charset="0"/>
                        </a:rPr>
                        <a:t>150</a:t>
                      </a:r>
                    </a:p>
                  </a:txBody>
                  <a:tcPr marL="9525" marR="9525" marT="9525" marB="0" anchor="ctr"/>
                </a:tc>
                <a:tc>
                  <a:txBody>
                    <a:bodyPr/>
                    <a:lstStyle/>
                    <a:p>
                      <a:pPr algn="ctr" rtl="0" fontAlgn="t"/>
                      <a:r>
                        <a:rPr lang="en-US" sz="1100" b="0" i="0" u="none" strike="noStrike">
                          <a:solidFill>
                            <a:srgbClr val="000000"/>
                          </a:solidFill>
                          <a:effectLst/>
                          <a:latin typeface="Arial" panose="020B0604020202020204" pitchFamily="34" charset="0"/>
                        </a:rPr>
                        <a:t>100</a:t>
                      </a:r>
                    </a:p>
                  </a:txBody>
                  <a:tcPr marL="9525" marR="9525" marT="9525" marB="0" anchor="ctr"/>
                </a:tc>
                <a:tc>
                  <a:txBody>
                    <a:bodyPr/>
                    <a:lstStyle/>
                    <a:p>
                      <a:pPr algn="ctr" rtl="0" fontAlgn="t"/>
                      <a:r>
                        <a:rPr lang="en-US" sz="1100" b="0" i="0" u="none" strike="noStrike">
                          <a:solidFill>
                            <a:srgbClr val="000000"/>
                          </a:solidFill>
                          <a:effectLst/>
                          <a:latin typeface="Arial" panose="020B0604020202020204" pitchFamily="34" charset="0"/>
                        </a:rPr>
                        <a:t>100</a:t>
                      </a:r>
                    </a:p>
                  </a:txBody>
                  <a:tcPr marL="9525" marR="9525" marT="9525" marB="0" anchor="ctr"/>
                </a:tc>
                <a:extLst>
                  <a:ext uri="{0D108BD9-81ED-4DB2-BD59-A6C34878D82A}">
                    <a16:rowId xmlns:a16="http://schemas.microsoft.com/office/drawing/2014/main" val="2198316608"/>
                  </a:ext>
                </a:extLst>
              </a:tr>
              <a:tr h="298168">
                <a:tc>
                  <a:txBody>
                    <a:bodyPr/>
                    <a:lstStyle/>
                    <a:p>
                      <a:pPr algn="ctr" rtl="0" fontAlgn="t"/>
                      <a:r>
                        <a:rPr lang="en-US" sz="1100" u="none" strike="noStrike">
                          <a:effectLst/>
                        </a:rPr>
                        <a:t>subj2</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b="0" i="0" u="none" strike="noStrike">
                          <a:solidFill>
                            <a:srgbClr val="000000"/>
                          </a:solidFill>
                          <a:effectLst/>
                          <a:latin typeface="Arial" panose="020B0604020202020204" pitchFamily="34" charset="0"/>
                        </a:rPr>
                        <a:t>100</a:t>
                      </a:r>
                    </a:p>
                  </a:txBody>
                  <a:tcPr marL="9525" marR="9525" marT="9525" marB="0" anchor="ctr"/>
                </a:tc>
                <a:tc>
                  <a:txBody>
                    <a:bodyPr/>
                    <a:lstStyle/>
                    <a:p>
                      <a:pPr algn="ctr" rtl="0" fontAlgn="t"/>
                      <a:r>
                        <a:rPr lang="en-US" sz="1100" b="0" i="0" u="none" strike="noStrike">
                          <a:solidFill>
                            <a:srgbClr val="000000"/>
                          </a:solidFill>
                          <a:effectLst/>
                          <a:latin typeface="Arial" panose="020B0604020202020204" pitchFamily="34" charset="0"/>
                        </a:rPr>
                        <a:t>75</a:t>
                      </a:r>
                    </a:p>
                  </a:txBody>
                  <a:tcPr marL="9525" marR="9525" marT="9525" marB="0" anchor="ctr"/>
                </a:tc>
                <a:tc>
                  <a:txBody>
                    <a:bodyPr/>
                    <a:lstStyle/>
                    <a:p>
                      <a:pPr algn="ctr" rtl="0" fontAlgn="t"/>
                      <a:r>
                        <a:rPr lang="en-US" sz="1100" b="0" i="0" u="none" strike="noStrike">
                          <a:solidFill>
                            <a:srgbClr val="000000"/>
                          </a:solidFill>
                          <a:effectLst/>
                          <a:latin typeface="Arial" panose="020B0604020202020204" pitchFamily="34" charset="0"/>
                        </a:rPr>
                        <a:t>110</a:t>
                      </a:r>
                    </a:p>
                  </a:txBody>
                  <a:tcPr marL="9525" marR="9525" marT="9525" marB="0" anchor="ctr"/>
                </a:tc>
                <a:extLst>
                  <a:ext uri="{0D108BD9-81ED-4DB2-BD59-A6C34878D82A}">
                    <a16:rowId xmlns:a16="http://schemas.microsoft.com/office/drawing/2014/main" val="1503951638"/>
                  </a:ext>
                </a:extLst>
              </a:tr>
              <a:tr h="298168">
                <a:tc>
                  <a:txBody>
                    <a:bodyPr/>
                    <a:lstStyle/>
                    <a:p>
                      <a:pPr algn="ctr" rtl="0" fontAlgn="t"/>
                      <a:r>
                        <a:rPr lang="en-US" sz="1100" u="none" strike="noStrike">
                          <a:effectLst/>
                        </a:rPr>
                        <a:t>subj3</a:t>
                      </a:r>
                      <a:endParaRPr lang="en-US" sz="1100" b="0" i="0" u="none" strike="noStrike">
                        <a:solidFill>
                          <a:srgbClr val="000000"/>
                        </a:solidFill>
                        <a:effectLst/>
                        <a:latin typeface="Arial" panose="020B0604020202020204" pitchFamily="34" charset="0"/>
                      </a:endParaRPr>
                    </a:p>
                  </a:txBody>
                  <a:tcPr marL="9525" marR="9525" marT="9525" marB="0" anchor="ctr"/>
                </a:tc>
                <a:tc>
                  <a:txBody>
                    <a:bodyPr/>
                    <a:lstStyle/>
                    <a:p>
                      <a:pPr algn="ctr" rtl="0" fontAlgn="t"/>
                      <a:r>
                        <a:rPr lang="en-US" sz="1100" b="0" i="0" u="none" strike="noStrike">
                          <a:solidFill>
                            <a:srgbClr val="000000"/>
                          </a:solidFill>
                          <a:effectLst/>
                          <a:latin typeface="Arial" panose="020B0604020202020204" pitchFamily="34" charset="0"/>
                        </a:rPr>
                        <a:t>125</a:t>
                      </a:r>
                    </a:p>
                  </a:txBody>
                  <a:tcPr marL="9525" marR="9525" marT="9525" marB="0" anchor="ctr"/>
                </a:tc>
                <a:tc>
                  <a:txBody>
                    <a:bodyPr/>
                    <a:lstStyle/>
                    <a:p>
                      <a:pPr algn="ctr" rtl="0" fontAlgn="t"/>
                      <a:r>
                        <a:rPr lang="en-US" sz="1100" b="0" i="0" u="none" strike="noStrike">
                          <a:solidFill>
                            <a:srgbClr val="000000"/>
                          </a:solidFill>
                          <a:effectLst/>
                          <a:latin typeface="Arial" panose="020B0604020202020204" pitchFamily="34" charset="0"/>
                        </a:rPr>
                        <a:t>125</a:t>
                      </a:r>
                    </a:p>
                  </a:txBody>
                  <a:tcPr marL="9525" marR="9525" marT="9525" marB="0" anchor="ctr"/>
                </a:tc>
                <a:tc>
                  <a:txBody>
                    <a:bodyPr/>
                    <a:lstStyle/>
                    <a:p>
                      <a:pPr algn="ctr" rtl="0" fontAlgn="t"/>
                      <a:r>
                        <a:rPr lang="en-US" sz="1100" b="0" i="0" u="none" strike="noStrike" dirty="0">
                          <a:solidFill>
                            <a:srgbClr val="000000"/>
                          </a:solidFill>
                          <a:effectLst/>
                          <a:latin typeface="Arial" panose="020B0604020202020204" pitchFamily="34" charset="0"/>
                        </a:rPr>
                        <a:t>60</a:t>
                      </a:r>
                    </a:p>
                  </a:txBody>
                  <a:tcPr marL="9525" marR="9525" marT="9525" marB="0" anchor="ctr"/>
                </a:tc>
                <a:extLst>
                  <a:ext uri="{0D108BD9-81ED-4DB2-BD59-A6C34878D82A}">
                    <a16:rowId xmlns:a16="http://schemas.microsoft.com/office/drawing/2014/main" val="58511283"/>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FB7D627-3944-149E-DED2-4836D116C577}"/>
                  </a:ext>
                </a:extLst>
              </p:cNvPr>
              <p:cNvSpPr txBox="1"/>
              <p:nvPr/>
            </p:nvSpPr>
            <p:spPr>
              <a:xfrm>
                <a:off x="2933109" y="6099313"/>
                <a:ext cx="471604" cy="261610"/>
              </a:xfrm>
              <a:prstGeom prst="rect">
                <a:avLst/>
              </a:prstGeom>
              <a:noFill/>
            </p:spPr>
            <p:txBody>
              <a:bodyPr wrap="none" rtlCol="0">
                <a:spAutoFit/>
              </a:bodyPr>
              <a:lstStyle/>
              <a:p>
                <a:pPr algn="l" rtl="0"/>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𝟏𝟐𝟓</m:t>
                      </m:r>
                    </m:oMath>
                  </m:oMathPara>
                </a14:m>
                <a:endParaRPr lang="en-US" sz="1100" b="1" i="1" dirty="0"/>
              </a:p>
            </p:txBody>
          </p:sp>
        </mc:Choice>
        <mc:Fallback xmlns="">
          <p:sp>
            <p:nvSpPr>
              <p:cNvPr id="15" name="TextBox 14">
                <a:extLst>
                  <a:ext uri="{FF2B5EF4-FFF2-40B4-BE49-F238E27FC236}">
                    <a16:creationId xmlns:a16="http://schemas.microsoft.com/office/drawing/2014/main" id="{7FB7D627-3944-149E-DED2-4836D116C577}"/>
                  </a:ext>
                </a:extLst>
              </p:cNvPr>
              <p:cNvSpPr txBox="1">
                <a:spLocks noRot="1" noChangeAspect="1" noMove="1" noResize="1" noEditPoints="1" noAdjustHandles="1" noChangeArrowheads="1" noChangeShapeType="1" noTextEdit="1"/>
              </p:cNvSpPr>
              <p:nvPr/>
            </p:nvSpPr>
            <p:spPr>
              <a:xfrm>
                <a:off x="2933109" y="6099313"/>
                <a:ext cx="471604" cy="26161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A618984-1CF3-42DC-C970-3CD9B877F2AE}"/>
                  </a:ext>
                </a:extLst>
              </p:cNvPr>
              <p:cNvSpPr txBox="1"/>
              <p:nvPr/>
            </p:nvSpPr>
            <p:spPr>
              <a:xfrm>
                <a:off x="3657843" y="6096590"/>
                <a:ext cx="471604" cy="261610"/>
              </a:xfrm>
              <a:prstGeom prst="rect">
                <a:avLst/>
              </a:prstGeom>
              <a:noFill/>
            </p:spPr>
            <p:txBody>
              <a:bodyPr wrap="none" rtlCol="0">
                <a:spAutoFit/>
              </a:bodyPr>
              <a:lstStyle/>
              <a:p>
                <a:pPr algn="l" rtl="0"/>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𝟏𝟎𝟎</m:t>
                      </m:r>
                    </m:oMath>
                  </m:oMathPara>
                </a14:m>
                <a:endParaRPr lang="en-US" sz="1100" b="1" i="1" dirty="0"/>
              </a:p>
            </p:txBody>
          </p:sp>
        </mc:Choice>
        <mc:Fallback xmlns="">
          <p:sp>
            <p:nvSpPr>
              <p:cNvPr id="16" name="TextBox 15">
                <a:extLst>
                  <a:ext uri="{FF2B5EF4-FFF2-40B4-BE49-F238E27FC236}">
                    <a16:creationId xmlns:a16="http://schemas.microsoft.com/office/drawing/2014/main" id="{DA618984-1CF3-42DC-C970-3CD9B877F2AE}"/>
                  </a:ext>
                </a:extLst>
              </p:cNvPr>
              <p:cNvSpPr txBox="1">
                <a:spLocks noRot="1" noChangeAspect="1" noMove="1" noResize="1" noEditPoints="1" noAdjustHandles="1" noChangeArrowheads="1" noChangeShapeType="1" noTextEdit="1"/>
              </p:cNvSpPr>
              <p:nvPr/>
            </p:nvSpPr>
            <p:spPr>
              <a:xfrm>
                <a:off x="3657843" y="6096590"/>
                <a:ext cx="471604" cy="26161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2965A9D-E74B-6E46-A94D-B740063D8A73}"/>
                  </a:ext>
                </a:extLst>
              </p:cNvPr>
              <p:cNvSpPr txBox="1"/>
              <p:nvPr/>
            </p:nvSpPr>
            <p:spPr>
              <a:xfrm>
                <a:off x="4451428" y="6096590"/>
                <a:ext cx="386644" cy="261610"/>
              </a:xfrm>
              <a:prstGeom prst="rect">
                <a:avLst/>
              </a:prstGeom>
              <a:noFill/>
            </p:spPr>
            <p:txBody>
              <a:bodyPr wrap="none" rtlCol="0">
                <a:spAutoFit/>
              </a:bodyPr>
              <a:lstStyle/>
              <a:p>
                <a:pPr algn="l" rtl="0"/>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𝟗𝟎</m:t>
                      </m:r>
                    </m:oMath>
                  </m:oMathPara>
                </a14:m>
                <a:endParaRPr lang="en-US" sz="1100" b="1" i="1" dirty="0"/>
              </a:p>
            </p:txBody>
          </p:sp>
        </mc:Choice>
        <mc:Fallback xmlns="">
          <p:sp>
            <p:nvSpPr>
              <p:cNvPr id="17" name="TextBox 16">
                <a:extLst>
                  <a:ext uri="{FF2B5EF4-FFF2-40B4-BE49-F238E27FC236}">
                    <a16:creationId xmlns:a16="http://schemas.microsoft.com/office/drawing/2014/main" id="{E2965A9D-E74B-6E46-A94D-B740063D8A73}"/>
                  </a:ext>
                </a:extLst>
              </p:cNvPr>
              <p:cNvSpPr txBox="1">
                <a:spLocks noRot="1" noChangeAspect="1" noMove="1" noResize="1" noEditPoints="1" noAdjustHandles="1" noChangeArrowheads="1" noChangeShapeType="1" noTextEdit="1"/>
              </p:cNvSpPr>
              <p:nvPr/>
            </p:nvSpPr>
            <p:spPr>
              <a:xfrm>
                <a:off x="4451428" y="6096590"/>
                <a:ext cx="386644" cy="2616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D5F85A7-8480-8F20-8987-ADA8785CF02D}"/>
                  </a:ext>
                </a:extLst>
              </p:cNvPr>
              <p:cNvSpPr txBox="1"/>
              <p:nvPr/>
            </p:nvSpPr>
            <p:spPr>
              <a:xfrm>
                <a:off x="2075098" y="6096590"/>
                <a:ext cx="712054" cy="261610"/>
              </a:xfrm>
              <a:prstGeom prst="rect">
                <a:avLst/>
              </a:prstGeom>
              <a:noFill/>
            </p:spPr>
            <p:txBody>
              <a:bodyPr wrap="none" rtlCol="0">
                <a:spAutoFit/>
              </a:bodyPr>
              <a:lstStyle/>
              <a:p>
                <a:pPr algn="l" rtl="0"/>
                <a14:m>
                  <m:oMathPara xmlns:m="http://schemas.openxmlformats.org/officeDocument/2006/math">
                    <m:oMathParaPr>
                      <m:jc m:val="centerGroup"/>
                    </m:oMathParaPr>
                    <m:oMath xmlns:m="http://schemas.openxmlformats.org/officeDocument/2006/math">
                      <m:r>
                        <a:rPr lang="en-US" sz="1100" b="1" i="1" smtClean="0">
                          <a:latin typeface="Cambria Math" panose="02040503050406030204" pitchFamily="18" charset="0"/>
                        </a:rPr>
                        <m:t>𝒎𝒆𝒂𝒏𝒔</m:t>
                      </m:r>
                      <m:r>
                        <a:rPr lang="en-US" sz="1100" b="1" i="1" smtClean="0">
                          <a:latin typeface="Cambria Math" panose="02040503050406030204" pitchFamily="18" charset="0"/>
                        </a:rPr>
                        <m:t>:</m:t>
                      </m:r>
                    </m:oMath>
                  </m:oMathPara>
                </a14:m>
                <a:endParaRPr lang="en-US" sz="1100" b="1" i="1" dirty="0"/>
              </a:p>
            </p:txBody>
          </p:sp>
        </mc:Choice>
        <mc:Fallback xmlns="">
          <p:sp>
            <p:nvSpPr>
              <p:cNvPr id="18" name="TextBox 17">
                <a:extLst>
                  <a:ext uri="{FF2B5EF4-FFF2-40B4-BE49-F238E27FC236}">
                    <a16:creationId xmlns:a16="http://schemas.microsoft.com/office/drawing/2014/main" id="{FD5F85A7-8480-8F20-8987-ADA8785CF02D}"/>
                  </a:ext>
                </a:extLst>
              </p:cNvPr>
              <p:cNvSpPr txBox="1">
                <a:spLocks noRot="1" noChangeAspect="1" noMove="1" noResize="1" noEditPoints="1" noAdjustHandles="1" noChangeArrowheads="1" noChangeShapeType="1" noTextEdit="1"/>
              </p:cNvSpPr>
              <p:nvPr/>
            </p:nvSpPr>
            <p:spPr>
              <a:xfrm>
                <a:off x="2075098" y="6096590"/>
                <a:ext cx="712054" cy="261610"/>
              </a:xfrm>
              <a:prstGeom prst="rect">
                <a:avLst/>
              </a:prstGeom>
              <a:blipFill>
                <a:blip r:embed="rId7"/>
                <a:stretch>
                  <a:fillRect/>
                </a:stretch>
              </a:blipFill>
            </p:spPr>
            <p:txBody>
              <a:bodyPr/>
              <a:lstStyle/>
              <a:p>
                <a:r>
                  <a:rPr lang="en-US">
                    <a:noFill/>
                  </a:rPr>
                  <a:t> </a:t>
                </a:r>
              </a:p>
            </p:txBody>
          </p:sp>
        </mc:Fallback>
      </mc:AlternateContent>
      <p:graphicFrame>
        <p:nvGraphicFramePr>
          <p:cNvPr id="19" name="Chart 18">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3650610929"/>
              </p:ext>
            </p:extLst>
          </p:nvPr>
        </p:nvGraphicFramePr>
        <p:xfrm>
          <a:off x="6546078" y="4439671"/>
          <a:ext cx="4083465" cy="228600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767587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240" y="365125"/>
            <a:ext cx="11211560" cy="1325563"/>
          </a:xfrm>
        </p:spPr>
        <p:txBody>
          <a:bodyPr/>
          <a:lstStyle/>
          <a:p>
            <a:pPr algn="l" rtl="0"/>
            <a:r>
              <a:rPr lang="en-US" sz="4000" dirty="0">
                <a:latin typeface="Alef" panose="00000500000000000000" pitchFamily="2" charset="-79"/>
                <a:cs typeface="Alef" panose="00000500000000000000" pitchFamily="2" charset="-79"/>
              </a:rPr>
              <a:t>Repeated measures ANOVA</a:t>
            </a:r>
            <a:endParaRPr lang="he-IL" sz="4000" dirty="0">
              <a:latin typeface="Alef" panose="00000500000000000000" pitchFamily="2" charset="-79"/>
              <a:cs typeface="Alef" panose="00000500000000000000" pitchFamily="2" charset="-79"/>
            </a:endParaRPr>
          </a:p>
        </p:txBody>
      </p:sp>
      <p:sp>
        <p:nvSpPr>
          <p:cNvPr id="3" name="Content Placeholder 2"/>
          <p:cNvSpPr>
            <a:spLocks noGrp="1"/>
          </p:cNvSpPr>
          <p:nvPr>
            <p:ph idx="1"/>
          </p:nvPr>
        </p:nvSpPr>
        <p:spPr>
          <a:xfrm>
            <a:off x="404501" y="1613775"/>
            <a:ext cx="11094720" cy="4802187"/>
          </a:xfrm>
        </p:spPr>
        <p:txBody>
          <a:bodyPr>
            <a:normAutofit/>
          </a:bodyPr>
          <a:lstStyle/>
          <a:p>
            <a:pPr algn="l" rtl="0"/>
            <a:r>
              <a:rPr lang="en-US" sz="3200" dirty="0">
                <a:latin typeface="Alef" panose="00000500000000000000" pitchFamily="2" charset="-79"/>
                <a:cs typeface="Alef" panose="00000500000000000000" pitchFamily="2" charset="-79"/>
              </a:rPr>
              <a:t>ANOVA-RM splits the total square deviations (SST) to </a:t>
            </a:r>
            <a:r>
              <a:rPr lang="en-US" sz="3200" b="1" i="1" dirty="0">
                <a:latin typeface="Alef" panose="00000500000000000000" pitchFamily="2" charset="-79"/>
                <a:cs typeface="Alef" panose="00000500000000000000" pitchFamily="2" charset="-79"/>
              </a:rPr>
              <a:t>three</a:t>
            </a:r>
            <a:r>
              <a:rPr lang="en-US" sz="3200" dirty="0">
                <a:latin typeface="Alef" panose="00000500000000000000" pitchFamily="2" charset="-79"/>
                <a:cs typeface="Alef" panose="00000500000000000000" pitchFamily="2" charset="-79"/>
              </a:rPr>
              <a:t> elements:</a:t>
            </a:r>
          </a:p>
          <a:p>
            <a:pPr lvl="1" algn="l" rtl="0"/>
            <a:r>
              <a:rPr lang="en-US" sz="2000" b="1" dirty="0">
                <a:latin typeface="Alef" panose="00000500000000000000" pitchFamily="2" charset="-79"/>
                <a:cs typeface="Alef" panose="00000500000000000000" pitchFamily="2" charset="-79"/>
              </a:rPr>
              <a:t>SSB</a:t>
            </a:r>
            <a:r>
              <a:rPr lang="en-US" sz="2000" dirty="0">
                <a:latin typeface="Alef" panose="00000500000000000000" pitchFamily="2" charset="-79"/>
                <a:cs typeface="Alef" panose="00000500000000000000" pitchFamily="2" charset="-79"/>
              </a:rPr>
              <a:t> – same as in one-way AVOVA, difference between conditions.</a:t>
            </a:r>
          </a:p>
          <a:p>
            <a:pPr lvl="1" algn="l" rtl="0"/>
            <a:r>
              <a:rPr lang="en-US" sz="2000" b="1" dirty="0">
                <a:latin typeface="Alef" panose="00000500000000000000" pitchFamily="2" charset="-79"/>
                <a:cs typeface="Alef" panose="00000500000000000000" pitchFamily="2" charset="-79"/>
              </a:rPr>
              <a:t>SSs – </a:t>
            </a:r>
            <a:r>
              <a:rPr lang="en-US" sz="2000" b="1" i="1" dirty="0">
                <a:latin typeface="Alef" panose="00000500000000000000" pitchFamily="2" charset="-79"/>
                <a:cs typeface="Alef" panose="00000500000000000000" pitchFamily="2" charset="-79"/>
              </a:rPr>
              <a:t>overall </a:t>
            </a:r>
            <a:r>
              <a:rPr lang="en-US" sz="2000" dirty="0">
                <a:latin typeface="Alef" panose="00000500000000000000" pitchFamily="2" charset="-79"/>
                <a:cs typeface="Alef" panose="00000500000000000000" pitchFamily="2" charset="-79"/>
              </a:rPr>
              <a:t>differences between subjects (i.e., individual differences).</a:t>
            </a:r>
          </a:p>
          <a:p>
            <a:pPr lvl="1" algn="l" rtl="0"/>
            <a:r>
              <a:rPr lang="en-US" sz="2000" b="1" dirty="0" err="1">
                <a:latin typeface="Alef" panose="00000500000000000000" pitchFamily="2" charset="-79"/>
                <a:cs typeface="Alef" panose="00000500000000000000" pitchFamily="2" charset="-79"/>
              </a:rPr>
              <a:t>SSint</a:t>
            </a:r>
            <a:r>
              <a:rPr lang="en-US" sz="2000" dirty="0">
                <a:latin typeface="Alef" panose="00000500000000000000" pitchFamily="2" charset="-79"/>
                <a:cs typeface="Alef" panose="00000500000000000000" pitchFamily="2" charset="-79"/>
              </a:rPr>
              <a:t> – the </a:t>
            </a:r>
            <a:r>
              <a:rPr lang="en-US" sz="2000" i="1" dirty="0">
                <a:latin typeface="Alef" panose="00000500000000000000" pitchFamily="2" charset="-79"/>
                <a:cs typeface="Alef" panose="00000500000000000000" pitchFamily="2" charset="-79"/>
              </a:rPr>
              <a:t>interaction</a:t>
            </a:r>
            <a:r>
              <a:rPr lang="en-US" sz="2000" dirty="0">
                <a:latin typeface="Alef" panose="00000500000000000000" pitchFamily="2" charset="-79"/>
                <a:cs typeface="Alef" panose="00000500000000000000" pitchFamily="2" charset="-79"/>
              </a:rPr>
              <a:t> between subjects and conditions (i.e., do all subjects react similarly to the manipulation?)</a:t>
            </a:r>
          </a:p>
          <a:p>
            <a:pPr lvl="1" algn="l" rtl="0"/>
            <a:endParaRPr lang="en-US" sz="2000" dirty="0">
              <a:latin typeface="Alef" panose="00000500000000000000" pitchFamily="2" charset="-79"/>
              <a:cs typeface="Alef" panose="00000500000000000000" pitchFamily="2" charset="-79"/>
            </a:endParaRPr>
          </a:p>
          <a:p>
            <a:pPr algn="l" rtl="0"/>
            <a:r>
              <a:rPr lang="en-US" sz="3200" dirty="0">
                <a:latin typeface="Alef" panose="00000500000000000000" pitchFamily="2" charset="-79"/>
                <a:cs typeface="Alef" panose="00000500000000000000" pitchFamily="2" charset="-79"/>
              </a:rPr>
              <a:t>Then, good-old logic:</a:t>
            </a:r>
          </a:p>
          <a:p>
            <a:pPr lvl="1" algn="l" rtl="0"/>
            <a:r>
              <a:rPr lang="en-US" sz="2000" dirty="0">
                <a:latin typeface="Alef" panose="00000500000000000000" pitchFamily="2" charset="-79"/>
                <a:cs typeface="Alef" panose="00000500000000000000" pitchFamily="2" charset="-79"/>
              </a:rPr>
              <a:t>Look at two statistics which, Under H0, estimate the same variance.</a:t>
            </a:r>
          </a:p>
          <a:p>
            <a:pPr lvl="1" algn="l" rtl="0"/>
            <a:r>
              <a:rPr lang="en-US" sz="2000" b="1" dirty="0">
                <a:latin typeface="Alef" panose="00000500000000000000" pitchFamily="2" charset="-79"/>
                <a:cs typeface="Alef" panose="00000500000000000000" pitchFamily="2" charset="-79"/>
              </a:rPr>
              <a:t>In a within-subject design</a:t>
            </a:r>
            <a:r>
              <a:rPr lang="en-US" sz="2000" dirty="0">
                <a:latin typeface="Alef" panose="00000500000000000000" pitchFamily="2" charset="-79"/>
                <a:cs typeface="Alef" panose="00000500000000000000" pitchFamily="2" charset="-79"/>
              </a:rPr>
              <a:t>, these will be: </a:t>
            </a:r>
            <a:r>
              <a:rPr lang="en-US" sz="2000" b="1" dirty="0">
                <a:latin typeface="Alef" panose="00000500000000000000" pitchFamily="2" charset="-79"/>
                <a:cs typeface="Alef" panose="00000500000000000000" pitchFamily="2" charset="-79"/>
              </a:rPr>
              <a:t>MSB </a:t>
            </a:r>
            <a:r>
              <a:rPr lang="en-US" sz="2000" dirty="0">
                <a:latin typeface="Alef" panose="00000500000000000000" pitchFamily="2" charset="-79"/>
                <a:cs typeface="Alef" panose="00000500000000000000" pitchFamily="2" charset="-79"/>
              </a:rPr>
              <a:t>and </a:t>
            </a:r>
            <a:r>
              <a:rPr lang="en-US" sz="2000" b="1" dirty="0" err="1">
                <a:latin typeface="Alef" panose="00000500000000000000" pitchFamily="2" charset="-79"/>
                <a:cs typeface="Alef" panose="00000500000000000000" pitchFamily="2" charset="-79"/>
              </a:rPr>
              <a:t>MSint</a:t>
            </a:r>
            <a:r>
              <a:rPr lang="en-US" sz="2000" b="1" dirty="0">
                <a:latin typeface="Alef" panose="00000500000000000000" pitchFamily="2" charset="-79"/>
                <a:cs typeface="Alef" panose="00000500000000000000" pitchFamily="2" charset="-79"/>
              </a:rPr>
              <a:t>: </a:t>
            </a:r>
            <a:r>
              <a:rPr lang="en-US" sz="2000" dirty="0">
                <a:latin typeface="Alef" panose="00000500000000000000" pitchFamily="2" charset="-79"/>
                <a:cs typeface="Alef" panose="00000500000000000000" pitchFamily="2" charset="-79"/>
              </a:rPr>
              <a:t>Conceptually, under H0, they both only tap into noise, variance unrelated to the manipulation.</a:t>
            </a:r>
            <a:endParaRPr lang="en-US" sz="2000" b="1" dirty="0">
              <a:latin typeface="Alef" panose="00000500000000000000" pitchFamily="2" charset="-79"/>
              <a:cs typeface="Alef" panose="00000500000000000000" pitchFamily="2" charset="-79"/>
            </a:endParaRPr>
          </a:p>
          <a:p>
            <a:pPr marL="0" indent="0" algn="l" rtl="0">
              <a:buNone/>
            </a:pPr>
            <a:endParaRPr lang="en-US" sz="3200" dirty="0">
              <a:latin typeface="Alef" panose="00000500000000000000" pitchFamily="2" charset="-79"/>
              <a:cs typeface="Alef" panose="00000500000000000000" pitchFamily="2" charset="-79"/>
            </a:endParaRPr>
          </a:p>
        </p:txBody>
      </p:sp>
    </p:spTree>
    <p:extLst>
      <p:ext uri="{BB962C8B-B14F-4D97-AF65-F5344CB8AC3E}">
        <p14:creationId xmlns:p14="http://schemas.microsoft.com/office/powerpoint/2010/main" val="406910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48" y="125843"/>
            <a:ext cx="11211560" cy="1325563"/>
          </a:xfrm>
        </p:spPr>
        <p:txBody>
          <a:bodyPr/>
          <a:lstStyle/>
          <a:p>
            <a:pPr algn="l" rtl="0"/>
            <a:r>
              <a:rPr lang="en-US" sz="4000" b="1" dirty="0">
                <a:latin typeface="Alef" panose="00000500000000000000" pitchFamily="2" charset="-79"/>
                <a:cs typeface="Alef" panose="00000500000000000000" pitchFamily="2" charset="-79"/>
              </a:rPr>
              <a:t>A (more realistic) example:</a:t>
            </a:r>
            <a:br>
              <a:rPr lang="en-US" sz="4000" dirty="0">
                <a:latin typeface="Alef" panose="00000500000000000000" pitchFamily="2" charset="-79"/>
                <a:cs typeface="Alef" panose="00000500000000000000" pitchFamily="2" charset="-79"/>
              </a:rPr>
            </a:br>
            <a:r>
              <a:rPr lang="en-US" sz="4000" dirty="0">
                <a:latin typeface="Alef" panose="00000500000000000000" pitchFamily="2" charset="-79"/>
                <a:cs typeface="Alef" panose="00000500000000000000" pitchFamily="2" charset="-79"/>
              </a:rPr>
              <a:t>Grammatical categories and reading times</a:t>
            </a:r>
            <a:endParaRPr lang="he-IL" sz="4000" dirty="0">
              <a:latin typeface="Alef" panose="00000500000000000000" pitchFamily="2" charset="-79"/>
              <a:cs typeface="Alef" panose="00000500000000000000" pitchFamily="2" charset="-79"/>
            </a:endParaRPr>
          </a:p>
        </p:txBody>
      </p:sp>
      <p:graphicFrame>
        <p:nvGraphicFramePr>
          <p:cNvPr id="6" name="Table 5">
            <a:extLst>
              <a:ext uri="{FF2B5EF4-FFF2-40B4-BE49-F238E27FC236}">
                <a16:creationId xmlns:a16="http://schemas.microsoft.com/office/drawing/2014/main" id="{25A0252D-9EA5-1912-1CD7-AE2F4457E872}"/>
              </a:ext>
            </a:extLst>
          </p:cNvPr>
          <p:cNvGraphicFramePr>
            <a:graphicFrameLocks noGrp="1"/>
          </p:cNvGraphicFramePr>
          <p:nvPr>
            <p:extLst>
              <p:ext uri="{D42A27DB-BD31-4B8C-83A1-F6EECF244321}">
                <p14:modId xmlns:p14="http://schemas.microsoft.com/office/powerpoint/2010/main" val="1110119367"/>
              </p:ext>
            </p:extLst>
          </p:nvPr>
        </p:nvGraphicFramePr>
        <p:xfrm>
          <a:off x="501352" y="1707815"/>
          <a:ext cx="5379576" cy="3577210"/>
        </p:xfrm>
        <a:graphic>
          <a:graphicData uri="http://schemas.openxmlformats.org/drawingml/2006/table">
            <a:tbl>
              <a:tblPr firstRow="1" firstCol="1" bandRow="1">
                <a:tableStyleId>{5940675A-B579-460E-94D1-54222C63F5DA}</a:tableStyleId>
              </a:tblPr>
              <a:tblGrid>
                <a:gridCol w="1344583">
                  <a:extLst>
                    <a:ext uri="{9D8B030D-6E8A-4147-A177-3AD203B41FA5}">
                      <a16:colId xmlns:a16="http://schemas.microsoft.com/office/drawing/2014/main" val="1644011471"/>
                    </a:ext>
                  </a:extLst>
                </a:gridCol>
                <a:gridCol w="1344583">
                  <a:extLst>
                    <a:ext uri="{9D8B030D-6E8A-4147-A177-3AD203B41FA5}">
                      <a16:colId xmlns:a16="http://schemas.microsoft.com/office/drawing/2014/main" val="3481621129"/>
                    </a:ext>
                  </a:extLst>
                </a:gridCol>
                <a:gridCol w="1345205">
                  <a:extLst>
                    <a:ext uri="{9D8B030D-6E8A-4147-A177-3AD203B41FA5}">
                      <a16:colId xmlns:a16="http://schemas.microsoft.com/office/drawing/2014/main" val="473962099"/>
                    </a:ext>
                  </a:extLst>
                </a:gridCol>
                <a:gridCol w="1345205">
                  <a:extLst>
                    <a:ext uri="{9D8B030D-6E8A-4147-A177-3AD203B41FA5}">
                      <a16:colId xmlns:a16="http://schemas.microsoft.com/office/drawing/2014/main" val="3991743829"/>
                    </a:ext>
                  </a:extLst>
                </a:gridCol>
              </a:tblGrid>
              <a:tr h="392348">
                <a:tc>
                  <a:txBody>
                    <a:bodyPr/>
                    <a:lstStyle/>
                    <a:p>
                      <a:pPr marL="0" marR="0" algn="ctr" rtl="0">
                        <a:lnSpc>
                          <a:spcPct val="107000"/>
                        </a:lnSpc>
                        <a:spcBef>
                          <a:spcPts val="0"/>
                        </a:spcBef>
                        <a:spcAft>
                          <a:spcPts val="0"/>
                        </a:spcAft>
                      </a:pPr>
                      <a:r>
                        <a:rPr lang="en-US" sz="1600" dirty="0">
                          <a:effectLst/>
                        </a:rPr>
                        <a:t>Subject</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b="1" dirty="0">
                          <a:effectLst/>
                        </a:rPr>
                        <a:t>RT avg nouns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b="1" dirty="0">
                          <a:effectLst/>
                        </a:rPr>
                        <a:t>RT avg verbs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b="1" dirty="0">
                          <a:effectLst/>
                        </a:rPr>
                        <a:t>RT avg adjectives</a:t>
                      </a:r>
                      <a:endParaRPr lang="en-US" sz="16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33066540"/>
                  </a:ext>
                </a:extLst>
              </a:tr>
              <a:tr h="236074">
                <a:tc>
                  <a:txBody>
                    <a:bodyPr/>
                    <a:lstStyle/>
                    <a:p>
                      <a:pPr marL="0" marR="0" algn="ctr" rtl="0">
                        <a:lnSpc>
                          <a:spcPct val="107000"/>
                        </a:lnSpc>
                        <a:spcBef>
                          <a:spcPts val="0"/>
                        </a:spcBef>
                        <a:spcAft>
                          <a:spcPts val="0"/>
                        </a:spcAft>
                      </a:pPr>
                      <a:r>
                        <a:rPr lang="en-US" sz="1600">
                          <a:effectLst/>
                        </a:rPr>
                        <a:t>1</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800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750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52301276"/>
                  </a:ext>
                </a:extLst>
              </a:tr>
              <a:tr h="236074">
                <a:tc>
                  <a:txBody>
                    <a:bodyPr/>
                    <a:lstStyle/>
                    <a:p>
                      <a:pPr marL="0" marR="0" algn="ctr" rtl="0">
                        <a:lnSpc>
                          <a:spcPct val="107000"/>
                        </a:lnSpc>
                        <a:spcBef>
                          <a:spcPts val="0"/>
                        </a:spcBef>
                        <a:spcAft>
                          <a:spcPts val="0"/>
                        </a:spcAft>
                      </a:pPr>
                      <a:r>
                        <a:rPr lang="en-US" sz="1600">
                          <a:effectLst/>
                        </a:rPr>
                        <a:t>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530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520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93744165"/>
                  </a:ext>
                </a:extLst>
              </a:tr>
              <a:tr h="236074">
                <a:tc>
                  <a:txBody>
                    <a:bodyPr/>
                    <a:lstStyle/>
                    <a:p>
                      <a:pPr marL="0" marR="0" algn="ctr" rtl="0">
                        <a:lnSpc>
                          <a:spcPct val="107000"/>
                        </a:lnSpc>
                        <a:spcBef>
                          <a:spcPts val="0"/>
                        </a:spcBef>
                        <a:spcAft>
                          <a:spcPts val="0"/>
                        </a:spcAft>
                      </a:pPr>
                      <a:r>
                        <a:rPr lang="en-US" sz="1600">
                          <a:effectLst/>
                        </a:rPr>
                        <a:t>3</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580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700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680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93922156"/>
                  </a:ext>
                </a:extLst>
              </a:tr>
              <a:tr h="236074">
                <a:tc>
                  <a:txBody>
                    <a:bodyPr/>
                    <a:lstStyle/>
                    <a:p>
                      <a:pPr marL="0" marR="0" algn="ctr" rtl="0">
                        <a:lnSpc>
                          <a:spcPct val="107000"/>
                        </a:lnSpc>
                        <a:spcBef>
                          <a:spcPts val="0"/>
                        </a:spcBef>
                        <a:spcAft>
                          <a:spcPts val="0"/>
                        </a:spcAft>
                      </a:pPr>
                      <a:r>
                        <a:rPr lang="en-US" sz="1600">
                          <a:effectLst/>
                        </a:rPr>
                        <a:t>4</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620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91762568"/>
                  </a:ext>
                </a:extLst>
              </a:tr>
              <a:tr h="236074">
                <a:tc>
                  <a:txBody>
                    <a:bodyPr/>
                    <a:lstStyle/>
                    <a:p>
                      <a:pPr marL="0" marR="0" algn="ctr" rtl="0">
                        <a:lnSpc>
                          <a:spcPct val="107000"/>
                        </a:lnSpc>
                        <a:spcBef>
                          <a:spcPts val="0"/>
                        </a:spcBef>
                        <a:spcAft>
                          <a:spcPts val="0"/>
                        </a:spcAft>
                      </a:pPr>
                      <a:r>
                        <a:rPr lang="en-US" sz="1600" dirty="0">
                          <a:effectLst/>
                        </a:rPr>
                        <a:t>5</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0194506"/>
                  </a:ext>
                </a:extLst>
              </a:tr>
              <a:tr h="236074">
                <a:tc>
                  <a:txBody>
                    <a:bodyPr/>
                    <a:lstStyle/>
                    <a:p>
                      <a:pPr marL="0" marR="0" algn="ctr" rtl="0">
                        <a:lnSpc>
                          <a:spcPct val="107000"/>
                        </a:lnSpc>
                        <a:spcBef>
                          <a:spcPts val="0"/>
                        </a:spcBef>
                        <a:spcAft>
                          <a:spcPts val="0"/>
                        </a:spcAft>
                      </a:pPr>
                      <a:r>
                        <a:rPr lang="en-US" sz="1600">
                          <a:effectLst/>
                        </a:rPr>
                        <a:t>6</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620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44498162"/>
                  </a:ext>
                </a:extLst>
              </a:tr>
              <a:tr h="236074">
                <a:tc>
                  <a:txBody>
                    <a:bodyPr/>
                    <a:lstStyle/>
                    <a:p>
                      <a:pPr marL="0" marR="0" algn="ctr" rtl="0">
                        <a:lnSpc>
                          <a:spcPct val="107000"/>
                        </a:lnSpc>
                        <a:spcBef>
                          <a:spcPts val="0"/>
                        </a:spcBef>
                        <a:spcAft>
                          <a:spcPts val="0"/>
                        </a:spcAft>
                      </a:pPr>
                      <a:r>
                        <a:rPr lang="en-US" sz="1600">
                          <a:effectLst/>
                        </a:rPr>
                        <a:t>7</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dirty="0">
                          <a:effectLst/>
                        </a:rPr>
                        <a:t>450</a:t>
                      </a:r>
                      <a:endParaRPr lang="en-US"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480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377793"/>
                  </a:ext>
                </a:extLst>
              </a:tr>
              <a:tr h="236074">
                <a:tc>
                  <a:txBody>
                    <a:bodyPr/>
                    <a:lstStyle/>
                    <a:p>
                      <a:pPr marL="0" marR="0" algn="ctr" rtl="0">
                        <a:lnSpc>
                          <a:spcPct val="107000"/>
                        </a:lnSpc>
                        <a:spcBef>
                          <a:spcPts val="0"/>
                        </a:spcBef>
                        <a:spcAft>
                          <a:spcPts val="0"/>
                        </a:spcAft>
                      </a:pPr>
                      <a:r>
                        <a:rPr lang="en-US" sz="1600">
                          <a:effectLst/>
                        </a:rPr>
                        <a:t>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850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700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58180072"/>
                  </a:ext>
                </a:extLst>
              </a:tr>
              <a:tr h="236074">
                <a:tc>
                  <a:txBody>
                    <a:bodyPr/>
                    <a:lstStyle/>
                    <a:p>
                      <a:pPr marL="0" marR="0" algn="ctr" rtl="0">
                        <a:lnSpc>
                          <a:spcPct val="107000"/>
                        </a:lnSpc>
                        <a:spcBef>
                          <a:spcPts val="0"/>
                        </a:spcBef>
                        <a:spcAft>
                          <a:spcPts val="0"/>
                        </a:spcAft>
                      </a:pPr>
                      <a:r>
                        <a:rPr lang="en-US" sz="1600">
                          <a:effectLst/>
                        </a:rPr>
                        <a:t>9</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590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650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630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45050530"/>
                  </a:ext>
                </a:extLst>
              </a:tr>
              <a:tr h="236074">
                <a:tc>
                  <a:txBody>
                    <a:bodyPr/>
                    <a:lstStyle/>
                    <a:p>
                      <a:pPr marL="0" marR="0" algn="ctr" rtl="0">
                        <a:lnSpc>
                          <a:spcPct val="107000"/>
                        </a:lnSpc>
                        <a:spcBef>
                          <a:spcPts val="0"/>
                        </a:spcBef>
                        <a:spcAft>
                          <a:spcPts val="0"/>
                        </a:spcAft>
                      </a:pPr>
                      <a:r>
                        <a:rPr lang="en-US" sz="1600">
                          <a:effectLst/>
                        </a:rPr>
                        <a:t>10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600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630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600">
                          <a:effectLst/>
                        </a:rPr>
                        <a:t>630</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20196207"/>
                  </a:ext>
                </a:extLst>
              </a:tr>
              <a:tr h="499294">
                <a:tc>
                  <a:txBody>
                    <a:bodyPr/>
                    <a:lstStyle/>
                    <a:p>
                      <a:pPr marL="0" marR="0" algn="ctr" rtl="0">
                        <a:lnSpc>
                          <a:spcPct val="107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800" dirty="0">
                          <a:effectLst/>
                        </a:rPr>
                        <a:t>Avg nouns = 593</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800" dirty="0">
                          <a:effectLst/>
                        </a:rPr>
                        <a:t>Avg verbs = 655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07000"/>
                        </a:lnSpc>
                        <a:spcBef>
                          <a:spcPts val="0"/>
                        </a:spcBef>
                        <a:spcAft>
                          <a:spcPts val="0"/>
                        </a:spcAft>
                      </a:pPr>
                      <a:r>
                        <a:rPr lang="en-US" sz="1800" dirty="0">
                          <a:effectLst/>
                        </a:rPr>
                        <a:t>Avg adj’s = 625</a:t>
                      </a:r>
                      <a:endParaRPr lang="en-US"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02280389"/>
                  </a:ext>
                </a:extLst>
              </a:tr>
            </a:tbl>
          </a:graphicData>
        </a:graphic>
      </p:graphicFrame>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CD3C7F6-F300-1B51-529E-B8ED6060B7A6}"/>
                  </a:ext>
                </a:extLst>
              </p:cNvPr>
              <p:cNvSpPr txBox="1"/>
              <p:nvPr/>
            </p:nvSpPr>
            <p:spPr>
              <a:xfrm>
                <a:off x="6096000" y="1707815"/>
                <a:ext cx="6096000" cy="923330"/>
              </a:xfrm>
              <a:prstGeom prst="rect">
                <a:avLst/>
              </a:prstGeom>
              <a:noFill/>
            </p:spPr>
            <p:txBody>
              <a:bodyPr wrap="square">
                <a:spAutoFit/>
              </a:bodyPr>
              <a:lstStyle/>
              <a:p>
                <a:pPr algn="l" rtl="0"/>
                <a:r>
                  <a:rPr lang="en-US" b="1" dirty="0">
                    <a:latin typeface="Alef" panose="00000500000000000000" pitchFamily="2" charset="-79"/>
                    <a:cs typeface="Alef" panose="00000500000000000000" pitchFamily="2" charset="-79"/>
                  </a:rPr>
                  <a:t>Hypothesis the same as “regular” one-way ANOVA:</a:t>
                </a:r>
              </a:p>
              <a:p>
                <a:pPr algn="l" rtl="0"/>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0</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0">
                              <a:latin typeface="Cambria Math" panose="02040503050406030204" pitchFamily="18" charset="0"/>
                            </a:rPr>
                            <m:t>2</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𝜇</m:t>
                          </m:r>
                        </m:e>
                        <m:sub>
                          <m:r>
                            <a:rPr lang="en-US" i="0">
                              <a:latin typeface="Cambria Math" panose="02040503050406030204" pitchFamily="18" charset="0"/>
                            </a:rPr>
                            <m:t>3</m:t>
                          </m:r>
                        </m:sub>
                      </m:sSub>
                    </m:oMath>
                  </m:oMathPara>
                </a14:m>
                <a:endParaRPr lang="en-US" i="1" dirty="0">
                  <a:latin typeface="Cambria Math" panose="02040503050406030204" pitchFamily="18" charset="0"/>
                </a:endParaRPr>
              </a:p>
              <a:p>
                <a:pPr algn="l" rtl="0"/>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𝐻</m:t>
                          </m:r>
                        </m:e>
                        <m:sub>
                          <m:r>
                            <a:rPr lang="en-US" i="0">
                              <a:latin typeface="Cambria Math" panose="02040503050406030204" pitchFamily="18" charset="0"/>
                            </a:rPr>
                            <m:t>1</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b="0" i="1" smtClean="0">
                              <a:solidFill>
                                <a:srgbClr val="836967"/>
                              </a:solidFill>
                              <a:latin typeface="Cambria Math" panose="02040503050406030204" pitchFamily="18" charset="0"/>
                            </a:rPr>
                            <m:t>𝐻</m:t>
                          </m:r>
                        </m:e>
                        <m:sub>
                          <m:r>
                            <a:rPr lang="en-US" i="0">
                              <a:latin typeface="Cambria Math" panose="02040503050406030204" pitchFamily="18" charset="0"/>
                            </a:rPr>
                            <m:t>0</m:t>
                          </m:r>
                        </m:sub>
                      </m:sSub>
                    </m:oMath>
                  </m:oMathPara>
                </a14:m>
                <a:endParaRPr lang="en-US" dirty="0"/>
              </a:p>
            </p:txBody>
          </p:sp>
        </mc:Choice>
        <mc:Fallback>
          <p:sp>
            <p:nvSpPr>
              <p:cNvPr id="8" name="TextBox 7">
                <a:extLst>
                  <a:ext uri="{FF2B5EF4-FFF2-40B4-BE49-F238E27FC236}">
                    <a16:creationId xmlns:a16="http://schemas.microsoft.com/office/drawing/2014/main" id="{ECD3C7F6-F300-1B51-529E-B8ED6060B7A6}"/>
                  </a:ext>
                </a:extLst>
              </p:cNvPr>
              <p:cNvSpPr txBox="1">
                <a:spLocks noRot="1" noChangeAspect="1" noMove="1" noResize="1" noEditPoints="1" noAdjustHandles="1" noChangeArrowheads="1" noChangeShapeType="1" noTextEdit="1"/>
              </p:cNvSpPr>
              <p:nvPr/>
            </p:nvSpPr>
            <p:spPr>
              <a:xfrm>
                <a:off x="6096000" y="1707815"/>
                <a:ext cx="6096000" cy="923330"/>
              </a:xfrm>
              <a:prstGeom prst="rect">
                <a:avLst/>
              </a:prstGeom>
              <a:blipFill>
                <a:blip r:embed="rId2"/>
                <a:stretch>
                  <a:fillRect l="-800" t="-32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29A9D3-3D45-E014-B3E8-96A945192A63}"/>
                  </a:ext>
                </a:extLst>
              </p:cNvPr>
              <p:cNvSpPr txBox="1"/>
              <p:nvPr/>
            </p:nvSpPr>
            <p:spPr>
              <a:xfrm>
                <a:off x="6311069" y="2964719"/>
                <a:ext cx="5379577" cy="3842462"/>
              </a:xfrm>
              <a:prstGeom prst="rect">
                <a:avLst/>
              </a:prstGeom>
              <a:noFill/>
            </p:spPr>
            <p:txBody>
              <a:bodyPr wrap="square">
                <a:spAutoFit/>
              </a:bodyPr>
              <a:lstStyle/>
              <a:p>
                <a:pPr algn="l" rtl="0"/>
                <a:r>
                  <a:rPr lang="en-US" sz="2000" b="1" dirty="0">
                    <a:latin typeface="Alef" panose="00000500000000000000" pitchFamily="2" charset="-79"/>
                    <a:cs typeface="Alef" panose="00000500000000000000" pitchFamily="2" charset="-79"/>
                  </a:rPr>
                  <a:t>Notation:</a:t>
                </a:r>
              </a:p>
              <a:p>
                <a:pPr algn="l" rtl="0"/>
                <a:r>
                  <a:rPr lang="en-US" sz="2000" b="1" dirty="0" err="1">
                    <a:latin typeface="Alef" panose="00000500000000000000" pitchFamily="2" charset="-79"/>
                    <a:cs typeface="Alef" panose="00000500000000000000" pitchFamily="2" charset="-79"/>
                  </a:rPr>
                  <a:t>i</a:t>
                </a:r>
                <a:r>
                  <a:rPr lang="en-US" sz="2000" b="1" dirty="0">
                    <a:latin typeface="Alef" panose="00000500000000000000" pitchFamily="2" charset="-79"/>
                    <a:cs typeface="Alef" panose="00000500000000000000" pitchFamily="2" charset="-79"/>
                  </a:rPr>
                  <a:t> </a:t>
                </a:r>
                <a:r>
                  <a:rPr lang="en-US" sz="2000" dirty="0">
                    <a:latin typeface="Alef" panose="00000500000000000000" pitchFamily="2" charset="-79"/>
                    <a:cs typeface="Alef" panose="00000500000000000000" pitchFamily="2" charset="-79"/>
                  </a:rPr>
                  <a:t>used to index “rows” </a:t>
                </a:r>
                <a:r>
                  <a:rPr lang="en-US" sz="2000" dirty="0">
                    <a:latin typeface="Alef" panose="00000500000000000000" pitchFamily="2" charset="-79"/>
                    <a:cs typeface="Alef" panose="00000500000000000000" pitchFamily="2" charset="-79"/>
                    <a:sym typeface="Wingdings" panose="05000000000000000000" pitchFamily="2" charset="2"/>
                  </a:rPr>
                  <a:t> subjects</a:t>
                </a:r>
              </a:p>
              <a:p>
                <a:pPr algn="l" rtl="0"/>
                <a:r>
                  <a:rPr lang="en-US" sz="2000" b="1" dirty="0">
                    <a:latin typeface="Alef" panose="00000500000000000000" pitchFamily="2" charset="-79"/>
                    <a:cs typeface="Alef" panose="00000500000000000000" pitchFamily="2" charset="-79"/>
                    <a:sym typeface="Wingdings" panose="05000000000000000000" pitchFamily="2" charset="2"/>
                  </a:rPr>
                  <a:t>j </a:t>
                </a:r>
                <a:r>
                  <a:rPr lang="en-US" sz="2000" dirty="0">
                    <a:latin typeface="Alef" panose="00000500000000000000" pitchFamily="2" charset="-79"/>
                    <a:cs typeface="Alef" panose="00000500000000000000" pitchFamily="2" charset="-79"/>
                    <a:sym typeface="Wingdings" panose="05000000000000000000" pitchFamily="2" charset="2"/>
                  </a:rPr>
                  <a:t>used to index “columns”  conditions</a:t>
                </a:r>
              </a:p>
              <a:p>
                <a:pPr algn="l" rtl="0"/>
                <a:r>
                  <a:rPr lang="en-US" sz="2000" b="1" dirty="0">
                    <a:latin typeface="Alef" panose="00000500000000000000" pitchFamily="2" charset="-79"/>
                    <a:cs typeface="Alef" panose="00000500000000000000" pitchFamily="2" charset="-79"/>
                  </a:rPr>
                  <a:t> </a:t>
                </a:r>
              </a:p>
              <a:p>
                <a:pPr algn="l" rtl="0"/>
                <a14:m>
                  <m:oMath xmlns:m="http://schemas.openxmlformats.org/officeDocument/2006/math">
                    <m:sSub>
                      <m:sSubPr>
                        <m:ctrlPr>
                          <a:rPr lang="en-US" sz="2000" i="1">
                            <a:solidFill>
                              <a:srgbClr val="836967"/>
                            </a:solidFill>
                            <a:latin typeface="Cambria Math" panose="02040503050406030204" pitchFamily="18" charset="0"/>
                          </a:rPr>
                        </m:ctrlPr>
                      </m:sSubPr>
                      <m:e>
                        <m:acc>
                          <m:accPr>
                            <m:chr m:val="̅"/>
                            <m:ctrlPr>
                              <a:rPr lang="en-US" sz="2000" i="1">
                                <a:solidFill>
                                  <a:srgbClr val="836967"/>
                                </a:solidFill>
                                <a:latin typeface="Cambria Math" panose="02040503050406030204" pitchFamily="18" charset="0"/>
                              </a:rPr>
                            </m:ctrlPr>
                          </m:accPr>
                          <m:e>
                            <m:r>
                              <a:rPr lang="en-US" sz="2000" i="1">
                                <a:latin typeface="Cambria Math" panose="02040503050406030204" pitchFamily="18" charset="0"/>
                              </a:rPr>
                              <m:t>𝑥</m:t>
                            </m:r>
                          </m:e>
                        </m:acc>
                      </m:e>
                      <m:sub>
                        <m:r>
                          <m:rPr>
                            <m:sty m:val="p"/>
                          </m:rPr>
                          <a:rPr lang="en-US" sz="2000" b="0" i="0" smtClean="0">
                            <a:latin typeface="Cambria Math" panose="02040503050406030204" pitchFamily="18" charset="0"/>
                          </a:rPr>
                          <m:t>i</m:t>
                        </m:r>
                        <m:r>
                          <a:rPr lang="en-US" sz="2000" b="0" i="0" smtClean="0">
                            <a:latin typeface="Cambria Math" panose="02040503050406030204" pitchFamily="18" charset="0"/>
                          </a:rPr>
                          <m:t>.</m:t>
                        </m:r>
                      </m:sub>
                    </m:sSub>
                  </m:oMath>
                </a14:m>
                <a:r>
                  <a:rPr lang="en-US" sz="2000" b="1" dirty="0">
                    <a:latin typeface="Alef" panose="00000500000000000000" pitchFamily="2" charset="-79"/>
                    <a:cs typeface="Alef" panose="00000500000000000000" pitchFamily="2" charset="-79"/>
                  </a:rPr>
                  <a:t>- </a:t>
                </a:r>
                <a:r>
                  <a:rPr lang="en-US" sz="2000" dirty="0">
                    <a:latin typeface="Alef" panose="00000500000000000000" pitchFamily="2" charset="-79"/>
                    <a:cs typeface="Alef" panose="00000500000000000000" pitchFamily="2" charset="-79"/>
                  </a:rPr>
                  <a:t>mean of subject </a:t>
                </a:r>
                <a:r>
                  <a:rPr lang="en-US" sz="2000" dirty="0" err="1">
                    <a:latin typeface="Alef" panose="00000500000000000000" pitchFamily="2" charset="-79"/>
                    <a:cs typeface="Alef" panose="00000500000000000000" pitchFamily="2" charset="-79"/>
                  </a:rPr>
                  <a:t>i</a:t>
                </a:r>
                <a:endParaRPr lang="en-US" sz="2000" dirty="0">
                  <a:latin typeface="Alef" panose="00000500000000000000" pitchFamily="2" charset="-79"/>
                  <a:cs typeface="Alef" panose="00000500000000000000" pitchFamily="2" charset="-79"/>
                </a:endParaRPr>
              </a:p>
              <a:p>
                <a:pPr algn="l" rtl="0"/>
                <a14:m>
                  <m:oMath xmlns:m="http://schemas.openxmlformats.org/officeDocument/2006/math">
                    <m:sSub>
                      <m:sSubPr>
                        <m:ctrlPr>
                          <a:rPr lang="en-US" sz="2000" i="1" smtClean="0">
                            <a:solidFill>
                              <a:srgbClr val="836967"/>
                            </a:solidFill>
                            <a:latin typeface="Cambria Math" panose="02040503050406030204" pitchFamily="18" charset="0"/>
                          </a:rPr>
                        </m:ctrlPr>
                      </m:sSubPr>
                      <m:e>
                        <m:acc>
                          <m:accPr>
                            <m:chr m:val="̅"/>
                            <m:ctrlPr>
                              <a:rPr lang="en-US" sz="2000" i="1" smtClean="0">
                                <a:solidFill>
                                  <a:srgbClr val="836967"/>
                                </a:solidFill>
                                <a:latin typeface="Cambria Math" panose="02040503050406030204" pitchFamily="18" charset="0"/>
                              </a:rPr>
                            </m:ctrlPr>
                          </m:accPr>
                          <m:e>
                            <m:r>
                              <a:rPr lang="en-US" sz="2000" i="1">
                                <a:latin typeface="Cambria Math" panose="02040503050406030204" pitchFamily="18" charset="0"/>
                              </a:rPr>
                              <m:t>𝑥</m:t>
                            </m:r>
                          </m:e>
                        </m:acc>
                      </m:e>
                      <m:sub>
                        <m:r>
                          <a:rPr lang="en-US" sz="2000" b="0" i="0" smtClean="0">
                            <a:latin typeface="Cambria Math" panose="02040503050406030204" pitchFamily="18" charset="0"/>
                          </a:rPr>
                          <m:t>.</m:t>
                        </m:r>
                        <m:r>
                          <m:rPr>
                            <m:sty m:val="p"/>
                          </m:rPr>
                          <a:rPr lang="en-US" sz="2000" b="0" i="0" smtClean="0">
                            <a:latin typeface="Cambria Math" panose="02040503050406030204" pitchFamily="18" charset="0"/>
                          </a:rPr>
                          <m:t>j</m:t>
                        </m:r>
                      </m:sub>
                    </m:sSub>
                  </m:oMath>
                </a14:m>
                <a:r>
                  <a:rPr lang="en-US" sz="2000" b="1" dirty="0">
                    <a:latin typeface="Alef" panose="00000500000000000000" pitchFamily="2" charset="-79"/>
                    <a:cs typeface="Alef" panose="00000500000000000000" pitchFamily="2" charset="-79"/>
                  </a:rPr>
                  <a:t>- </a:t>
                </a:r>
                <a:r>
                  <a:rPr lang="en-US" sz="2000" dirty="0">
                    <a:latin typeface="Alef" panose="00000500000000000000" pitchFamily="2" charset="-79"/>
                    <a:cs typeface="Alef" panose="00000500000000000000" pitchFamily="2" charset="-79"/>
                  </a:rPr>
                  <a:t>mean of condition j</a:t>
                </a:r>
              </a:p>
              <a:p>
                <a:pPr algn="l" rtl="0"/>
                <a14:m>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b="0" i="1" smtClean="0">
                            <a:solidFill>
                              <a:srgbClr val="836967"/>
                            </a:solidFill>
                            <a:latin typeface="Cambria Math" panose="02040503050406030204" pitchFamily="18" charset="0"/>
                          </a:rPr>
                          <m:t>𝑥</m:t>
                        </m:r>
                      </m:e>
                      <m:sub>
                        <m:r>
                          <m:rPr>
                            <m:sty m:val="p"/>
                          </m:rPr>
                          <a:rPr lang="en-US" sz="2000" b="0" i="0" smtClean="0">
                            <a:latin typeface="Cambria Math" panose="02040503050406030204" pitchFamily="18" charset="0"/>
                          </a:rPr>
                          <m:t>ij</m:t>
                        </m:r>
                      </m:sub>
                    </m:sSub>
                  </m:oMath>
                </a14:m>
                <a:r>
                  <a:rPr lang="en-US" sz="2000" dirty="0">
                    <a:latin typeface="Alef" panose="00000500000000000000" pitchFamily="2" charset="-79"/>
                    <a:cs typeface="Alef" panose="00000500000000000000" pitchFamily="2" charset="-79"/>
                  </a:rPr>
                  <a:t>- subject </a:t>
                </a:r>
                <a:r>
                  <a:rPr lang="en-US" sz="2000" dirty="0" err="1">
                    <a:latin typeface="Alef" panose="00000500000000000000" pitchFamily="2" charset="-79"/>
                    <a:cs typeface="Alef" panose="00000500000000000000" pitchFamily="2" charset="-79"/>
                  </a:rPr>
                  <a:t>i</a:t>
                </a:r>
                <a:r>
                  <a:rPr lang="en-US" sz="2000" dirty="0">
                    <a:latin typeface="Alef" panose="00000500000000000000" pitchFamily="2" charset="-79"/>
                    <a:cs typeface="Alef" panose="00000500000000000000" pitchFamily="2" charset="-79"/>
                  </a:rPr>
                  <a:t> condition j</a:t>
                </a:r>
              </a:p>
              <a:p>
                <a:pPr algn="l" rtl="0"/>
                <a:endParaRPr lang="en-US" sz="2000" dirty="0">
                  <a:latin typeface="Alef" panose="00000500000000000000" pitchFamily="2" charset="-79"/>
                  <a:cs typeface="Alef" panose="00000500000000000000" pitchFamily="2" charset="-79"/>
                </a:endParaRPr>
              </a:p>
              <a:p>
                <a:pPr algn="l" rtl="0"/>
                <a:r>
                  <a:rPr lang="en-US" sz="2000" dirty="0">
                    <a:latin typeface="Alef" panose="00000500000000000000" pitchFamily="2" charset="-79"/>
                    <a:cs typeface="Alef" panose="00000500000000000000" pitchFamily="2" charset="-79"/>
                  </a:rPr>
                  <a:t>k – number of levels/conditions</a:t>
                </a:r>
              </a:p>
              <a:p>
                <a:pPr algn="l" rtl="0"/>
                <a:r>
                  <a:rPr lang="en-US" sz="2000" dirty="0">
                    <a:latin typeface="Alef" panose="00000500000000000000" pitchFamily="2" charset="-79"/>
                    <a:cs typeface="Alef" panose="00000500000000000000" pitchFamily="2" charset="-79"/>
                  </a:rPr>
                  <a:t>n – number of subjects </a:t>
                </a:r>
              </a:p>
              <a:p>
                <a:pPr algn="l" rtl="0"/>
                <a:endParaRPr lang="en-US" sz="2000" dirty="0">
                  <a:latin typeface="Alef" panose="00000500000000000000" pitchFamily="2" charset="-79"/>
                  <a:cs typeface="Alef" panose="00000500000000000000" pitchFamily="2" charset="-79"/>
                </a:endParaRPr>
              </a:p>
              <a:p>
                <a:pPr algn="l" rtl="0"/>
                <a14:m>
                  <m:oMath xmlns:m="http://schemas.openxmlformats.org/officeDocument/2006/math">
                    <m:acc>
                      <m:accPr>
                        <m:chr m:val="̅"/>
                        <m:ctrlPr>
                          <a:rPr lang="en-US" sz="2000" i="1" smtClean="0">
                            <a:solidFill>
                              <a:srgbClr val="836967"/>
                            </a:solidFill>
                            <a:latin typeface="Cambria Math" panose="02040503050406030204" pitchFamily="18" charset="0"/>
                          </a:rPr>
                        </m:ctrlPr>
                      </m:accPr>
                      <m:e>
                        <m:r>
                          <a:rPr lang="en-US" sz="2000" i="1">
                            <a:latin typeface="Cambria Math" panose="02040503050406030204" pitchFamily="18" charset="0"/>
                          </a:rPr>
                          <m:t>𝑥</m:t>
                        </m:r>
                      </m:e>
                    </m:acc>
                  </m:oMath>
                </a14:m>
                <a:r>
                  <a:rPr lang="en-US" sz="2000" dirty="0">
                    <a:latin typeface="Alef" panose="00000500000000000000" pitchFamily="2" charset="-79"/>
                    <a:cs typeface="Alef" panose="00000500000000000000" pitchFamily="2" charset="-79"/>
                  </a:rPr>
                  <a:t> - grand mean</a:t>
                </a:r>
              </a:p>
            </p:txBody>
          </p:sp>
        </mc:Choice>
        <mc:Fallback xmlns="">
          <p:sp>
            <p:nvSpPr>
              <p:cNvPr id="9" name="TextBox 8">
                <a:extLst>
                  <a:ext uri="{FF2B5EF4-FFF2-40B4-BE49-F238E27FC236}">
                    <a16:creationId xmlns:a16="http://schemas.microsoft.com/office/drawing/2014/main" id="{8429A9D3-3D45-E014-B3E8-96A945192A63}"/>
                  </a:ext>
                </a:extLst>
              </p:cNvPr>
              <p:cNvSpPr txBox="1">
                <a:spLocks noRot="1" noChangeAspect="1" noMove="1" noResize="1" noEditPoints="1" noAdjustHandles="1" noChangeArrowheads="1" noChangeShapeType="1" noTextEdit="1"/>
              </p:cNvSpPr>
              <p:nvPr/>
            </p:nvSpPr>
            <p:spPr>
              <a:xfrm>
                <a:off x="6311069" y="2964719"/>
                <a:ext cx="5379577" cy="3842462"/>
              </a:xfrm>
              <a:prstGeom prst="rect">
                <a:avLst/>
              </a:prstGeom>
              <a:blipFill>
                <a:blip r:embed="rId3"/>
                <a:stretch>
                  <a:fillRect l="-1133" t="-792" b="-19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45462CB-F5A3-1696-3781-74F9DC9B3250}"/>
                  </a:ext>
                </a:extLst>
              </p:cNvPr>
              <p:cNvSpPr txBox="1"/>
              <p:nvPr/>
            </p:nvSpPr>
            <p:spPr>
              <a:xfrm>
                <a:off x="4390715" y="5436197"/>
                <a:ext cx="1170257" cy="400110"/>
              </a:xfrm>
              <a:prstGeom prst="rect">
                <a:avLst/>
              </a:prstGeom>
              <a:noFill/>
            </p:spPr>
            <p:txBody>
              <a:bodyPr wrap="none" rtlCol="0">
                <a:spAutoFit/>
              </a:bodyPr>
              <a:lstStyle/>
              <a:p>
                <a14:m>
                  <m:oMath xmlns:m="http://schemas.openxmlformats.org/officeDocument/2006/math">
                    <m:acc>
                      <m:accPr>
                        <m:chr m:val="̅"/>
                        <m:ctrlPr>
                          <a:rPr lang="en-US" sz="2000" i="1" smtClean="0">
                            <a:solidFill>
                              <a:srgbClr val="836967"/>
                            </a:solidFill>
                            <a:latin typeface="Cambria Math" panose="02040503050406030204" pitchFamily="18" charset="0"/>
                          </a:rPr>
                        </m:ctrlPr>
                      </m:accPr>
                      <m:e>
                        <m:r>
                          <a:rPr lang="en-US" sz="2000" i="1">
                            <a:latin typeface="Cambria Math" panose="02040503050406030204" pitchFamily="18" charset="0"/>
                          </a:rPr>
                          <m:t>𝑥</m:t>
                        </m:r>
                      </m:e>
                    </m:acc>
                  </m:oMath>
                </a14:m>
                <a:r>
                  <a:rPr lang="en-US" sz="2000" dirty="0"/>
                  <a:t>=624.33</a:t>
                </a:r>
              </a:p>
            </p:txBody>
          </p:sp>
        </mc:Choice>
        <mc:Fallback xmlns="">
          <p:sp>
            <p:nvSpPr>
              <p:cNvPr id="4" name="TextBox 3">
                <a:extLst>
                  <a:ext uri="{FF2B5EF4-FFF2-40B4-BE49-F238E27FC236}">
                    <a16:creationId xmlns:a16="http://schemas.microsoft.com/office/drawing/2014/main" id="{145462CB-F5A3-1696-3781-74F9DC9B3250}"/>
                  </a:ext>
                </a:extLst>
              </p:cNvPr>
              <p:cNvSpPr txBox="1">
                <a:spLocks noRot="1" noChangeAspect="1" noMove="1" noResize="1" noEditPoints="1" noAdjustHandles="1" noChangeArrowheads="1" noChangeShapeType="1" noTextEdit="1"/>
              </p:cNvSpPr>
              <p:nvPr/>
            </p:nvSpPr>
            <p:spPr>
              <a:xfrm>
                <a:off x="4390715" y="5436197"/>
                <a:ext cx="1170257" cy="400110"/>
              </a:xfrm>
              <a:prstGeom prst="rect">
                <a:avLst/>
              </a:prstGeom>
              <a:blipFill>
                <a:blip r:embed="rId4"/>
                <a:stretch>
                  <a:fillRect t="-9231" r="-6250" b="-27692"/>
                </a:stretch>
              </a:blipFill>
            </p:spPr>
            <p:txBody>
              <a:bodyPr/>
              <a:lstStyle/>
              <a:p>
                <a:r>
                  <a:rPr lang="en-US">
                    <a:noFill/>
                  </a:rPr>
                  <a:t> </a:t>
                </a:r>
              </a:p>
            </p:txBody>
          </p:sp>
        </mc:Fallback>
      </mc:AlternateContent>
    </p:spTree>
    <p:extLst>
      <p:ext uri="{BB962C8B-B14F-4D97-AF65-F5344CB8AC3E}">
        <p14:creationId xmlns:p14="http://schemas.microsoft.com/office/powerpoint/2010/main" val="31996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148" y="160026"/>
            <a:ext cx="11211560" cy="1325563"/>
          </a:xfrm>
        </p:spPr>
        <p:txBody>
          <a:bodyPr/>
          <a:lstStyle/>
          <a:p>
            <a:pPr algn="l" rtl="0"/>
            <a:r>
              <a:rPr lang="en-US" sz="4000" b="1" dirty="0">
                <a:latin typeface="Alef" panose="00000500000000000000" pitchFamily="2" charset="-79"/>
                <a:cs typeface="Alef" panose="00000500000000000000" pitchFamily="2" charset="-79"/>
              </a:rPr>
              <a:t>Finding estimates of variance</a:t>
            </a:r>
            <a:endParaRPr lang="he-IL" sz="4000" dirty="0">
              <a:latin typeface="Alef" panose="00000500000000000000" pitchFamily="2" charset="-79"/>
              <a:cs typeface="Alef" panose="00000500000000000000" pitchFamily="2" charset="-79"/>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D3C7F6-F300-1B51-529E-B8ED6060B7A6}"/>
                  </a:ext>
                </a:extLst>
              </p:cNvPr>
              <p:cNvSpPr txBox="1"/>
              <p:nvPr/>
            </p:nvSpPr>
            <p:spPr>
              <a:xfrm>
                <a:off x="299102" y="1854676"/>
                <a:ext cx="10912979" cy="461665"/>
              </a:xfrm>
              <a:prstGeom prst="rect">
                <a:avLst/>
              </a:prstGeom>
              <a:noFill/>
            </p:spPr>
            <p:txBody>
              <a:bodyPr wrap="square">
                <a:spAutoFit/>
              </a:bodyPr>
              <a:lstStyle/>
              <a:p>
                <a:pPr algn="ctr" rtl="0"/>
                <a14:m>
                  <m:oMathPara xmlns:m="http://schemas.openxmlformats.org/officeDocument/2006/math">
                    <m:oMathParaPr>
                      <m:jc m:val="center"/>
                    </m:oMathParaPr>
                    <m:oMath xmlns:m="http://schemas.openxmlformats.org/officeDocument/2006/math">
                      <m:r>
                        <a:rPr lang="en-US" sz="2400" i="1" smtClean="0">
                          <a:latin typeface="Cambria Math" panose="02040503050406030204" pitchFamily="18" charset="0"/>
                          <a:cs typeface="Alef" panose="00000500000000000000" pitchFamily="2" charset="-79"/>
                        </a:rPr>
                        <m:t>𝑆</m:t>
                      </m:r>
                      <m:r>
                        <a:rPr lang="en-US" sz="2400" b="0" i="1" smtClean="0">
                          <a:latin typeface="Cambria Math" panose="02040503050406030204" pitchFamily="18" charset="0"/>
                          <a:cs typeface="Alef" panose="00000500000000000000" pitchFamily="2" charset="-79"/>
                        </a:rPr>
                        <m:t>𝑆𝑇</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𝑆𝑆𝐵</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𝑆𝑆𝑠</m:t>
                      </m:r>
                      <m:r>
                        <a:rPr lang="en-US" sz="2400" b="0" i="1" smtClean="0">
                          <a:latin typeface="Cambria Math" panose="02040503050406030204" pitchFamily="18" charset="0"/>
                          <a:cs typeface="Alef" panose="00000500000000000000" pitchFamily="2" charset="-79"/>
                        </a:rPr>
                        <m:t>+</m:t>
                      </m:r>
                      <m:r>
                        <a:rPr lang="en-US" sz="2400" b="0" i="1" smtClean="0">
                          <a:latin typeface="Cambria Math" panose="02040503050406030204" pitchFamily="18" charset="0"/>
                          <a:cs typeface="Alef" panose="00000500000000000000" pitchFamily="2" charset="-79"/>
                        </a:rPr>
                        <m:t>𝑆𝑆𝑖𝑛𝑡</m:t>
                      </m:r>
                      <m:r>
                        <a:rPr lang="en-US" sz="2400" b="0" i="1" smtClean="0">
                          <a:latin typeface="Cambria Math" panose="02040503050406030204" pitchFamily="18" charset="0"/>
                          <a:cs typeface="Alef" panose="00000500000000000000" pitchFamily="2" charset="-79"/>
                        </a:rPr>
                        <m:t> </m:t>
                      </m:r>
                    </m:oMath>
                  </m:oMathPara>
                </a14:m>
                <a:endParaRPr lang="en-US" sz="2400" dirty="0"/>
              </a:p>
            </p:txBody>
          </p:sp>
        </mc:Choice>
        <mc:Fallback xmlns="">
          <p:sp>
            <p:nvSpPr>
              <p:cNvPr id="8" name="TextBox 7">
                <a:extLst>
                  <a:ext uri="{FF2B5EF4-FFF2-40B4-BE49-F238E27FC236}">
                    <a16:creationId xmlns:a16="http://schemas.microsoft.com/office/drawing/2014/main" id="{ECD3C7F6-F300-1B51-529E-B8ED6060B7A6}"/>
                  </a:ext>
                </a:extLst>
              </p:cNvPr>
              <p:cNvSpPr txBox="1">
                <a:spLocks noRot="1" noChangeAspect="1" noMove="1" noResize="1" noEditPoints="1" noAdjustHandles="1" noChangeArrowheads="1" noChangeShapeType="1" noTextEdit="1"/>
              </p:cNvSpPr>
              <p:nvPr/>
            </p:nvSpPr>
            <p:spPr>
              <a:xfrm>
                <a:off x="299102" y="1854676"/>
                <a:ext cx="10912979"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429A9D3-3D45-E014-B3E8-96A945192A63}"/>
                  </a:ext>
                </a:extLst>
              </p:cNvPr>
              <p:cNvSpPr txBox="1"/>
              <p:nvPr/>
            </p:nvSpPr>
            <p:spPr>
              <a:xfrm>
                <a:off x="5641470" y="2573557"/>
                <a:ext cx="5379577" cy="1733551"/>
              </a:xfrm>
              <a:prstGeom prst="rect">
                <a:avLst/>
              </a:prstGeom>
              <a:noFill/>
            </p:spPr>
            <p:txBody>
              <a:bodyPr wrap="square">
                <a:spAutoFit/>
              </a:bodyPr>
              <a:lstStyle/>
              <a:p>
                <a:pPr algn="l" rtl="0"/>
                <a:endParaRPr lang="en-US" sz="1800" b="0" i="1" dirty="0">
                  <a:effectLst/>
                  <a:latin typeface="Cambria Math" panose="02040503050406030204" pitchFamily="18" charset="0"/>
                  <a:ea typeface="Calibri" panose="020F0502020204030204" pitchFamily="34" charset="0"/>
                  <a:cs typeface="Arial" panose="020B0604020202020204" pitchFamily="34" charset="0"/>
                </a:endParaRPr>
              </a:p>
              <a:p>
                <a:pPr algn="l" rtl="0"/>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Arial" panose="020B0604020202020204" pitchFamily="34" charset="0"/>
                        </a:rPr>
                        <m:t>𝑆𝑆𝐵</m:t>
                      </m:r>
                      <m:r>
                        <a:rPr lang="en-US" sz="1800" i="1">
                          <a:effectLst/>
                          <a:latin typeface="Cambria Math" panose="02040503050406030204" pitchFamily="18" charset="0"/>
                          <a:ea typeface="Calibri" panose="020F0502020204030204" pitchFamily="34" charset="0"/>
                          <a:cs typeface="Arial" panose="020B0604020202020204" pitchFamily="34" charset="0"/>
                        </a:rPr>
                        <m:t>=</m:t>
                      </m:r>
                      <m:nary>
                        <m:nary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𝑗</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𝐾</m:t>
                          </m:r>
                        </m:sup>
                        <m:e>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𝑛</m:t>
                              </m:r>
                            </m:e>
                            <m:sub>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e>
                      </m:nary>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𝑛</m:t>
                      </m:r>
                      <m:nary>
                        <m:nary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naryPr>
                        <m:sub>
                          <m:r>
                            <a:rPr lang="en-US" sz="1800" i="1">
                              <a:effectLst/>
                              <a:latin typeface="Cambria Math" panose="02040503050406030204" pitchFamily="18" charset="0"/>
                              <a:ea typeface="Calibri" panose="020F0502020204030204" pitchFamily="34" charset="0"/>
                              <a:cs typeface="Arial" panose="020B0604020202020204" pitchFamily="34" charset="0"/>
                            </a:rPr>
                            <m:t>𝑗</m:t>
                          </m:r>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1</m:t>
                          </m:r>
                        </m:sub>
                        <m:sup>
                          <m:r>
                            <a:rPr lang="en-US" sz="1800" i="1">
                              <a:effectLst/>
                              <a:latin typeface="Cambria Math" panose="02040503050406030204" pitchFamily="18" charset="0"/>
                              <a:ea typeface="Calibri" panose="020F0502020204030204" pitchFamily="34" charset="0"/>
                              <a:cs typeface="Arial" panose="020B0604020202020204" pitchFamily="34" charset="0"/>
                            </a:rPr>
                            <m:t>𝐾</m:t>
                          </m:r>
                        </m:sup>
                        <m:e>
                          <m:r>
                            <a:rPr lang="en-US" sz="1800" i="1">
                              <a:effectLst/>
                              <a:latin typeface="Cambria Math" panose="02040503050406030204" pitchFamily="18" charset="0"/>
                              <a:ea typeface="Calibri" panose="020F0502020204030204" pitchFamily="34" charset="0"/>
                              <a:cs typeface="Arial" panose="020B0604020202020204" pitchFamily="34" charset="0"/>
                            </a:rPr>
                            <m:t>(</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e>
                            <m:sub>
                              <m:r>
                                <a:rPr lang="en-US" sz="1800" i="1">
                                  <a:effectLst/>
                                  <a:latin typeface="Cambria Math" panose="02040503050406030204" pitchFamily="18" charset="0"/>
                                  <a:ea typeface="Calibri" panose="020F0502020204030204" pitchFamily="34" charset="0"/>
                                  <a:cs typeface="Arial" panose="020B0604020202020204" pitchFamily="34" charset="0"/>
                                </a:rPr>
                                <m:t>.</m:t>
                              </m:r>
                              <m:r>
                                <a:rPr lang="en-US" sz="1800" i="1">
                                  <a:effectLst/>
                                  <a:latin typeface="Cambria Math" panose="02040503050406030204" pitchFamily="18" charset="0"/>
                                  <a:ea typeface="Calibri" panose="020F0502020204030204" pitchFamily="34" charset="0"/>
                                  <a:cs typeface="Arial" panose="020B0604020202020204" pitchFamily="34" charset="0"/>
                                </a:rPr>
                                <m:t>𝑗</m:t>
                              </m:r>
                            </m:sub>
                          </m:sSub>
                          <m:r>
                            <a:rPr lang="en-US" sz="1800" i="1">
                              <a:effectLst/>
                              <a:latin typeface="Cambria Math" panose="02040503050406030204" pitchFamily="18" charset="0"/>
                              <a:ea typeface="Calibri" panose="020F0502020204030204" pitchFamily="34" charset="0"/>
                              <a:cs typeface="Arial" panose="020B0604020202020204" pitchFamily="34" charset="0"/>
                            </a:rPr>
                            <m:t>−</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𝑦</m:t>
                              </m:r>
                            </m:e>
                          </m:acc>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m:t>
                              </m:r>
                            </m:e>
                            <m:sup>
                              <m:r>
                                <a:rPr lang="en-US" sz="1800" i="1">
                                  <a:effectLst/>
                                  <a:latin typeface="Cambria Math" panose="02040503050406030204" pitchFamily="18" charset="0"/>
                                  <a:ea typeface="Calibri" panose="020F0502020204030204" pitchFamily="34" charset="0"/>
                                  <a:cs typeface="Arial" panose="020B0604020202020204" pitchFamily="34" charset="0"/>
                                </a:rPr>
                                <m:t>2</m:t>
                              </m:r>
                            </m:sup>
                          </m:sSup>
                        </m:e>
                      </m:nary>
                    </m:oMath>
                  </m:oMathPara>
                </a14:m>
                <a:endParaRPr lang="en-US" sz="1800" dirty="0">
                  <a:effectLst/>
                  <a:latin typeface="Alef" panose="00000500000000000000" pitchFamily="2" charset="-79"/>
                  <a:ea typeface="Calibri" panose="020F0502020204030204" pitchFamily="34" charset="0"/>
                  <a:cs typeface="Alef" panose="00000500000000000000" pitchFamily="2" charset="-79"/>
                </a:endParaRPr>
              </a:p>
              <a:p>
                <a:pPr algn="l" rtl="0"/>
                <a:endParaRPr lang="en-US" b="1"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p:txBody>
          </p:sp>
        </mc:Choice>
        <mc:Fallback xmlns="">
          <p:sp>
            <p:nvSpPr>
              <p:cNvPr id="9" name="TextBox 8">
                <a:extLst>
                  <a:ext uri="{FF2B5EF4-FFF2-40B4-BE49-F238E27FC236}">
                    <a16:creationId xmlns:a16="http://schemas.microsoft.com/office/drawing/2014/main" id="{8429A9D3-3D45-E014-B3E8-96A945192A63}"/>
                  </a:ext>
                </a:extLst>
              </p:cNvPr>
              <p:cNvSpPr txBox="1">
                <a:spLocks noRot="1" noChangeAspect="1" noMove="1" noResize="1" noEditPoints="1" noAdjustHandles="1" noChangeArrowheads="1" noChangeShapeType="1" noTextEdit="1"/>
              </p:cNvSpPr>
              <p:nvPr/>
            </p:nvSpPr>
            <p:spPr>
              <a:xfrm>
                <a:off x="5641470" y="2573557"/>
                <a:ext cx="5379577" cy="173355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E7B8609-84CC-6C11-3604-2CEA8C2265C7}"/>
                  </a:ext>
                </a:extLst>
              </p:cNvPr>
              <p:cNvSpPr txBox="1"/>
              <p:nvPr/>
            </p:nvSpPr>
            <p:spPr>
              <a:xfrm>
                <a:off x="4445059" y="3988815"/>
                <a:ext cx="6144426" cy="636585"/>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SSs</m:t>
                      </m:r>
                      <m:r>
                        <a:rPr lang="en-US" i="0">
                          <a:latin typeface="Cambria Math" panose="02040503050406030204" pitchFamily="18" charset="0"/>
                        </a:rPr>
                        <m:t>=</m:t>
                      </m:r>
                      <m:r>
                        <a:rPr lang="en-US" i="1">
                          <a:latin typeface="Cambria Math" panose="02040503050406030204" pitchFamily="18" charset="0"/>
                        </a:rPr>
                        <m:t>𝑘</m:t>
                      </m:r>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0">
                              <a:latin typeface="Cambria Math" panose="02040503050406030204" pitchFamily="18" charset="0"/>
                            </a:rPr>
                            <m:t>1</m:t>
                          </m:r>
                        </m:sub>
                        <m:sup>
                          <m:r>
                            <a:rPr lang="en-US" i="1">
                              <a:latin typeface="Cambria Math" panose="02040503050406030204" pitchFamily="18" charset="0"/>
                            </a:rPr>
                            <m:t>𝑛</m:t>
                          </m:r>
                        </m:sup>
                        <m:e>
                          <m:d>
                            <m:dPr>
                              <m:end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r>
                                    <a:rPr lang="en-US" i="0">
                                      <a:latin typeface="Cambria Math" panose="02040503050406030204" pitchFamily="18" charset="0"/>
                                    </a:rPr>
                                    <m:t>.</m:t>
                                  </m:r>
                                </m:sub>
                              </m:sSub>
                              <m:r>
                                <a:rPr lang="en-US" i="0">
                                  <a:latin typeface="Cambria Math" panose="02040503050406030204" pitchFamily="18" charset="0"/>
                                </a:rPr>
                                <m:t>−</m:t>
                              </m:r>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i="1">
                                      <a:latin typeface="Cambria Math" panose="02040503050406030204" pitchFamily="18" charset="0"/>
                                      <a:ea typeface="Calibri" panose="020F0502020204030204" pitchFamily="34" charset="0"/>
                                      <a:cs typeface="Arial" panose="020B0604020202020204" pitchFamily="34" charset="0"/>
                                    </a:rPr>
                                    <m:t>𝑦</m:t>
                                  </m:r>
                                </m:e>
                              </m:acc>
                              <m:sSup>
                                <m:sSupPr>
                                  <m:ctrlPr>
                                    <a:rPr lang="en-US" i="1">
                                      <a:latin typeface="Cambria Math" panose="02040503050406030204" pitchFamily="18" charset="0"/>
                                      <a:ea typeface="Calibri" panose="020F0502020204030204" pitchFamily="34" charset="0"/>
                                      <a:cs typeface="Arial" panose="020B0604020202020204" pitchFamily="34" charset="0"/>
                                    </a:rPr>
                                  </m:ctrlPr>
                                </m:sSupPr>
                                <m:e>
                                  <m:r>
                                    <a:rPr lang="en-US" i="1">
                                      <a:latin typeface="Cambria Math" panose="02040503050406030204" pitchFamily="18" charset="0"/>
                                      <a:ea typeface="Calibri" panose="020F0502020204030204" pitchFamily="34" charset="0"/>
                                      <a:cs typeface="Arial" panose="020B0604020202020204" pitchFamily="34" charset="0"/>
                                    </a:rPr>
                                    <m:t>)</m:t>
                                  </m:r>
                                </m:e>
                                <m:sup>
                                  <m:r>
                                    <a:rPr lang="en-US" i="1">
                                      <a:latin typeface="Cambria Math" panose="02040503050406030204" pitchFamily="18" charset="0"/>
                                      <a:ea typeface="Calibri" panose="020F0502020204030204" pitchFamily="34" charset="0"/>
                                      <a:cs typeface="Arial" panose="020B0604020202020204" pitchFamily="34" charset="0"/>
                                    </a:rPr>
                                    <m:t>2</m:t>
                                  </m:r>
                                </m:sup>
                              </m:sSup>
                            </m:e>
                          </m:d>
                        </m:e>
                      </m:nary>
                    </m:oMath>
                  </m:oMathPara>
                </a14:m>
                <a:endParaRPr lang="en-US" dirty="0"/>
              </a:p>
            </p:txBody>
          </p:sp>
        </mc:Choice>
        <mc:Fallback xmlns="">
          <p:sp>
            <p:nvSpPr>
              <p:cNvPr id="7" name="TextBox 6">
                <a:extLst>
                  <a:ext uri="{FF2B5EF4-FFF2-40B4-BE49-F238E27FC236}">
                    <a16:creationId xmlns:a16="http://schemas.microsoft.com/office/drawing/2014/main" id="{DE7B8609-84CC-6C11-3604-2CEA8C2265C7}"/>
                  </a:ext>
                </a:extLst>
              </p:cNvPr>
              <p:cNvSpPr txBox="1">
                <a:spLocks noRot="1" noChangeAspect="1" noMove="1" noResize="1" noEditPoints="1" noAdjustHandles="1" noChangeArrowheads="1" noChangeShapeType="1" noTextEdit="1"/>
              </p:cNvSpPr>
              <p:nvPr/>
            </p:nvSpPr>
            <p:spPr>
              <a:xfrm>
                <a:off x="4445059" y="3988815"/>
                <a:ext cx="6144426" cy="63658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25F20C1-00DE-A0E6-564C-08AD75803BF7}"/>
                  </a:ext>
                </a:extLst>
              </p:cNvPr>
              <p:cNvSpPr txBox="1"/>
              <p:nvPr/>
            </p:nvSpPr>
            <p:spPr>
              <a:xfrm>
                <a:off x="5124450" y="4932208"/>
                <a:ext cx="6439256" cy="696216"/>
              </a:xfrm>
              <a:prstGeom prst="rect">
                <a:avLst/>
              </a:prstGeom>
              <a:noFill/>
            </p:spPr>
            <p:txBody>
              <a:bodyPr wrap="square">
                <a:spAutoFit/>
              </a:bodyPr>
              <a:lstStyle/>
              <a:p>
                <a:pPr algn="l" rtl="0"/>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𝑆𝑆</m:t>
                      </m:r>
                      <m:r>
                        <m:rPr>
                          <m:sty m:val="p"/>
                        </m:rPr>
                        <a:rPr lang="en-US" b="0" i="0" smtClean="0">
                          <a:latin typeface="Cambria Math" panose="02040503050406030204" pitchFamily="18" charset="0"/>
                        </a:rPr>
                        <m:t>int</m:t>
                      </m:r>
                      <m:r>
                        <a:rPr lang="en-US" i="0">
                          <a:latin typeface="Cambria Math" panose="02040503050406030204" pitchFamily="18" charset="0"/>
                        </a:rPr>
                        <m:t>=</m:t>
                      </m:r>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r>
                            <a:rPr lang="en-US" i="0">
                              <a:latin typeface="Cambria Math" panose="02040503050406030204" pitchFamily="18" charset="0"/>
                            </a:rPr>
                            <m:t>=</m:t>
                          </m:r>
                          <m:r>
                            <a:rPr lang="en-US" i="0">
                              <a:latin typeface="Cambria Math" panose="02040503050406030204" pitchFamily="18" charset="0"/>
                            </a:rPr>
                            <m:t>1</m:t>
                          </m:r>
                        </m:sub>
                        <m:sup>
                          <m:r>
                            <a:rPr lang="en-US" i="1">
                              <a:latin typeface="Cambria Math" panose="02040503050406030204" pitchFamily="18" charset="0"/>
                            </a:rPr>
                            <m:t>𝑛</m:t>
                          </m:r>
                        </m:sup>
                        <m:e>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𝑗</m:t>
                              </m:r>
                              <m:r>
                                <a:rPr lang="en-US" i="0">
                                  <a:latin typeface="Cambria Math" panose="02040503050406030204" pitchFamily="18" charset="0"/>
                                </a:rPr>
                                <m:t>=</m:t>
                              </m:r>
                              <m:r>
                                <a:rPr lang="en-US" i="0">
                                  <a:latin typeface="Cambria Math" panose="02040503050406030204" pitchFamily="18" charset="0"/>
                                </a:rPr>
                                <m:t>1</m:t>
                              </m:r>
                            </m:sub>
                            <m:sup>
                              <m:r>
                                <a:rPr lang="en-US" i="1">
                                  <a:latin typeface="Cambria Math" panose="02040503050406030204" pitchFamily="18" charset="0"/>
                                </a:rPr>
                                <m:t>𝑘</m:t>
                              </m:r>
                            </m:sup>
                            <m:e>
                              <m:d>
                                <m:dPr>
                                  <m:end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r>
                                        <a:rPr lang="en-US" i="0">
                                          <a:latin typeface="Cambria Math" panose="02040503050406030204" pitchFamily="18" charset="0"/>
                                        </a:rPr>
                                        <m:t>.</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𝑦</m:t>
                                          </m:r>
                                        </m:e>
                                      </m:acc>
                                    </m:e>
                                    <m:sub>
                                      <m:r>
                                        <a:rPr lang="en-US" i="0">
                                          <a:latin typeface="Cambria Math" panose="02040503050406030204" pitchFamily="18" charset="0"/>
                                        </a:rPr>
                                        <m:t>.</m:t>
                                      </m:r>
                                      <m:r>
                                        <a:rPr lang="en-US" i="1">
                                          <a:latin typeface="Cambria Math" panose="02040503050406030204" pitchFamily="18" charset="0"/>
                                        </a:rPr>
                                        <m:t>𝑗</m:t>
                                      </m:r>
                                    </m:sub>
                                  </m:sSub>
                                  <m:r>
                                    <a:rPr lang="en-US" i="0">
                                      <a:latin typeface="Cambria Math" panose="02040503050406030204" pitchFamily="18" charset="0"/>
                                    </a:rPr>
                                    <m:t>+</m:t>
                                  </m:r>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i="1">
                                          <a:latin typeface="Cambria Math" panose="02040503050406030204" pitchFamily="18" charset="0"/>
                                          <a:ea typeface="Calibri" panose="020F0502020204030204" pitchFamily="34" charset="0"/>
                                          <a:cs typeface="Arial" panose="020B0604020202020204" pitchFamily="34" charset="0"/>
                                        </a:rPr>
                                        <m:t>𝑦</m:t>
                                      </m:r>
                                    </m:e>
                                  </m:acc>
                                  <m:sSup>
                                    <m:sSupPr>
                                      <m:ctrlPr>
                                        <a:rPr lang="en-US" i="1">
                                          <a:latin typeface="Cambria Math" panose="02040503050406030204" pitchFamily="18" charset="0"/>
                                          <a:ea typeface="Calibri" panose="020F0502020204030204" pitchFamily="34" charset="0"/>
                                          <a:cs typeface="Arial" panose="020B0604020202020204" pitchFamily="34" charset="0"/>
                                        </a:rPr>
                                      </m:ctrlPr>
                                    </m:sSupPr>
                                    <m:e>
                                      <m:r>
                                        <a:rPr lang="en-US" i="1">
                                          <a:latin typeface="Cambria Math" panose="02040503050406030204" pitchFamily="18" charset="0"/>
                                          <a:ea typeface="Calibri" panose="020F0502020204030204" pitchFamily="34" charset="0"/>
                                          <a:cs typeface="Arial" panose="020B0604020202020204" pitchFamily="34" charset="0"/>
                                        </a:rPr>
                                        <m:t>)</m:t>
                                      </m:r>
                                    </m:e>
                                    <m:sup>
                                      <m:r>
                                        <a:rPr lang="en-US" i="1">
                                          <a:latin typeface="Cambria Math" panose="02040503050406030204" pitchFamily="18" charset="0"/>
                                          <a:ea typeface="Calibri" panose="020F0502020204030204" pitchFamily="34" charset="0"/>
                                          <a:cs typeface="Arial" panose="020B0604020202020204" pitchFamily="34" charset="0"/>
                                        </a:rPr>
                                        <m:t>2</m:t>
                                      </m:r>
                                    </m:sup>
                                  </m:sSup>
                                </m:e>
                              </m:d>
                            </m:e>
                          </m:nary>
                        </m:e>
                      </m:nary>
                    </m:oMath>
                  </m:oMathPara>
                </a14:m>
                <a:endParaRPr lang="en-US" dirty="0"/>
              </a:p>
            </p:txBody>
          </p:sp>
        </mc:Choice>
        <mc:Fallback xmlns="">
          <p:sp>
            <p:nvSpPr>
              <p:cNvPr id="10" name="TextBox 9">
                <a:extLst>
                  <a:ext uri="{FF2B5EF4-FFF2-40B4-BE49-F238E27FC236}">
                    <a16:creationId xmlns:a16="http://schemas.microsoft.com/office/drawing/2014/main" id="{525F20C1-00DE-A0E6-564C-08AD75803BF7}"/>
                  </a:ext>
                </a:extLst>
              </p:cNvPr>
              <p:cNvSpPr txBox="1">
                <a:spLocks noRot="1" noChangeAspect="1" noMove="1" noResize="1" noEditPoints="1" noAdjustHandles="1" noChangeArrowheads="1" noChangeShapeType="1" noTextEdit="1"/>
              </p:cNvSpPr>
              <p:nvPr/>
            </p:nvSpPr>
            <p:spPr>
              <a:xfrm>
                <a:off x="5124450" y="4932208"/>
                <a:ext cx="6439256" cy="696216"/>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A8477A6E-2616-68BF-FD9E-D29D85E4D0E1}"/>
              </a:ext>
            </a:extLst>
          </p:cNvPr>
          <p:cNvSpPr txBox="1"/>
          <p:nvPr/>
        </p:nvSpPr>
        <p:spPr>
          <a:xfrm>
            <a:off x="299102" y="1229576"/>
            <a:ext cx="11593795" cy="461665"/>
          </a:xfrm>
          <a:prstGeom prst="rect">
            <a:avLst/>
          </a:prstGeom>
          <a:noFill/>
        </p:spPr>
        <p:txBody>
          <a:bodyPr wrap="square">
            <a:spAutoFit/>
          </a:bodyPr>
          <a:lstStyle/>
          <a:p>
            <a:pPr algn="l" rtl="0"/>
            <a:r>
              <a:rPr lang="en-US" sz="2400" dirty="0">
                <a:latin typeface="Alef" panose="00000500000000000000" pitchFamily="2" charset="-79"/>
                <a:cs typeface="Alef" panose="00000500000000000000" pitchFamily="2" charset="-79"/>
              </a:rPr>
              <a:t>We are skipping the full general linear model here for time, but trust me, it works!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25625C-7F5A-553B-6A8D-F9E90DD75EFF}"/>
                  </a:ext>
                </a:extLst>
              </p:cNvPr>
              <p:cNvSpPr txBox="1"/>
              <p:nvPr/>
            </p:nvSpPr>
            <p:spPr>
              <a:xfrm>
                <a:off x="450345" y="2676725"/>
                <a:ext cx="5379577" cy="1527213"/>
              </a:xfrm>
              <a:prstGeom prst="rect">
                <a:avLst/>
              </a:prstGeom>
              <a:noFill/>
            </p:spPr>
            <p:txBody>
              <a:bodyPr wrap="square">
                <a:spAutoFit/>
              </a:bodyPr>
              <a:lstStyle/>
              <a:p>
                <a:pPr algn="l" rtl="0"/>
                <a:r>
                  <a:rPr lang="en-US" b="1" dirty="0">
                    <a:latin typeface="Alef" panose="00000500000000000000" pitchFamily="2" charset="-79"/>
                    <a:cs typeface="Alef" panose="00000500000000000000" pitchFamily="2" charset="-79"/>
                  </a:rPr>
                  <a:t>Where:</a:t>
                </a:r>
              </a:p>
              <a:p>
                <a:pPr algn="l" rtl="0"/>
                <a14:m>
                  <m:oMathPara xmlns:m="http://schemas.openxmlformats.org/officeDocument/2006/math">
                    <m:oMathParaPr>
                      <m:jc m:val="centerGroup"/>
                    </m:oMathParaPr>
                    <m:oMath xmlns:m="http://schemas.openxmlformats.org/officeDocument/2006/math">
                      <m:r>
                        <a:rPr lang="en-US" sz="1800" b="0" i="1" smtClean="0">
                          <a:effectLst/>
                          <a:latin typeface="Cambria Math" panose="02040503050406030204" pitchFamily="18" charset="0"/>
                          <a:ea typeface="Calibri" panose="020F0502020204030204" pitchFamily="34" charset="0"/>
                          <a:cs typeface="Arial" panose="020B0604020202020204" pitchFamily="34" charset="0"/>
                        </a:rPr>
                        <m:t>𝑆𝑆𝑇</m:t>
                      </m:r>
                      <m:r>
                        <a:rPr lang="en-US" sz="1800" i="1">
                          <a:effectLst/>
                          <a:latin typeface="Cambria Math" panose="02040503050406030204" pitchFamily="18" charset="0"/>
                          <a:ea typeface="Calibri" panose="020F0502020204030204" pitchFamily="34" charset="0"/>
                          <a:cs typeface="Arial" panose="020B0604020202020204" pitchFamily="34" charset="0"/>
                        </a:rPr>
                        <m:t>=</m:t>
                      </m:r>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𝑛</m:t>
                          </m:r>
                        </m:sup>
                        <m:e>
                          <m:nary>
                            <m:naryPr>
                              <m:chr m:val="∑"/>
                              <m:limLoc m:val="subSup"/>
                              <m:ctrlPr>
                                <a:rPr lang="en-US" i="1">
                                  <a:latin typeface="Cambria Math" panose="02040503050406030204" pitchFamily="18" charset="0"/>
                                </a:rPr>
                              </m:ctrlPr>
                            </m:naryPr>
                            <m:sub>
                              <m:r>
                                <a:rPr lang="en-US" i="1">
                                  <a:latin typeface="Cambria Math" panose="02040503050406030204" pitchFamily="18" charset="0"/>
                                </a:rPr>
                                <m:t>𝑗</m:t>
                              </m:r>
                              <m:r>
                                <a:rPr lang="en-US">
                                  <a:latin typeface="Cambria Math" panose="02040503050406030204" pitchFamily="18" charset="0"/>
                                </a:rPr>
                                <m:t>=</m:t>
                              </m:r>
                              <m:r>
                                <a:rPr lang="en-US">
                                  <a:latin typeface="Cambria Math" panose="02040503050406030204" pitchFamily="18" charset="0"/>
                                </a:rPr>
                                <m:t>1</m:t>
                              </m:r>
                            </m:sub>
                            <m:sup>
                              <m:r>
                                <a:rPr lang="en-US" i="1">
                                  <a:latin typeface="Cambria Math" panose="02040503050406030204" pitchFamily="18" charset="0"/>
                                </a:rPr>
                                <m:t>𝑘</m:t>
                              </m:r>
                            </m:sup>
                            <m:e>
                              <m:sSup>
                                <m:sSupPr>
                                  <m:ctrlPr>
                                    <a:rPr lang="en-US" i="1" smtClean="0">
                                      <a:latin typeface="Cambria Math" panose="02040503050406030204" pitchFamily="18" charset="0"/>
                                    </a:rPr>
                                  </m:ctrlPr>
                                </m:sSupPr>
                                <m:e>
                                  <m:d>
                                    <m:dPr>
                                      <m:endChr m:val=""/>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r>
                                        <a:rPr lang="en-US">
                                          <a:latin typeface="Cambria Math" panose="02040503050406030204" pitchFamily="18" charset="0"/>
                                        </a:rPr>
                                        <m:t>−</m:t>
                                      </m:r>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i="1">
                                              <a:latin typeface="Cambria Math" panose="02040503050406030204" pitchFamily="18" charset="0"/>
                                              <a:ea typeface="Calibri" panose="020F0502020204030204" pitchFamily="34" charset="0"/>
                                              <a:cs typeface="Arial" panose="020B0604020202020204" pitchFamily="34" charset="0"/>
                                            </a:rPr>
                                            <m:t>𝑦</m:t>
                                          </m:r>
                                        </m:e>
                                      </m:acc>
                                      <m:r>
                                        <a:rPr lang="en-US" i="1">
                                          <a:latin typeface="Cambria Math" panose="02040503050406030204" pitchFamily="18" charset="0"/>
                                          <a:ea typeface="Calibri" panose="020F0502020204030204" pitchFamily="34" charset="0"/>
                                          <a:cs typeface="Arial" panose="020B0604020202020204" pitchFamily="34" charset="0"/>
                                        </a:rPr>
                                        <m:t>)</m:t>
                                      </m:r>
                                    </m:e>
                                  </m:d>
                                </m:e>
                                <m:sup>
                                  <m:r>
                                    <a:rPr lang="en-US" b="0" i="1" smtClean="0">
                                      <a:latin typeface="Cambria Math" panose="02040503050406030204" pitchFamily="18" charset="0"/>
                                    </a:rPr>
                                    <m:t>2</m:t>
                                  </m:r>
                                </m:sup>
                              </m:sSup>
                            </m:e>
                          </m:nary>
                        </m:e>
                      </m:nary>
                    </m:oMath>
                  </m:oMathPara>
                </a14:m>
                <a:endParaRPr lang="en-US" sz="1800" dirty="0">
                  <a:effectLst/>
                  <a:latin typeface="Alef" panose="00000500000000000000" pitchFamily="2" charset="-79"/>
                  <a:ea typeface="Calibri" panose="020F0502020204030204" pitchFamily="34" charset="0"/>
                  <a:cs typeface="Alef" panose="00000500000000000000" pitchFamily="2" charset="-79"/>
                </a:endParaRPr>
              </a:p>
              <a:p>
                <a:pPr algn="l" rtl="0"/>
                <a:endParaRPr lang="en-US" b="1" dirty="0">
                  <a:latin typeface="Alef" panose="00000500000000000000" pitchFamily="2" charset="-79"/>
                  <a:cs typeface="Alef" panose="00000500000000000000" pitchFamily="2" charset="-79"/>
                </a:endParaRPr>
              </a:p>
              <a:p>
                <a:pPr algn="l" rtl="0"/>
                <a:endParaRPr lang="en-US" dirty="0">
                  <a:latin typeface="Alef" panose="00000500000000000000" pitchFamily="2" charset="-79"/>
                  <a:cs typeface="Alef" panose="00000500000000000000" pitchFamily="2" charset="-79"/>
                </a:endParaRPr>
              </a:p>
            </p:txBody>
          </p:sp>
        </mc:Choice>
        <mc:Fallback xmlns="">
          <p:sp>
            <p:nvSpPr>
              <p:cNvPr id="5" name="TextBox 4">
                <a:extLst>
                  <a:ext uri="{FF2B5EF4-FFF2-40B4-BE49-F238E27FC236}">
                    <a16:creationId xmlns:a16="http://schemas.microsoft.com/office/drawing/2014/main" id="{D325625C-7F5A-553B-6A8D-F9E90DD75EFF}"/>
                  </a:ext>
                </a:extLst>
              </p:cNvPr>
              <p:cNvSpPr txBox="1">
                <a:spLocks noRot="1" noChangeAspect="1" noMove="1" noResize="1" noEditPoints="1" noAdjustHandles="1" noChangeArrowheads="1" noChangeShapeType="1" noTextEdit="1"/>
              </p:cNvSpPr>
              <p:nvPr/>
            </p:nvSpPr>
            <p:spPr>
              <a:xfrm>
                <a:off x="450345" y="2676725"/>
                <a:ext cx="5379577" cy="1527213"/>
              </a:xfrm>
              <a:prstGeom prst="rect">
                <a:avLst/>
              </a:prstGeom>
              <a:blipFill>
                <a:blip r:embed="rId7"/>
                <a:stretch>
                  <a:fillRect l="-1020" t="-1992"/>
                </a:stretch>
              </a:blipFill>
            </p:spPr>
            <p:txBody>
              <a:bodyPr/>
              <a:lstStyle/>
              <a:p>
                <a:r>
                  <a:rPr lang="en-US">
                    <a:noFill/>
                  </a:rPr>
                  <a:t> </a:t>
                </a:r>
              </a:p>
            </p:txBody>
          </p:sp>
        </mc:Fallback>
      </mc:AlternateContent>
    </p:spTree>
    <p:extLst>
      <p:ext uri="{BB962C8B-B14F-4D97-AF65-F5344CB8AC3E}">
        <p14:creationId xmlns:p14="http://schemas.microsoft.com/office/powerpoint/2010/main" val="354894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7" grpId="0"/>
      <p:bldP spid="10" grpId="0"/>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4245</TotalTime>
  <Words>4121</Words>
  <Application>Microsoft Office PowerPoint</Application>
  <PresentationFormat>Widescreen</PresentationFormat>
  <Paragraphs>702</Paragraphs>
  <Slides>49</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Alef</vt:lpstr>
      <vt:lpstr>Arial</vt:lpstr>
      <vt:lpstr>Calibri</vt:lpstr>
      <vt:lpstr>Calibri Light</vt:lpstr>
      <vt:lpstr>Cambria Math</vt:lpstr>
      <vt:lpstr>Times New Roman</vt:lpstr>
      <vt:lpstr>Wingdings</vt:lpstr>
      <vt:lpstr>Office Theme</vt:lpstr>
      <vt:lpstr>Statistics for Graduate Students: Lecture #5</vt:lpstr>
      <vt:lpstr>Reminder: One- and two-way ANOVA</vt:lpstr>
      <vt:lpstr>Repeated Measures ANOVA</vt:lpstr>
      <vt:lpstr>Repeated measures ANOVA</vt:lpstr>
      <vt:lpstr>Reminder: Paired t-test</vt:lpstr>
      <vt:lpstr>An example – blood pressure drugs Some intuition</vt:lpstr>
      <vt:lpstr>Repeated measures ANOVA</vt:lpstr>
      <vt:lpstr>A (more realistic) example: Grammatical categories and reading times</vt:lpstr>
      <vt:lpstr>Finding estimates of variance</vt:lpstr>
      <vt:lpstr>Finding estimates of variance</vt:lpstr>
      <vt:lpstr>Back to our example…</vt:lpstr>
      <vt:lpstr>Repeated measures ANOVA in R</vt:lpstr>
      <vt:lpstr>ANOVA: between- vs. within-subject designs</vt:lpstr>
      <vt:lpstr>But! Sometimes between- is better</vt:lpstr>
      <vt:lpstr>ANOVA-RM: assumptions</vt:lpstr>
      <vt:lpstr>Two final notes, and we are done with ANOVAs</vt:lpstr>
      <vt:lpstr>Pearson correlation and simple linear regression continuous predictors, finally!</vt:lpstr>
      <vt:lpstr>Where are we, and where are we going?</vt:lpstr>
      <vt:lpstr>An example: Numeric IV, numeric DV.</vt:lpstr>
      <vt:lpstr>Pearson correlation</vt:lpstr>
      <vt:lpstr>Pearson correlation: Basic properties</vt:lpstr>
      <vt:lpstr>Pearson correlation: Basic properties</vt:lpstr>
      <vt:lpstr>What about this one?</vt:lpstr>
      <vt:lpstr>So, what about our example?</vt:lpstr>
      <vt:lpstr>Linear Regression: A prediction problem</vt:lpstr>
      <vt:lpstr>Linear Regression: A prediction problem</vt:lpstr>
      <vt:lpstr>Linear Regression: A prediction problem</vt:lpstr>
      <vt:lpstr>Linear Regression: A prediction problem</vt:lpstr>
      <vt:lpstr>Linear regression: Key properties</vt:lpstr>
      <vt:lpstr>Linear regression: Key properties</vt:lpstr>
      <vt:lpstr>Linear regression: Key properties</vt:lpstr>
      <vt:lpstr>Finally, the meaning of r!</vt:lpstr>
      <vt:lpstr>Some more useful terms regarding regressions</vt:lpstr>
      <vt:lpstr>Significance testing: Correlation and regression</vt:lpstr>
      <vt:lpstr>Significance testing: Correlation</vt:lpstr>
      <vt:lpstr>Pearson Correlation (and significance testing) in R</vt:lpstr>
      <vt:lpstr>Significance testing: Correlation</vt:lpstr>
      <vt:lpstr>Significance testing: Simple Linear Regression</vt:lpstr>
      <vt:lpstr>Simple Linear Regression in R</vt:lpstr>
      <vt:lpstr>Pearson Correlation and Linear Model: General Notes</vt:lpstr>
      <vt:lpstr>Pearson Correlation and Linear Model: General Notes</vt:lpstr>
      <vt:lpstr>Pearson Correlation and Linear Model: General Notes</vt:lpstr>
      <vt:lpstr>Multiple Regression A conceptual introduction</vt:lpstr>
      <vt:lpstr>Multiple regression: More than one predictor</vt:lpstr>
      <vt:lpstr>Multiple regression: More than one predictor</vt:lpstr>
      <vt:lpstr>Multiple Predictors: Intuition</vt:lpstr>
      <vt:lpstr>Multiple Predictors: Intuition</vt:lpstr>
      <vt:lpstr>Multiple Predictors: Intuition</vt:lpstr>
      <vt:lpstr>Multiple regression: Next week</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שיטות מחקר בקוגניציה – שיעור מספר 12</dc:title>
  <dc:creator>Noam Siegelman</dc:creator>
  <cp:lastModifiedBy>Noam Siegelman</cp:lastModifiedBy>
  <cp:revision>344</cp:revision>
  <dcterms:created xsi:type="dcterms:W3CDTF">2015-09-20T10:38:44Z</dcterms:created>
  <dcterms:modified xsi:type="dcterms:W3CDTF">2022-11-29T10:22:04Z</dcterms:modified>
</cp:coreProperties>
</file>